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09" r:id="rId2"/>
    <p:sldId id="256" r:id="rId3"/>
    <p:sldId id="257" r:id="rId4"/>
    <p:sldId id="258" r:id="rId5"/>
    <p:sldId id="259" r:id="rId6"/>
    <p:sldId id="260" r:id="rId7"/>
    <p:sldId id="295" r:id="rId8"/>
    <p:sldId id="261" r:id="rId9"/>
    <p:sldId id="327" r:id="rId10"/>
    <p:sldId id="263" r:id="rId11"/>
    <p:sldId id="320" r:id="rId12"/>
    <p:sldId id="293" r:id="rId13"/>
    <p:sldId id="296" r:id="rId14"/>
    <p:sldId id="265" r:id="rId15"/>
    <p:sldId id="266" r:id="rId16"/>
    <p:sldId id="267" r:id="rId17"/>
    <p:sldId id="303" r:id="rId18"/>
    <p:sldId id="268" r:id="rId19"/>
    <p:sldId id="304" r:id="rId20"/>
    <p:sldId id="329" r:id="rId21"/>
    <p:sldId id="269" r:id="rId22"/>
    <p:sldId id="270" r:id="rId23"/>
    <p:sldId id="271" r:id="rId24"/>
    <p:sldId id="313" r:id="rId25"/>
    <p:sldId id="272" r:id="rId26"/>
    <p:sldId id="273" r:id="rId27"/>
    <p:sldId id="314" r:id="rId28"/>
    <p:sldId id="297" r:id="rId29"/>
    <p:sldId id="325" r:id="rId30"/>
    <p:sldId id="275" r:id="rId31"/>
    <p:sldId id="316" r:id="rId32"/>
    <p:sldId id="276" r:id="rId33"/>
    <p:sldId id="277" r:id="rId34"/>
    <p:sldId id="310" r:id="rId35"/>
    <p:sldId id="279" r:id="rId36"/>
    <p:sldId id="318" r:id="rId37"/>
    <p:sldId id="280" r:id="rId38"/>
    <p:sldId id="281" r:id="rId39"/>
    <p:sldId id="282" r:id="rId40"/>
    <p:sldId id="283" r:id="rId41"/>
    <p:sldId id="284" r:id="rId42"/>
    <p:sldId id="285" r:id="rId43"/>
    <p:sldId id="330" r:id="rId44"/>
    <p:sldId id="286" r:id="rId45"/>
    <p:sldId id="287" r:id="rId46"/>
    <p:sldId id="315" r:id="rId47"/>
    <p:sldId id="331" r:id="rId48"/>
    <p:sldId id="299" r:id="rId49"/>
    <p:sldId id="328" r:id="rId50"/>
    <p:sldId id="289" r:id="rId51"/>
    <p:sldId id="306" r:id="rId52"/>
    <p:sldId id="302" r:id="rId53"/>
    <p:sldId id="291" r:id="rId54"/>
    <p:sldId id="308" r:id="rId55"/>
    <p:sldId id="292" r:id="rId56"/>
    <p:sldId id="319" r:id="rId57"/>
    <p:sldId id="290" r:id="rId58"/>
    <p:sldId id="317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B7FE"/>
    <a:srgbClr val="73D0FF"/>
    <a:srgbClr val="660066"/>
    <a:srgbClr val="FF9900"/>
    <a:srgbClr val="CC0000"/>
    <a:srgbClr val="008000"/>
    <a:srgbClr val="33CC33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4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32" d="100"/>
          <a:sy n="32" d="100"/>
        </p:scale>
        <p:origin x="-157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DD69952-37BD-4E6C-8D2D-4F520FBE4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AA7E52-FBF7-48FA-9906-1CF6BC606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/>
              <a:t>Topic Headings are color coordinated to Topic Unit [i.e., all slides in Social Values (Topic One) are in Dark Red].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25400" y="66548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US"/>
              <a:t>1© 2003 TCADA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8.png"/><Relationship Id="rId4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6.wmf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wmf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1.png"/><Relationship Id="rId7" Type="http://schemas.openxmlformats.org/officeDocument/2006/relationships/image" Target="../media/image109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7.jpeg"/><Relationship Id="rId7" Type="http://schemas.openxmlformats.org/officeDocument/2006/relationships/image" Target="../media/image115.wmf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21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4.png"/><Relationship Id="rId11" Type="http://schemas.openxmlformats.org/officeDocument/2006/relationships/image" Target="../media/image127.png"/><Relationship Id="rId5" Type="http://schemas.openxmlformats.org/officeDocument/2006/relationships/image" Target="../media/image123.jpe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wmf"/><Relationship Id="rId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42" descr="Background 18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r="41806"/>
          <a:stretch>
            <a:fillRect/>
          </a:stretch>
        </p:blipFill>
        <p:spPr bwMode="auto">
          <a:xfrm>
            <a:off x="-14288" y="-3175"/>
            <a:ext cx="9158288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Group 1043"/>
          <p:cNvGrpSpPr>
            <a:grpSpLocks/>
          </p:cNvGrpSpPr>
          <p:nvPr/>
        </p:nvGrpSpPr>
        <p:grpSpPr bwMode="auto">
          <a:xfrm>
            <a:off x="2684463" y="1957388"/>
            <a:ext cx="3856037" cy="3611562"/>
            <a:chOff x="1952" y="1467"/>
            <a:chExt cx="1843" cy="1702"/>
          </a:xfrm>
        </p:grpSpPr>
        <p:sp>
          <p:nvSpPr>
            <p:cNvPr id="16392" name="Oval 1026"/>
            <p:cNvSpPr>
              <a:spLocks noChangeArrowheads="1"/>
            </p:cNvSpPr>
            <p:nvPr/>
          </p:nvSpPr>
          <p:spPr bwMode="auto">
            <a:xfrm>
              <a:off x="2035" y="1548"/>
              <a:ext cx="1611" cy="153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393" name="Picture 1027" descr="Texas sea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52" y="1467"/>
              <a:ext cx="1843" cy="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8" name="WordArt 1037"/>
          <p:cNvSpPr>
            <a:spLocks noChangeArrowheads="1" noChangeShapeType="1" noTextEdit="1"/>
          </p:cNvSpPr>
          <p:nvPr/>
        </p:nvSpPr>
        <p:spPr bwMode="auto">
          <a:xfrm>
            <a:off x="266700" y="419100"/>
            <a:ext cx="8472488" cy="661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E1F4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Alcohol Education Program</a:t>
            </a:r>
          </a:p>
        </p:txBody>
      </p:sp>
      <p:sp>
        <p:nvSpPr>
          <p:cNvPr id="16389" name="WordArt 1038"/>
          <p:cNvSpPr>
            <a:spLocks noChangeArrowheads="1" noChangeShapeType="1" noTextEdit="1"/>
          </p:cNvSpPr>
          <p:nvPr/>
        </p:nvSpPr>
        <p:spPr bwMode="auto">
          <a:xfrm>
            <a:off x="2871788" y="1282700"/>
            <a:ext cx="3543300" cy="525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E1F4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For Minors</a:t>
            </a:r>
          </a:p>
        </p:txBody>
      </p:sp>
      <p:sp>
        <p:nvSpPr>
          <p:cNvPr id="16390" name="WordArt 1039"/>
          <p:cNvSpPr>
            <a:spLocks noChangeArrowheads="1" noChangeShapeType="1" noTextEdit="1"/>
          </p:cNvSpPr>
          <p:nvPr/>
        </p:nvSpPr>
        <p:spPr bwMode="auto">
          <a:xfrm>
            <a:off x="1928813" y="5684838"/>
            <a:ext cx="5726112" cy="32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3175">
                  <a:noFill/>
                  <a:round/>
                  <a:headEnd/>
                  <a:tailEnd/>
                </a:ln>
                <a:solidFill>
                  <a:srgbClr val="2994FF"/>
                </a:solidFill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  <a:latin typeface="Arial Black"/>
              </a:rPr>
              <a:t>Texas Department of Licensing and Regulation</a:t>
            </a:r>
          </a:p>
        </p:txBody>
      </p:sp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3888" y="3825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Themes In Alcohol Ads</a:t>
            </a:r>
            <a:endParaRPr lang="en-US">
              <a:solidFill>
                <a:srgbClr val="000066"/>
              </a:solidFill>
              <a:effectLst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68325" y="1919288"/>
            <a:ext cx="4314825" cy="7397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66"/>
                </a:solidFill>
              </a:rPr>
              <a:t>Athletics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566738" y="1358900"/>
            <a:ext cx="79248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/>
          <a:srcRect b="5759"/>
          <a:stretch>
            <a:fillRect/>
          </a:stretch>
        </p:blipFill>
        <p:spPr bwMode="auto">
          <a:xfrm>
            <a:off x="4699000" y="1663700"/>
            <a:ext cx="2943225" cy="41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/>
          <a:srcRect b="5713"/>
          <a:stretch>
            <a:fillRect/>
          </a:stretch>
        </p:blipFill>
        <p:spPr bwMode="auto">
          <a:xfrm>
            <a:off x="4681538" y="1628775"/>
            <a:ext cx="296227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574675" y="2874963"/>
            <a:ext cx="43148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Success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584200" y="3814763"/>
            <a:ext cx="3709988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Risky Activities</a:t>
            </a: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69913" y="4754563"/>
            <a:ext cx="43148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Sex</a:t>
            </a:r>
          </a:p>
        </p:txBody>
      </p:sp>
      <p:sp>
        <p:nvSpPr>
          <p:cNvPr id="156681" name="Text Box 16"/>
          <p:cNvSpPr txBox="1">
            <a:spLocks noChangeArrowheads="1"/>
          </p:cNvSpPr>
          <p:nvPr/>
        </p:nvSpPr>
        <p:spPr bwMode="auto">
          <a:xfrm>
            <a:off x="8680450" y="6400800"/>
            <a:ext cx="463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10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4"/>
          <a:srcRect l="3873" b="10144"/>
          <a:stretch>
            <a:fillRect/>
          </a:stretch>
        </p:blipFill>
        <p:spPr bwMode="auto">
          <a:xfrm>
            <a:off x="4645025" y="1646238"/>
            <a:ext cx="346710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5"/>
          <a:srcRect b="5367"/>
          <a:stretch>
            <a:fillRect/>
          </a:stretch>
        </p:blipFill>
        <p:spPr bwMode="auto">
          <a:xfrm>
            <a:off x="4711700" y="1628775"/>
            <a:ext cx="29337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3" autoUpdateAnimBg="0"/>
      <p:bldP spid="17420" grpId="0" autoUpdateAnimBg="0"/>
      <p:bldP spid="17421" grpId="0" autoUpdateAnimBg="0"/>
      <p:bldP spid="1742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0038"/>
            <a:ext cx="7772400" cy="76993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Fill In The Blank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31825" y="1274763"/>
            <a:ext cx="7427913" cy="5318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000">
                <a:solidFill>
                  <a:srgbClr val="000066"/>
                </a:solidFill>
              </a:rPr>
              <a:t>The King of Beers   </a:t>
            </a:r>
            <a:r>
              <a:rPr lang="en-US" sz="3000" u="sng">
                <a:solidFill>
                  <a:srgbClr val="000066"/>
                </a:solidFill>
              </a:rPr>
              <a:t>			</a:t>
            </a:r>
            <a:r>
              <a:rPr lang="en-US" sz="300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352925" y="1187450"/>
            <a:ext cx="2816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BUDWEISER</a:t>
            </a: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81038" y="3589338"/>
            <a:ext cx="39100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MICHELOB ULTRA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723900" y="2911475"/>
            <a:ext cx="770413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000066"/>
                </a:solidFill>
              </a:rPr>
              <a:t>Lose the Carbs. Not the Taste.  </a:t>
            </a:r>
          </a:p>
          <a:p>
            <a:pPr>
              <a:spcBef>
                <a:spcPct val="50000"/>
              </a:spcBef>
            </a:pPr>
            <a:r>
              <a:rPr lang="en-US" sz="3000" b="1" u="sng">
                <a:solidFill>
                  <a:srgbClr val="000066"/>
                </a:solidFill>
              </a:rPr>
              <a:t>				</a:t>
            </a:r>
            <a:r>
              <a:rPr lang="en-US" sz="3000" b="1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720725" y="1841500"/>
            <a:ext cx="77120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u="sng">
                <a:solidFill>
                  <a:srgbClr val="000066"/>
                </a:solidFill>
              </a:rPr>
              <a:t>		  </a:t>
            </a:r>
            <a:r>
              <a:rPr lang="en-US" sz="3000" b="1">
                <a:solidFill>
                  <a:srgbClr val="000066"/>
                </a:solidFill>
              </a:rPr>
              <a:t>.  Australian for Beer.</a:t>
            </a: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25475" y="4214813"/>
            <a:ext cx="763905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000066"/>
                </a:solidFill>
              </a:rPr>
              <a:t>The National Beer of Texas  </a:t>
            </a:r>
          </a:p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000066"/>
                </a:solidFill>
              </a:rPr>
              <a:t> </a:t>
            </a:r>
            <a:r>
              <a:rPr lang="en-US" sz="3000" b="1" u="sng">
                <a:solidFill>
                  <a:srgbClr val="000066"/>
                </a:solidFill>
              </a:rPr>
              <a:t>		      </a:t>
            </a:r>
            <a:r>
              <a:rPr lang="en-US" sz="3000" b="1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736600" y="2371725"/>
            <a:ext cx="6324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000066"/>
                </a:solidFill>
              </a:rPr>
              <a:t>It’s </a:t>
            </a:r>
            <a:r>
              <a:rPr lang="en-US" sz="3000" b="1" u="sng">
                <a:solidFill>
                  <a:srgbClr val="000066"/>
                </a:solidFill>
              </a:rPr>
              <a:t>			</a:t>
            </a:r>
            <a:r>
              <a:rPr lang="en-US" sz="3000" b="1">
                <a:solidFill>
                  <a:srgbClr val="000066"/>
                </a:solidFill>
              </a:rPr>
              <a:t>   Time.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703388" y="2354263"/>
            <a:ext cx="18065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MILLER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709613" y="1792288"/>
            <a:ext cx="2298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FOSTER’S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96913" y="6108700"/>
            <a:ext cx="2606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DOS EQUIS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49300" y="4872038"/>
            <a:ext cx="25273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CC0000"/>
                </a:solidFill>
              </a:rPr>
              <a:t>LONE STAR</a:t>
            </a: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423863" y="1077913"/>
            <a:ext cx="8191500" cy="1587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7710" name="Text Box 22"/>
          <p:cNvSpPr txBox="1">
            <a:spLocks noChangeArrowheads="1"/>
          </p:cNvSpPr>
          <p:nvPr/>
        </p:nvSpPr>
        <p:spPr bwMode="auto">
          <a:xfrm>
            <a:off x="8645525" y="6400800"/>
            <a:ext cx="498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11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9288" y="5397500"/>
            <a:ext cx="73279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">
              <a:spcBef>
                <a:spcPct val="50000"/>
              </a:spcBef>
            </a:pPr>
            <a:r>
              <a:rPr lang="en-US" b="1">
                <a:solidFill>
                  <a:srgbClr val="000066"/>
                </a:solidFill>
              </a:rPr>
              <a:t>Stay Thirsty My Friends   </a:t>
            </a:r>
          </a:p>
          <a:p>
            <a:pPr marL="50800">
              <a:spcBef>
                <a:spcPct val="50000"/>
              </a:spcBef>
            </a:pPr>
            <a:r>
              <a:rPr lang="en-US" b="1" u="sng">
                <a:solidFill>
                  <a:srgbClr val="000066"/>
                </a:solidFill>
              </a:rPr>
              <a:t>		     </a:t>
            </a:r>
            <a:r>
              <a:rPr lang="en-US" b="1">
                <a:solidFill>
                  <a:srgbClr val="000066"/>
                </a:solidFill>
              </a:rPr>
              <a:t>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  <p:bldP spid="19460" grpId="0" autoUpdateAnimBg="0"/>
      <p:bldP spid="19461" grpId="0" autoUpdateAnimBg="0"/>
      <p:bldP spid="19468" grpId="0" autoUpdateAnimBg="0"/>
      <p:bldP spid="19470" grpId="0" autoUpdateAnimBg="0"/>
      <p:bldP spid="19471" grpId="0" autoUpdateAnimBg="0"/>
      <p:bldP spid="19473" grpId="0" autoUpdateAnimBg="0"/>
      <p:bldP spid="19466" grpId="0" autoUpdateAnimBg="0"/>
      <p:bldP spid="19463" grpId="0" autoUpdateAnimBg="0"/>
      <p:bldP spid="19465" grpId="0"/>
      <p:bldP spid="1946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735638" y="2108200"/>
            <a:ext cx="2640012" cy="3927475"/>
            <a:chOff x="3567" y="1328"/>
            <a:chExt cx="1663" cy="2474"/>
          </a:xfrm>
        </p:grpSpPr>
        <p:pic>
          <p:nvPicPr>
            <p:cNvPr id="68625" name="Picture 17" descr="Beer A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67" y="1328"/>
              <a:ext cx="1663" cy="2474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tx2"/>
              </a:outerShdw>
            </a:effectLst>
          </p:spPr>
        </p:pic>
        <p:grpSp>
          <p:nvGrpSpPr>
            <p:cNvPr id="158762" name="Group 20"/>
            <p:cNvGrpSpPr>
              <a:grpSpLocks/>
            </p:cNvGrpSpPr>
            <p:nvPr/>
          </p:nvGrpSpPr>
          <p:grpSpPr bwMode="auto">
            <a:xfrm>
              <a:off x="3639" y="1812"/>
              <a:ext cx="1527" cy="1580"/>
              <a:chOff x="3639" y="1838"/>
              <a:chExt cx="1527" cy="1580"/>
            </a:xfrm>
          </p:grpSpPr>
          <p:sp>
            <p:nvSpPr>
              <p:cNvPr id="158763" name="Oval 18"/>
              <p:cNvSpPr>
                <a:spLocks noChangeArrowheads="1"/>
              </p:cNvSpPr>
              <p:nvPr/>
            </p:nvSpPr>
            <p:spPr bwMode="auto">
              <a:xfrm>
                <a:off x="3639" y="1838"/>
                <a:ext cx="1527" cy="1580"/>
              </a:xfrm>
              <a:prstGeom prst="ellipse">
                <a:avLst/>
              </a:prstGeom>
              <a:noFill/>
              <a:ln w="1905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764" name="Line 19"/>
              <p:cNvSpPr>
                <a:spLocks noChangeShapeType="1"/>
              </p:cNvSpPr>
              <p:nvPr/>
            </p:nvSpPr>
            <p:spPr bwMode="auto">
              <a:xfrm flipV="1">
                <a:off x="3847" y="2139"/>
                <a:ext cx="1122" cy="992"/>
              </a:xfrm>
              <a:prstGeom prst="line">
                <a:avLst/>
              </a:prstGeom>
              <a:noFill/>
              <a:ln w="1905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22363" y="320675"/>
            <a:ext cx="6721475" cy="13112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rgbClr val="000066"/>
                </a:solidFill>
                <a:effectLst/>
              </a:rPr>
              <a:t>Possible     Corrective Measures</a:t>
            </a:r>
            <a:endParaRPr lang="en-US" sz="3800">
              <a:solidFill>
                <a:srgbClr val="000066"/>
              </a:solidFill>
              <a:effectLst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288" y="1960563"/>
            <a:ext cx="3362325" cy="873125"/>
          </a:xfrm>
        </p:spPr>
        <p:txBody>
          <a:bodyPr/>
          <a:lstStyle/>
          <a:p>
            <a:pPr marL="219075" indent="-219075" eaLnBrk="1" hangingPunct="1">
              <a:lnSpc>
                <a:spcPct val="130000"/>
              </a:lnSpc>
              <a:buSzPct val="75000"/>
            </a:pPr>
            <a:r>
              <a:rPr lang="en-US" sz="2900">
                <a:solidFill>
                  <a:srgbClr val="000066"/>
                </a:solidFill>
              </a:rPr>
              <a:t>Ban alcohol ads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330200" y="1779588"/>
            <a:ext cx="85121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8623" name="Picture 15" descr="Beer Warning Label 2"/>
          <p:cNvPicPr>
            <a:picLocks noChangeAspect="1" noChangeArrowheads="1"/>
          </p:cNvPicPr>
          <p:nvPr/>
        </p:nvPicPr>
        <p:blipFill>
          <a:blip r:embed="rId3"/>
          <a:srcRect r="433" b="7718"/>
          <a:stretch>
            <a:fillRect/>
          </a:stretch>
        </p:blipFill>
        <p:spPr bwMode="auto">
          <a:xfrm>
            <a:off x="5018088" y="2195513"/>
            <a:ext cx="3324225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Text Box 16"/>
          <p:cNvSpPr txBox="1">
            <a:spLocks noChangeArrowheads="1"/>
          </p:cNvSpPr>
          <p:nvPr/>
        </p:nvSpPr>
        <p:spPr bwMode="auto">
          <a:xfrm>
            <a:off x="8626475" y="64008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12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68634" name="Rectangle 26"/>
          <p:cNvSpPr>
            <a:spLocks noChangeArrowheads="1"/>
          </p:cNvSpPr>
          <p:nvPr/>
        </p:nvSpPr>
        <p:spPr bwMode="auto">
          <a:xfrm>
            <a:off x="403225" y="2649538"/>
            <a:ext cx="3632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9075" indent="-219075">
              <a:lnSpc>
                <a:spcPct val="130000"/>
              </a:lnSpc>
              <a:spcBef>
                <a:spcPct val="20000"/>
              </a:spcBef>
              <a:buSzPct val="75000"/>
              <a:buFontTx/>
              <a:buChar char="•"/>
            </a:pPr>
            <a:r>
              <a:rPr lang="en-US" sz="2900" b="1">
                <a:solidFill>
                  <a:srgbClr val="000066"/>
                </a:solidFill>
              </a:rPr>
              <a:t>Warning Notices</a:t>
            </a:r>
          </a:p>
        </p:txBody>
      </p:sp>
      <p:sp>
        <p:nvSpPr>
          <p:cNvPr id="68635" name="Rectangle 27"/>
          <p:cNvSpPr>
            <a:spLocks noChangeArrowheads="1"/>
          </p:cNvSpPr>
          <p:nvPr/>
        </p:nvSpPr>
        <p:spPr bwMode="auto">
          <a:xfrm>
            <a:off x="388938" y="4033838"/>
            <a:ext cx="4999037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9075" indent="-219075">
              <a:lnSpc>
                <a:spcPct val="130000"/>
              </a:lnSpc>
              <a:spcBef>
                <a:spcPct val="20000"/>
              </a:spcBef>
              <a:buSzPct val="75000"/>
              <a:buFontTx/>
              <a:buChar char="•"/>
            </a:pPr>
            <a:r>
              <a:rPr lang="en-US" sz="2900" b="1">
                <a:solidFill>
                  <a:srgbClr val="000066"/>
                </a:solidFill>
              </a:rPr>
              <a:t>More accurate portrayal</a:t>
            </a:r>
          </a:p>
        </p:txBody>
      </p:sp>
      <p:sp>
        <p:nvSpPr>
          <p:cNvPr id="68636" name="Rectangle 28"/>
          <p:cNvSpPr>
            <a:spLocks noChangeArrowheads="1"/>
          </p:cNvSpPr>
          <p:nvPr/>
        </p:nvSpPr>
        <p:spPr bwMode="auto">
          <a:xfrm>
            <a:off x="396875" y="4768850"/>
            <a:ext cx="37592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9075" indent="-219075">
              <a:lnSpc>
                <a:spcPct val="130000"/>
              </a:lnSpc>
              <a:spcBef>
                <a:spcPct val="20000"/>
              </a:spcBef>
              <a:buSzPct val="75000"/>
              <a:buFontTx/>
              <a:buChar char="•"/>
            </a:pPr>
            <a:r>
              <a:rPr lang="en-US" sz="2900" b="1">
                <a:solidFill>
                  <a:srgbClr val="000066"/>
                </a:solidFill>
              </a:rPr>
              <a:t>Anti-drinking ads</a:t>
            </a:r>
          </a:p>
        </p:txBody>
      </p:sp>
      <p:sp>
        <p:nvSpPr>
          <p:cNvPr id="68637" name="Rectangle 29"/>
          <p:cNvSpPr>
            <a:spLocks noChangeArrowheads="1"/>
          </p:cNvSpPr>
          <p:nvPr/>
        </p:nvSpPr>
        <p:spPr bwMode="auto">
          <a:xfrm>
            <a:off x="393700" y="5475288"/>
            <a:ext cx="547370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9075" indent="-219075">
              <a:lnSpc>
                <a:spcPct val="130000"/>
              </a:lnSpc>
              <a:spcBef>
                <a:spcPct val="20000"/>
              </a:spcBef>
              <a:buSzPct val="75000"/>
              <a:buFontTx/>
              <a:buChar char="•"/>
            </a:pPr>
            <a:r>
              <a:rPr lang="en-US" sz="2900" b="1">
                <a:solidFill>
                  <a:srgbClr val="000066"/>
                </a:solidFill>
              </a:rPr>
              <a:t>Increase the tax on alcohol</a:t>
            </a:r>
          </a:p>
        </p:txBody>
      </p:sp>
      <p:sp>
        <p:nvSpPr>
          <p:cNvPr id="68638" name="Rectangle 30"/>
          <p:cNvSpPr>
            <a:spLocks noChangeArrowheads="1"/>
          </p:cNvSpPr>
          <p:nvPr/>
        </p:nvSpPr>
        <p:spPr bwMode="auto">
          <a:xfrm>
            <a:off x="371475" y="6111875"/>
            <a:ext cx="466725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9075" indent="-219075">
              <a:lnSpc>
                <a:spcPct val="130000"/>
              </a:lnSpc>
              <a:spcBef>
                <a:spcPct val="20000"/>
              </a:spcBef>
              <a:buSzPct val="75000"/>
              <a:buFontTx/>
              <a:buChar char="•"/>
            </a:pPr>
            <a:r>
              <a:rPr lang="en-US" sz="2900" b="1">
                <a:solidFill>
                  <a:srgbClr val="008000"/>
                </a:solidFill>
              </a:rPr>
              <a:t>EDUCATION EFFORTS</a:t>
            </a:r>
          </a:p>
        </p:txBody>
      </p:sp>
      <p:pic>
        <p:nvPicPr>
          <p:cNvPr id="158765" name="Picture 45" descr="MP900315619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4775" y="2676525"/>
            <a:ext cx="36576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05" name="Picture 97" descr="a Daniel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2588" y="2298700"/>
            <a:ext cx="29527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5478463" y="2159000"/>
            <a:ext cx="2867025" cy="3910013"/>
            <a:chOff x="5958" y="616"/>
            <a:chExt cx="1963" cy="2983"/>
          </a:xfrm>
        </p:grpSpPr>
        <p:grpSp>
          <p:nvGrpSpPr>
            <p:cNvPr id="158738" name="Group 56"/>
            <p:cNvGrpSpPr>
              <a:grpSpLocks/>
            </p:cNvGrpSpPr>
            <p:nvPr/>
          </p:nvGrpSpPr>
          <p:grpSpPr bwMode="auto">
            <a:xfrm rot="-105862">
              <a:off x="5985" y="616"/>
              <a:ext cx="1754" cy="1000"/>
              <a:chOff x="6025" y="185"/>
              <a:chExt cx="1754" cy="1000"/>
            </a:xfrm>
          </p:grpSpPr>
          <p:sp>
            <p:nvSpPr>
              <p:cNvPr id="158755" name="Oval 55"/>
              <p:cNvSpPr>
                <a:spLocks noChangeArrowheads="1"/>
              </p:cNvSpPr>
              <p:nvPr/>
            </p:nvSpPr>
            <p:spPr bwMode="auto">
              <a:xfrm>
                <a:off x="6025" y="185"/>
                <a:ext cx="1754" cy="100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8756" name="Group 54"/>
              <p:cNvGrpSpPr>
                <a:grpSpLocks/>
              </p:cNvGrpSpPr>
              <p:nvPr/>
            </p:nvGrpSpPr>
            <p:grpSpPr bwMode="auto">
              <a:xfrm>
                <a:off x="6073" y="224"/>
                <a:ext cx="1672" cy="908"/>
                <a:chOff x="6073" y="575"/>
                <a:chExt cx="1672" cy="908"/>
              </a:xfrm>
            </p:grpSpPr>
            <p:sp>
              <p:nvSpPr>
                <p:cNvPr id="158757" name="Oval 50"/>
                <p:cNvSpPr>
                  <a:spLocks noChangeArrowheads="1"/>
                </p:cNvSpPr>
                <p:nvPr/>
              </p:nvSpPr>
              <p:spPr bwMode="auto">
                <a:xfrm>
                  <a:off x="6073" y="575"/>
                  <a:ext cx="1672" cy="908"/>
                </a:xfrm>
                <a:prstGeom prst="ellipse">
                  <a:avLst/>
                </a:prstGeom>
                <a:solidFill>
                  <a:srgbClr val="006600"/>
                </a:solidFill>
                <a:ln w="571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758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374" y="733"/>
                  <a:ext cx="1133" cy="24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effectLst>
                        <a:outerShdw dist="35921" dir="2700000" algn="ctr" rotWithShape="0">
                          <a:schemeClr val="tx1"/>
                        </a:outerShdw>
                      </a:effectLst>
                      <a:latin typeface="Arial Black"/>
                    </a:rPr>
                    <a:t>T.A.D.D.</a:t>
                  </a:r>
                </a:p>
              </p:txBody>
            </p:sp>
            <p:sp>
              <p:nvSpPr>
                <p:cNvPr id="158759" name="WordArt 5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202" y="1029"/>
                  <a:ext cx="1379" cy="16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noFill/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effectLst>
                        <a:outerShdw dist="35921" dir="2700000" algn="ctr" rotWithShape="0">
                          <a:schemeClr val="tx1"/>
                        </a:outerShdw>
                      </a:effectLst>
                      <a:latin typeface="Arial Black"/>
                    </a:rPr>
                    <a:t>Teens Against Drunk Driving</a:t>
                  </a:r>
                </a:p>
              </p:txBody>
            </p:sp>
            <p:sp>
              <p:nvSpPr>
                <p:cNvPr id="158760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823" y="1215"/>
                  <a:ext cx="144" cy="154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FFFFFF"/>
                      </a:solidFill>
                      <a:effectLst>
                        <a:outerShdw dist="35921" dir="2700000" algn="ctr" rotWithShape="0">
                          <a:schemeClr val="tx1"/>
                        </a:outerShdw>
                      </a:effectLst>
                      <a:latin typeface="Arial Black"/>
                    </a:rPr>
                    <a:t>*</a:t>
                  </a:r>
                </a:p>
              </p:txBody>
            </p:sp>
          </p:grpSp>
        </p:grpSp>
        <p:grpSp>
          <p:nvGrpSpPr>
            <p:cNvPr id="158739" name="Group 60"/>
            <p:cNvGrpSpPr>
              <a:grpSpLocks/>
            </p:cNvGrpSpPr>
            <p:nvPr/>
          </p:nvGrpSpPr>
          <p:grpSpPr bwMode="auto">
            <a:xfrm>
              <a:off x="6172" y="1290"/>
              <a:ext cx="1435" cy="1042"/>
              <a:chOff x="6172" y="1316"/>
              <a:chExt cx="1435" cy="1042"/>
            </a:xfrm>
          </p:grpSpPr>
          <p:sp>
            <p:nvSpPr>
              <p:cNvPr id="158749" name="Rectangle 58"/>
              <p:cNvSpPr>
                <a:spLocks noChangeArrowheads="1"/>
              </p:cNvSpPr>
              <p:nvPr/>
            </p:nvSpPr>
            <p:spPr bwMode="auto">
              <a:xfrm rot="341994">
                <a:off x="6172" y="1316"/>
                <a:ext cx="1435" cy="1042"/>
              </a:xfrm>
              <a:prstGeom prst="rect">
                <a:avLst/>
              </a:prstGeom>
              <a:solidFill>
                <a:srgbClr val="00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750" name="Rectangle 44"/>
              <p:cNvSpPr>
                <a:spLocks noChangeArrowheads="1"/>
              </p:cNvSpPr>
              <p:nvPr/>
            </p:nvSpPr>
            <p:spPr bwMode="auto">
              <a:xfrm rot="341994">
                <a:off x="6206" y="1359"/>
                <a:ext cx="1364" cy="955"/>
              </a:xfrm>
              <a:prstGeom prst="rect">
                <a:avLst/>
              </a:prstGeom>
              <a:solidFill>
                <a:srgbClr val="66CCFF"/>
              </a:solidFill>
              <a:ln w="571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751" name="WordArt 45"/>
              <p:cNvSpPr>
                <a:spLocks noChangeArrowheads="1" noChangeShapeType="1" noTextEdit="1"/>
              </p:cNvSpPr>
              <p:nvPr/>
            </p:nvSpPr>
            <p:spPr bwMode="auto">
              <a:xfrm rot="341994">
                <a:off x="6314" y="1456"/>
                <a:ext cx="1195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3175">
                      <a:noFill/>
                      <a:round/>
                      <a:headEnd/>
                      <a:tailEnd/>
                    </a:ln>
                    <a:solidFill>
                      <a:srgbClr val="000066"/>
                    </a:solidFill>
                    <a:effectLst>
                      <a:outerShdw dist="17961" dir="2700000" algn="ctr" rotWithShape="0">
                        <a:srgbClr val="EAEAEA"/>
                      </a:outerShdw>
                    </a:effectLst>
                    <a:latin typeface="Arial Black"/>
                  </a:rPr>
                  <a:t>SAVE A LIFE</a:t>
                </a:r>
              </a:p>
            </p:txBody>
          </p:sp>
          <p:sp>
            <p:nvSpPr>
              <p:cNvPr id="158752" name="WordArt 46"/>
              <p:cNvSpPr>
                <a:spLocks noChangeArrowheads="1" noChangeShapeType="1" noTextEdit="1"/>
              </p:cNvSpPr>
              <p:nvPr/>
            </p:nvSpPr>
            <p:spPr bwMode="auto">
              <a:xfrm rot="341994">
                <a:off x="6618" y="1720"/>
                <a:ext cx="495" cy="15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3175">
                      <a:noFill/>
                      <a:round/>
                      <a:headEnd/>
                      <a:tailEnd/>
                    </a:ln>
                    <a:solidFill>
                      <a:srgbClr val="000066"/>
                    </a:solidFill>
                    <a:effectLst>
                      <a:outerShdw dist="17961" dir="2700000" algn="ctr" rotWithShape="0">
                        <a:srgbClr val="EAEAEA"/>
                      </a:outerShdw>
                    </a:effectLst>
                    <a:latin typeface="Arial Black"/>
                  </a:rPr>
                  <a:t>Be a</a:t>
                </a:r>
              </a:p>
            </p:txBody>
          </p:sp>
          <p:sp>
            <p:nvSpPr>
              <p:cNvPr id="158753" name="WordArt 47"/>
              <p:cNvSpPr>
                <a:spLocks noChangeArrowheads="1" noChangeShapeType="1" noTextEdit="1"/>
              </p:cNvSpPr>
              <p:nvPr/>
            </p:nvSpPr>
            <p:spPr bwMode="auto">
              <a:xfrm rot="341994">
                <a:off x="6235" y="2062"/>
                <a:ext cx="615" cy="13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3175">
                      <a:noFill/>
                      <a:round/>
                      <a:headEnd/>
                      <a:tailEnd/>
                    </a:ln>
                    <a:solidFill>
                      <a:srgbClr val="000066"/>
                    </a:solidFill>
                    <a:effectLst>
                      <a:outerShdw dist="17961" dir="2700000" algn="ctr" rotWithShape="0">
                        <a:srgbClr val="EAEAEA"/>
                      </a:outerShdw>
                    </a:effectLst>
                    <a:latin typeface="Arial Black"/>
                  </a:rPr>
                  <a:t>Driver</a:t>
                </a:r>
              </a:p>
            </p:txBody>
          </p:sp>
          <p:sp>
            <p:nvSpPr>
              <p:cNvPr id="158754" name="WordArt 48"/>
              <p:cNvSpPr>
                <a:spLocks noChangeArrowheads="1" noChangeShapeType="1" noTextEdit="1"/>
              </p:cNvSpPr>
              <p:nvPr/>
            </p:nvSpPr>
            <p:spPr bwMode="auto">
              <a:xfrm rot="341994">
                <a:off x="6259" y="1917"/>
                <a:ext cx="1195" cy="16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3175">
                      <a:noFill/>
                      <a:round/>
                      <a:headEnd/>
                      <a:tailEnd/>
                    </a:ln>
                    <a:solidFill>
                      <a:srgbClr val="000066"/>
                    </a:solidFill>
                    <a:effectLst>
                      <a:outerShdw dist="17961" dir="2700000" algn="ctr" rotWithShape="0">
                        <a:srgbClr val="EAEAEA"/>
                      </a:outerShdw>
                    </a:effectLst>
                    <a:latin typeface="Arial Black"/>
                  </a:rPr>
                  <a:t>Designated</a:t>
                </a:r>
              </a:p>
            </p:txBody>
          </p:sp>
        </p:grpSp>
        <p:grpSp>
          <p:nvGrpSpPr>
            <p:cNvPr id="158740" name="Group 57"/>
            <p:cNvGrpSpPr>
              <a:grpSpLocks/>
            </p:cNvGrpSpPr>
            <p:nvPr/>
          </p:nvGrpSpPr>
          <p:grpSpPr bwMode="auto">
            <a:xfrm rot="273647">
              <a:off x="5958" y="2141"/>
              <a:ext cx="1963" cy="812"/>
              <a:chOff x="5958" y="2196"/>
              <a:chExt cx="1963" cy="812"/>
            </a:xfrm>
          </p:grpSpPr>
          <p:grpSp>
            <p:nvGrpSpPr>
              <p:cNvPr id="158745" name="Group 39"/>
              <p:cNvGrpSpPr>
                <a:grpSpLocks/>
              </p:cNvGrpSpPr>
              <p:nvPr/>
            </p:nvGrpSpPr>
            <p:grpSpPr bwMode="auto">
              <a:xfrm rot="-830879">
                <a:off x="5958" y="2196"/>
                <a:ext cx="1963" cy="812"/>
                <a:chOff x="5860" y="2362"/>
                <a:chExt cx="2126" cy="1160"/>
              </a:xfrm>
            </p:grpSpPr>
            <p:sp>
              <p:nvSpPr>
                <p:cNvPr id="158747" name="AutoShape 38"/>
                <p:cNvSpPr>
                  <a:spLocks noChangeArrowheads="1"/>
                </p:cNvSpPr>
                <p:nvPr/>
              </p:nvSpPr>
              <p:spPr bwMode="auto">
                <a:xfrm>
                  <a:off x="5860" y="2362"/>
                  <a:ext cx="2126" cy="116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tx1"/>
                </a:solidFill>
                <a:ln w="762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748" name="AutoShape 37"/>
                <p:cNvSpPr>
                  <a:spLocks noChangeArrowheads="1"/>
                </p:cNvSpPr>
                <p:nvPr/>
              </p:nvSpPr>
              <p:spPr bwMode="auto">
                <a:xfrm>
                  <a:off x="5903" y="2403"/>
                  <a:ext cx="2035" cy="106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0000"/>
                </a:solidFill>
                <a:ln w="762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8746" name="WordArt 40"/>
              <p:cNvSpPr>
                <a:spLocks noChangeArrowheads="1" noChangeShapeType="1" noTextEdit="1"/>
              </p:cNvSpPr>
              <p:nvPr/>
            </p:nvSpPr>
            <p:spPr bwMode="auto">
              <a:xfrm rot="-840917">
                <a:off x="6116" y="2395"/>
                <a:ext cx="1651" cy="38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40161" dir="1106097" algn="ctr" rotWithShape="0">
                        <a:schemeClr val="tx2"/>
                      </a:outerShdw>
                    </a:effectLst>
                    <a:latin typeface="Arial Black"/>
                  </a:rPr>
                  <a:t>BE RESPONSIBLE</a:t>
                </a:r>
              </a:p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>
                      <a:outerShdw dist="40161" dir="1106097" algn="ctr" rotWithShape="0">
                        <a:schemeClr val="tx2"/>
                      </a:outerShdw>
                    </a:effectLst>
                    <a:latin typeface="Arial Black"/>
                  </a:rPr>
                  <a:t>DON'T DRINK</a:t>
                </a:r>
              </a:p>
            </p:txBody>
          </p:sp>
        </p:grpSp>
        <p:grpSp>
          <p:nvGrpSpPr>
            <p:cNvPr id="158741" name="Group 43"/>
            <p:cNvGrpSpPr>
              <a:grpSpLocks/>
            </p:cNvGrpSpPr>
            <p:nvPr/>
          </p:nvGrpSpPr>
          <p:grpSpPr bwMode="auto">
            <a:xfrm>
              <a:off x="6157" y="2805"/>
              <a:ext cx="1603" cy="794"/>
              <a:chOff x="5986" y="1370"/>
              <a:chExt cx="1786" cy="976"/>
            </a:xfrm>
          </p:grpSpPr>
          <p:sp>
            <p:nvSpPr>
              <p:cNvPr id="158742" name="AutoShape 35"/>
              <p:cNvSpPr>
                <a:spLocks noChangeArrowheads="1"/>
              </p:cNvSpPr>
              <p:nvPr/>
            </p:nvSpPr>
            <p:spPr bwMode="auto">
              <a:xfrm>
                <a:off x="5986" y="1370"/>
                <a:ext cx="1786" cy="97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743" name="WordArt 36"/>
              <p:cNvSpPr>
                <a:spLocks noChangeArrowheads="1" noChangeShapeType="1" noTextEdit="1"/>
              </p:cNvSpPr>
              <p:nvPr/>
            </p:nvSpPr>
            <p:spPr bwMode="auto">
              <a:xfrm>
                <a:off x="6135" y="1560"/>
                <a:ext cx="1482" cy="24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noFill/>
                      <a:round/>
                      <a:headEnd/>
                      <a:tailEnd/>
                    </a:ln>
                    <a:latin typeface="Arial Black"/>
                  </a:rPr>
                  <a:t>Under 21</a:t>
                </a:r>
              </a:p>
            </p:txBody>
          </p:sp>
          <p:sp>
            <p:nvSpPr>
              <p:cNvPr id="158744" name="WordArt 41"/>
              <p:cNvSpPr>
                <a:spLocks noChangeArrowheads="1" noChangeShapeType="1" noTextEdit="1"/>
              </p:cNvSpPr>
              <p:nvPr/>
            </p:nvSpPr>
            <p:spPr bwMode="auto">
              <a:xfrm>
                <a:off x="6135" y="1920"/>
                <a:ext cx="1482" cy="23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800" kern="10">
                    <a:ln w="9525">
                      <a:noFill/>
                      <a:round/>
                      <a:headEnd/>
                      <a:tailEnd/>
                    </a:ln>
                    <a:latin typeface="Arial Black"/>
                  </a:rPr>
                  <a:t>No Alcohol</a:t>
                </a:r>
              </a:p>
            </p:txBody>
          </p:sp>
        </p:grpSp>
      </p:grpSp>
      <p:pic>
        <p:nvPicPr>
          <p:cNvPr id="68633" name="Picture 25"/>
          <p:cNvPicPr>
            <a:picLocks noChangeAspect="1" noChangeArrowheads="1"/>
          </p:cNvPicPr>
          <p:nvPr/>
        </p:nvPicPr>
        <p:blipFill>
          <a:blip r:embed="rId6"/>
          <a:srcRect b="5234"/>
          <a:stretch>
            <a:fillRect/>
          </a:stretch>
        </p:blipFill>
        <p:spPr bwMode="auto">
          <a:xfrm>
            <a:off x="5686425" y="2487613"/>
            <a:ext cx="2376488" cy="341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9" name="Picture 111" descr="Books 5"/>
          <p:cNvPicPr>
            <a:picLocks noChangeAspect="1" noChangeArrowheads="1"/>
          </p:cNvPicPr>
          <p:nvPr/>
        </p:nvPicPr>
        <p:blipFill>
          <a:blip r:embed="rId7"/>
          <a:srcRect r="12683"/>
          <a:stretch>
            <a:fillRect/>
          </a:stretch>
        </p:blipFill>
        <p:spPr bwMode="auto">
          <a:xfrm>
            <a:off x="5505450" y="2309813"/>
            <a:ext cx="2890838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11163" y="3314700"/>
            <a:ext cx="3632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19075" indent="-219075">
              <a:lnSpc>
                <a:spcPct val="130000"/>
              </a:lnSpc>
              <a:spcBef>
                <a:spcPct val="20000"/>
              </a:spcBef>
              <a:buSzPct val="75000"/>
              <a:buFontTx/>
              <a:buChar char="•"/>
            </a:pPr>
            <a:r>
              <a:rPr lang="en-US" sz="2900" b="1">
                <a:solidFill>
                  <a:srgbClr val="000066"/>
                </a:solidFill>
              </a:rPr>
              <a:t>Alcohol Content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8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8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8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68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8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68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8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  <p:bldP spid="68634" grpId="0" build="p" autoUpdateAnimBg="0"/>
      <p:bldP spid="68635" grpId="0" build="p" autoUpdateAnimBg="0"/>
      <p:bldP spid="68636" grpId="0" build="p" autoUpdateAnimBg="0"/>
      <p:bldP spid="68637" grpId="0" build="p" autoUpdateAnimBg="0"/>
      <p:bldP spid="68638" grpId="0" build="p" autoUpdateAnimBg="0"/>
      <p:bldP spid="3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5" descr="Background 18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rgbClr val="DDF2FF"/>
                </a:solidFill>
                <a:effectLst/>
              </a:rPr>
              <a:t>3.  Alcohol &amp; Young People</a:t>
            </a:r>
          </a:p>
        </p:txBody>
      </p:sp>
      <p:sp>
        <p:nvSpPr>
          <p:cNvPr id="159747" name="Text Box 10"/>
          <p:cNvSpPr txBox="1">
            <a:spLocks noChangeArrowheads="1"/>
          </p:cNvSpPr>
          <p:nvPr/>
        </p:nvSpPr>
        <p:spPr bwMode="auto">
          <a:xfrm>
            <a:off x="8697913" y="6570663"/>
            <a:ext cx="446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13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3054350" y="1328738"/>
          <a:ext cx="2773363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icture" r:id="rId3" imgW="2979420" imgH="5803392" progId="Word.Picture.8">
                  <p:embed/>
                </p:oleObj>
              </mc:Choice>
              <mc:Fallback>
                <p:oleObj name="Picture" r:id="rId3" imgW="2979420" imgH="5803392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4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350" y="1328738"/>
                        <a:ext cx="2773363" cy="534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1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rgbClr val="000066"/>
                </a:solidFill>
              </a:rPr>
              <a:t>Effects of Alcohol</a:t>
            </a:r>
            <a:endParaRPr lang="en-US" sz="5400">
              <a:solidFill>
                <a:srgbClr val="000066"/>
              </a:solidFill>
              <a:effectLst/>
            </a:endParaRPr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2601913" y="2638425"/>
            <a:ext cx="3754437" cy="8905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33CC"/>
                    </a:gs>
                  </a:gsLst>
                  <a:lin ang="5400000" scaled="1"/>
                </a:gradFill>
                <a:latin typeface="Tahoma"/>
                <a:cs typeface="Tahoma"/>
              </a:rPr>
              <a:t>Irritates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2732088" y="3876675"/>
            <a:ext cx="3394075" cy="788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80"/>
                </a:solidFill>
                <a:latin typeface="Tahoma"/>
                <a:cs typeface="Tahoma"/>
              </a:rPr>
              <a:t>Sedates</a:t>
            </a: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401638" y="111918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5" name="Text Box 10"/>
          <p:cNvSpPr txBox="1">
            <a:spLocks noChangeArrowheads="1"/>
          </p:cNvSpPr>
          <p:nvPr/>
        </p:nvSpPr>
        <p:spPr bwMode="auto">
          <a:xfrm>
            <a:off x="8626475" y="6400800"/>
            <a:ext cx="517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14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46100" y="1354138"/>
            <a:ext cx="3336925" cy="530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>
                <a:latin typeface="Arial" charset="0"/>
              </a:rPr>
              <a:t>Mental Growth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15900"/>
            <a:ext cx="7772400" cy="769938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Alcohol &amp; the Brain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98450" y="2090738"/>
            <a:ext cx="4035425" cy="4500562"/>
            <a:chOff x="188" y="1317"/>
            <a:chExt cx="2542" cy="2835"/>
          </a:xfrm>
        </p:grpSpPr>
        <p:graphicFrame>
          <p:nvGraphicFramePr>
            <p:cNvPr id="3075" name="Object 7"/>
            <p:cNvGraphicFramePr>
              <a:graphicFrameLocks noChangeAspect="1"/>
            </p:cNvGraphicFramePr>
            <p:nvPr/>
          </p:nvGraphicFramePr>
          <p:xfrm>
            <a:off x="342" y="1317"/>
            <a:ext cx="2315" cy="2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4" name="Bitmap Image" r:id="rId3" imgW="3742857" imgH="3591426" progId="PBrush">
                    <p:embed/>
                  </p:oleObj>
                </mc:Choice>
                <mc:Fallback>
                  <p:oleObj name="Bitmap Image" r:id="rId3" imgW="3742857" imgH="3591426" progId="PBrush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" y="1317"/>
                          <a:ext cx="2315" cy="2253"/>
                        </a:xfrm>
                        <a:prstGeom prst="rect">
                          <a:avLst/>
                        </a:prstGeom>
                        <a:solidFill>
                          <a:srgbClr val="0000F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1" name="Freeform 5"/>
            <p:cNvSpPr>
              <a:spLocks/>
            </p:cNvSpPr>
            <p:nvPr/>
          </p:nvSpPr>
          <p:spPr bwMode="auto">
            <a:xfrm>
              <a:off x="188" y="1318"/>
              <a:ext cx="2542" cy="2834"/>
            </a:xfrm>
            <a:custGeom>
              <a:avLst/>
              <a:gdLst>
                <a:gd name="T0" fmla="*/ 1 w 4705"/>
                <a:gd name="T1" fmla="*/ 0 h 5857"/>
                <a:gd name="T2" fmla="*/ 1 w 4705"/>
                <a:gd name="T3" fmla="*/ 0 h 5857"/>
                <a:gd name="T4" fmla="*/ 1 w 4705"/>
                <a:gd name="T5" fmla="*/ 0 h 5857"/>
                <a:gd name="T6" fmla="*/ 1 w 4705"/>
                <a:gd name="T7" fmla="*/ 0 h 5857"/>
                <a:gd name="T8" fmla="*/ 1 w 4705"/>
                <a:gd name="T9" fmla="*/ 0 h 5857"/>
                <a:gd name="T10" fmla="*/ 1 w 4705"/>
                <a:gd name="T11" fmla="*/ 0 h 5857"/>
                <a:gd name="T12" fmla="*/ 1 w 4705"/>
                <a:gd name="T13" fmla="*/ 0 h 5857"/>
                <a:gd name="T14" fmla="*/ 1 w 4705"/>
                <a:gd name="T15" fmla="*/ 0 h 5857"/>
                <a:gd name="T16" fmla="*/ 1 w 4705"/>
                <a:gd name="T17" fmla="*/ 0 h 5857"/>
                <a:gd name="T18" fmla="*/ 1 w 4705"/>
                <a:gd name="T19" fmla="*/ 0 h 5857"/>
                <a:gd name="T20" fmla="*/ 1 w 4705"/>
                <a:gd name="T21" fmla="*/ 0 h 5857"/>
                <a:gd name="T22" fmla="*/ 1 w 4705"/>
                <a:gd name="T23" fmla="*/ 0 h 5857"/>
                <a:gd name="T24" fmla="*/ 1 w 4705"/>
                <a:gd name="T25" fmla="*/ 0 h 5857"/>
                <a:gd name="T26" fmla="*/ 1 w 4705"/>
                <a:gd name="T27" fmla="*/ 0 h 5857"/>
                <a:gd name="T28" fmla="*/ 1 w 4705"/>
                <a:gd name="T29" fmla="*/ 0 h 5857"/>
                <a:gd name="T30" fmla="*/ 1 w 4705"/>
                <a:gd name="T31" fmla="*/ 0 h 5857"/>
                <a:gd name="T32" fmla="*/ 1 w 4705"/>
                <a:gd name="T33" fmla="*/ 0 h 5857"/>
                <a:gd name="T34" fmla="*/ 1 w 4705"/>
                <a:gd name="T35" fmla="*/ 0 h 5857"/>
                <a:gd name="T36" fmla="*/ 1 w 4705"/>
                <a:gd name="T37" fmla="*/ 0 h 5857"/>
                <a:gd name="T38" fmla="*/ 1 w 4705"/>
                <a:gd name="T39" fmla="*/ 0 h 5857"/>
                <a:gd name="T40" fmla="*/ 1 w 4705"/>
                <a:gd name="T41" fmla="*/ 0 h 5857"/>
                <a:gd name="T42" fmla="*/ 1 w 4705"/>
                <a:gd name="T43" fmla="*/ 0 h 5857"/>
                <a:gd name="T44" fmla="*/ 1 w 4705"/>
                <a:gd name="T45" fmla="*/ 0 h 5857"/>
                <a:gd name="T46" fmla="*/ 1 w 4705"/>
                <a:gd name="T47" fmla="*/ 0 h 5857"/>
                <a:gd name="T48" fmla="*/ 1 w 4705"/>
                <a:gd name="T49" fmla="*/ 0 h 5857"/>
                <a:gd name="T50" fmla="*/ 1 w 4705"/>
                <a:gd name="T51" fmla="*/ 0 h 5857"/>
                <a:gd name="T52" fmla="*/ 1 w 4705"/>
                <a:gd name="T53" fmla="*/ 0 h 5857"/>
                <a:gd name="T54" fmla="*/ 1 w 4705"/>
                <a:gd name="T55" fmla="*/ 0 h 5857"/>
                <a:gd name="T56" fmla="*/ 1 w 4705"/>
                <a:gd name="T57" fmla="*/ 0 h 5857"/>
                <a:gd name="T58" fmla="*/ 1 w 4705"/>
                <a:gd name="T59" fmla="*/ 0 h 5857"/>
                <a:gd name="T60" fmla="*/ 1 w 4705"/>
                <a:gd name="T61" fmla="*/ 0 h 5857"/>
                <a:gd name="T62" fmla="*/ 1 w 4705"/>
                <a:gd name="T63" fmla="*/ 0 h 5857"/>
                <a:gd name="T64" fmla="*/ 1 w 4705"/>
                <a:gd name="T65" fmla="*/ 0 h 5857"/>
                <a:gd name="T66" fmla="*/ 1 w 4705"/>
                <a:gd name="T67" fmla="*/ 0 h 5857"/>
                <a:gd name="T68" fmla="*/ 1 w 4705"/>
                <a:gd name="T69" fmla="*/ 0 h 5857"/>
                <a:gd name="T70" fmla="*/ 1 w 4705"/>
                <a:gd name="T71" fmla="*/ 0 h 5857"/>
                <a:gd name="T72" fmla="*/ 1 w 4705"/>
                <a:gd name="T73" fmla="*/ 0 h 5857"/>
                <a:gd name="T74" fmla="*/ 1 w 4705"/>
                <a:gd name="T75" fmla="*/ 0 h 5857"/>
                <a:gd name="T76" fmla="*/ 1 w 4705"/>
                <a:gd name="T77" fmla="*/ 0 h 5857"/>
                <a:gd name="T78" fmla="*/ 1 w 4705"/>
                <a:gd name="T79" fmla="*/ 0 h 5857"/>
                <a:gd name="T80" fmla="*/ 1 w 4705"/>
                <a:gd name="T81" fmla="*/ 0 h 5857"/>
                <a:gd name="T82" fmla="*/ 1 w 4705"/>
                <a:gd name="T83" fmla="*/ 0 h 5857"/>
                <a:gd name="T84" fmla="*/ 1 w 4705"/>
                <a:gd name="T85" fmla="*/ 0 h 5857"/>
                <a:gd name="T86" fmla="*/ 1 w 4705"/>
                <a:gd name="T87" fmla="*/ 0 h 5857"/>
                <a:gd name="T88" fmla="*/ 1 w 4705"/>
                <a:gd name="T89" fmla="*/ 0 h 5857"/>
                <a:gd name="T90" fmla="*/ 1 w 4705"/>
                <a:gd name="T91" fmla="*/ 0 h 5857"/>
                <a:gd name="T92" fmla="*/ 1 w 4705"/>
                <a:gd name="T93" fmla="*/ 0 h 5857"/>
                <a:gd name="T94" fmla="*/ 1 w 4705"/>
                <a:gd name="T95" fmla="*/ 0 h 5857"/>
                <a:gd name="T96" fmla="*/ 1 w 4705"/>
                <a:gd name="T97" fmla="*/ 0 h 5857"/>
                <a:gd name="T98" fmla="*/ 1 w 4705"/>
                <a:gd name="T99" fmla="*/ 0 h 5857"/>
                <a:gd name="T100" fmla="*/ 1 w 4705"/>
                <a:gd name="T101" fmla="*/ 0 h 5857"/>
                <a:gd name="T102" fmla="*/ 1 w 4705"/>
                <a:gd name="T103" fmla="*/ 0 h 5857"/>
                <a:gd name="T104" fmla="*/ 1 w 4705"/>
                <a:gd name="T105" fmla="*/ 0 h 5857"/>
                <a:gd name="T106" fmla="*/ 1 w 4705"/>
                <a:gd name="T107" fmla="*/ 0 h 5857"/>
                <a:gd name="T108" fmla="*/ 1 w 4705"/>
                <a:gd name="T109" fmla="*/ 0 h 5857"/>
                <a:gd name="T110" fmla="*/ 0 w 4705"/>
                <a:gd name="T111" fmla="*/ 0 h 5857"/>
                <a:gd name="T112" fmla="*/ 1 w 4705"/>
                <a:gd name="T113" fmla="*/ 0 h 5857"/>
                <a:gd name="T114" fmla="*/ 1 w 4705"/>
                <a:gd name="T115" fmla="*/ 0 h 5857"/>
                <a:gd name="T116" fmla="*/ 1 w 4705"/>
                <a:gd name="T117" fmla="*/ 0 h 5857"/>
                <a:gd name="T118" fmla="*/ 1 w 4705"/>
                <a:gd name="T119" fmla="*/ 0 h 5857"/>
                <a:gd name="T120" fmla="*/ 1 w 4705"/>
                <a:gd name="T121" fmla="*/ 0 h 58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05"/>
                <a:gd name="T184" fmla="*/ 0 h 5857"/>
                <a:gd name="T185" fmla="*/ 4705 w 4705"/>
                <a:gd name="T186" fmla="*/ 5857 h 58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05" h="5857">
                  <a:moveTo>
                    <a:pt x="1940" y="24"/>
                  </a:moveTo>
                  <a:lnTo>
                    <a:pt x="2180" y="0"/>
                  </a:lnTo>
                  <a:lnTo>
                    <a:pt x="2426" y="2"/>
                  </a:lnTo>
                  <a:lnTo>
                    <a:pt x="2673" y="24"/>
                  </a:lnTo>
                  <a:lnTo>
                    <a:pt x="2920" y="70"/>
                  </a:lnTo>
                  <a:lnTo>
                    <a:pt x="3159" y="133"/>
                  </a:lnTo>
                  <a:lnTo>
                    <a:pt x="3393" y="222"/>
                  </a:lnTo>
                  <a:lnTo>
                    <a:pt x="3616" y="327"/>
                  </a:lnTo>
                  <a:lnTo>
                    <a:pt x="3825" y="458"/>
                  </a:lnTo>
                  <a:lnTo>
                    <a:pt x="3949" y="567"/>
                  </a:lnTo>
                  <a:lnTo>
                    <a:pt x="4056" y="708"/>
                  </a:lnTo>
                  <a:lnTo>
                    <a:pt x="4144" y="871"/>
                  </a:lnTo>
                  <a:lnTo>
                    <a:pt x="4218" y="1052"/>
                  </a:lnTo>
                  <a:lnTo>
                    <a:pt x="4277" y="1240"/>
                  </a:lnTo>
                  <a:lnTo>
                    <a:pt x="4328" y="1434"/>
                  </a:lnTo>
                  <a:lnTo>
                    <a:pt x="4370" y="1623"/>
                  </a:lnTo>
                  <a:lnTo>
                    <a:pt x="4409" y="1805"/>
                  </a:lnTo>
                  <a:lnTo>
                    <a:pt x="4413" y="1855"/>
                  </a:lnTo>
                  <a:lnTo>
                    <a:pt x="4409" y="1895"/>
                  </a:lnTo>
                  <a:lnTo>
                    <a:pt x="4398" y="1924"/>
                  </a:lnTo>
                  <a:lnTo>
                    <a:pt x="4381" y="1952"/>
                  </a:lnTo>
                  <a:lnTo>
                    <a:pt x="4359" y="1978"/>
                  </a:lnTo>
                  <a:lnTo>
                    <a:pt x="4337" y="2008"/>
                  </a:lnTo>
                  <a:lnTo>
                    <a:pt x="4313" y="2045"/>
                  </a:lnTo>
                  <a:lnTo>
                    <a:pt x="4293" y="2095"/>
                  </a:lnTo>
                  <a:lnTo>
                    <a:pt x="4284" y="2117"/>
                  </a:lnTo>
                  <a:lnTo>
                    <a:pt x="4278" y="2143"/>
                  </a:lnTo>
                  <a:lnTo>
                    <a:pt x="4273" y="2168"/>
                  </a:lnTo>
                  <a:lnTo>
                    <a:pt x="4273" y="2196"/>
                  </a:lnTo>
                  <a:lnTo>
                    <a:pt x="4273" y="2222"/>
                  </a:lnTo>
                  <a:lnTo>
                    <a:pt x="4277" y="2250"/>
                  </a:lnTo>
                  <a:lnTo>
                    <a:pt x="4282" y="2274"/>
                  </a:lnTo>
                  <a:lnTo>
                    <a:pt x="4293" y="2297"/>
                  </a:lnTo>
                  <a:lnTo>
                    <a:pt x="4330" y="2371"/>
                  </a:lnTo>
                  <a:lnTo>
                    <a:pt x="4365" y="2430"/>
                  </a:lnTo>
                  <a:lnTo>
                    <a:pt x="4396" y="2480"/>
                  </a:lnTo>
                  <a:lnTo>
                    <a:pt x="4427" y="2524"/>
                  </a:lnTo>
                  <a:lnTo>
                    <a:pt x="4459" y="2563"/>
                  </a:lnTo>
                  <a:lnTo>
                    <a:pt x="4494" y="2609"/>
                  </a:lnTo>
                  <a:lnTo>
                    <a:pt x="4534" y="2660"/>
                  </a:lnTo>
                  <a:lnTo>
                    <a:pt x="4580" y="2726"/>
                  </a:lnTo>
                  <a:lnTo>
                    <a:pt x="4602" y="2756"/>
                  </a:lnTo>
                  <a:lnTo>
                    <a:pt x="4626" y="2789"/>
                  </a:lnTo>
                  <a:lnTo>
                    <a:pt x="4650" y="2825"/>
                  </a:lnTo>
                  <a:lnTo>
                    <a:pt x="4672" y="2861"/>
                  </a:lnTo>
                  <a:lnTo>
                    <a:pt x="4689" y="2897"/>
                  </a:lnTo>
                  <a:lnTo>
                    <a:pt x="4700" y="2932"/>
                  </a:lnTo>
                  <a:lnTo>
                    <a:pt x="4705" y="2966"/>
                  </a:lnTo>
                  <a:lnTo>
                    <a:pt x="4702" y="3002"/>
                  </a:lnTo>
                  <a:lnTo>
                    <a:pt x="4674" y="3047"/>
                  </a:lnTo>
                  <a:lnTo>
                    <a:pt x="4635" y="3083"/>
                  </a:lnTo>
                  <a:lnTo>
                    <a:pt x="4588" y="3107"/>
                  </a:lnTo>
                  <a:lnTo>
                    <a:pt x="4536" y="3129"/>
                  </a:lnTo>
                  <a:lnTo>
                    <a:pt x="4483" y="3147"/>
                  </a:lnTo>
                  <a:lnTo>
                    <a:pt x="4433" y="3170"/>
                  </a:lnTo>
                  <a:lnTo>
                    <a:pt x="4391" y="3202"/>
                  </a:lnTo>
                  <a:lnTo>
                    <a:pt x="4359" y="3246"/>
                  </a:lnTo>
                  <a:lnTo>
                    <a:pt x="4345" y="3277"/>
                  </a:lnTo>
                  <a:lnTo>
                    <a:pt x="4341" y="3313"/>
                  </a:lnTo>
                  <a:lnTo>
                    <a:pt x="4345" y="3345"/>
                  </a:lnTo>
                  <a:lnTo>
                    <a:pt x="4358" y="3381"/>
                  </a:lnTo>
                  <a:lnTo>
                    <a:pt x="4372" y="3414"/>
                  </a:lnTo>
                  <a:lnTo>
                    <a:pt x="4392" y="3448"/>
                  </a:lnTo>
                  <a:lnTo>
                    <a:pt x="4413" y="3484"/>
                  </a:lnTo>
                  <a:lnTo>
                    <a:pt x="4435" y="3521"/>
                  </a:lnTo>
                  <a:lnTo>
                    <a:pt x="4448" y="3557"/>
                  </a:lnTo>
                  <a:lnTo>
                    <a:pt x="4444" y="3593"/>
                  </a:lnTo>
                  <a:lnTo>
                    <a:pt x="4422" y="3623"/>
                  </a:lnTo>
                  <a:lnTo>
                    <a:pt x="4392" y="3652"/>
                  </a:lnTo>
                  <a:lnTo>
                    <a:pt x="4356" y="3676"/>
                  </a:lnTo>
                  <a:lnTo>
                    <a:pt x="4319" y="3696"/>
                  </a:lnTo>
                  <a:lnTo>
                    <a:pt x="4288" y="3710"/>
                  </a:lnTo>
                  <a:lnTo>
                    <a:pt x="4267" y="3720"/>
                  </a:lnTo>
                  <a:lnTo>
                    <a:pt x="4291" y="3728"/>
                  </a:lnTo>
                  <a:lnTo>
                    <a:pt x="4319" y="3738"/>
                  </a:lnTo>
                  <a:lnTo>
                    <a:pt x="4343" y="3744"/>
                  </a:lnTo>
                  <a:lnTo>
                    <a:pt x="4369" y="3756"/>
                  </a:lnTo>
                  <a:lnTo>
                    <a:pt x="4389" y="3765"/>
                  </a:lnTo>
                  <a:lnTo>
                    <a:pt x="4404" y="3781"/>
                  </a:lnTo>
                  <a:lnTo>
                    <a:pt x="4413" y="3801"/>
                  </a:lnTo>
                  <a:lnTo>
                    <a:pt x="4416" y="3831"/>
                  </a:lnTo>
                  <a:lnTo>
                    <a:pt x="4409" y="3849"/>
                  </a:lnTo>
                  <a:lnTo>
                    <a:pt x="4396" y="3871"/>
                  </a:lnTo>
                  <a:lnTo>
                    <a:pt x="4380" y="3892"/>
                  </a:lnTo>
                  <a:lnTo>
                    <a:pt x="4363" y="3916"/>
                  </a:lnTo>
                  <a:lnTo>
                    <a:pt x="4343" y="3938"/>
                  </a:lnTo>
                  <a:lnTo>
                    <a:pt x="4328" y="3960"/>
                  </a:lnTo>
                  <a:lnTo>
                    <a:pt x="4319" y="3982"/>
                  </a:lnTo>
                  <a:lnTo>
                    <a:pt x="4315" y="4006"/>
                  </a:lnTo>
                  <a:lnTo>
                    <a:pt x="4319" y="4045"/>
                  </a:lnTo>
                  <a:lnTo>
                    <a:pt x="4334" y="4087"/>
                  </a:lnTo>
                  <a:lnTo>
                    <a:pt x="4354" y="4125"/>
                  </a:lnTo>
                  <a:lnTo>
                    <a:pt x="4378" y="4162"/>
                  </a:lnTo>
                  <a:lnTo>
                    <a:pt x="4400" y="4198"/>
                  </a:lnTo>
                  <a:lnTo>
                    <a:pt x="4420" y="4236"/>
                  </a:lnTo>
                  <a:lnTo>
                    <a:pt x="4433" y="4275"/>
                  </a:lnTo>
                  <a:lnTo>
                    <a:pt x="4439" y="4319"/>
                  </a:lnTo>
                  <a:lnTo>
                    <a:pt x="4433" y="4355"/>
                  </a:lnTo>
                  <a:lnTo>
                    <a:pt x="4420" y="4404"/>
                  </a:lnTo>
                  <a:lnTo>
                    <a:pt x="4400" y="4460"/>
                  </a:lnTo>
                  <a:lnTo>
                    <a:pt x="4376" y="4521"/>
                  </a:lnTo>
                  <a:lnTo>
                    <a:pt x="4346" y="4577"/>
                  </a:lnTo>
                  <a:lnTo>
                    <a:pt x="4317" y="4628"/>
                  </a:lnTo>
                  <a:lnTo>
                    <a:pt x="4289" y="4668"/>
                  </a:lnTo>
                  <a:lnTo>
                    <a:pt x="4264" y="4692"/>
                  </a:lnTo>
                  <a:lnTo>
                    <a:pt x="4201" y="4716"/>
                  </a:lnTo>
                  <a:lnTo>
                    <a:pt x="4133" y="4742"/>
                  </a:lnTo>
                  <a:lnTo>
                    <a:pt x="4059" y="4767"/>
                  </a:lnTo>
                  <a:lnTo>
                    <a:pt x="3986" y="4793"/>
                  </a:lnTo>
                  <a:lnTo>
                    <a:pt x="3908" y="4819"/>
                  </a:lnTo>
                  <a:lnTo>
                    <a:pt x="3838" y="4849"/>
                  </a:lnTo>
                  <a:lnTo>
                    <a:pt x="3770" y="4876"/>
                  </a:lnTo>
                  <a:lnTo>
                    <a:pt x="3713" y="4910"/>
                  </a:lnTo>
                  <a:lnTo>
                    <a:pt x="3671" y="4932"/>
                  </a:lnTo>
                  <a:lnTo>
                    <a:pt x="3647" y="4946"/>
                  </a:lnTo>
                  <a:lnTo>
                    <a:pt x="3634" y="4954"/>
                  </a:lnTo>
                  <a:lnTo>
                    <a:pt x="3630" y="4964"/>
                  </a:lnTo>
                  <a:lnTo>
                    <a:pt x="3629" y="4976"/>
                  </a:lnTo>
                  <a:lnTo>
                    <a:pt x="3630" y="4996"/>
                  </a:lnTo>
                  <a:lnTo>
                    <a:pt x="3625" y="5027"/>
                  </a:lnTo>
                  <a:lnTo>
                    <a:pt x="3616" y="5079"/>
                  </a:lnTo>
                  <a:lnTo>
                    <a:pt x="3608" y="5156"/>
                  </a:lnTo>
                  <a:lnTo>
                    <a:pt x="3621" y="5243"/>
                  </a:lnTo>
                  <a:lnTo>
                    <a:pt x="3645" y="5337"/>
                  </a:lnTo>
                  <a:lnTo>
                    <a:pt x="3675" y="5430"/>
                  </a:lnTo>
                  <a:lnTo>
                    <a:pt x="3695" y="5515"/>
                  </a:lnTo>
                  <a:lnTo>
                    <a:pt x="3702" y="5591"/>
                  </a:lnTo>
                  <a:lnTo>
                    <a:pt x="3686" y="5650"/>
                  </a:lnTo>
                  <a:lnTo>
                    <a:pt x="3640" y="5688"/>
                  </a:lnTo>
                  <a:lnTo>
                    <a:pt x="3362" y="5765"/>
                  </a:lnTo>
                  <a:lnTo>
                    <a:pt x="3058" y="5817"/>
                  </a:lnTo>
                  <a:lnTo>
                    <a:pt x="2734" y="5845"/>
                  </a:lnTo>
                  <a:lnTo>
                    <a:pt x="2403" y="5857"/>
                  </a:lnTo>
                  <a:lnTo>
                    <a:pt x="2066" y="5855"/>
                  </a:lnTo>
                  <a:lnTo>
                    <a:pt x="1738" y="5849"/>
                  </a:lnTo>
                  <a:lnTo>
                    <a:pt x="1425" y="5841"/>
                  </a:lnTo>
                  <a:lnTo>
                    <a:pt x="1138" y="5839"/>
                  </a:lnTo>
                  <a:lnTo>
                    <a:pt x="1130" y="5761"/>
                  </a:lnTo>
                  <a:lnTo>
                    <a:pt x="1130" y="5668"/>
                  </a:lnTo>
                  <a:lnTo>
                    <a:pt x="1132" y="5563"/>
                  </a:lnTo>
                  <a:lnTo>
                    <a:pt x="1140" y="5450"/>
                  </a:lnTo>
                  <a:lnTo>
                    <a:pt x="1145" y="5329"/>
                  </a:lnTo>
                  <a:lnTo>
                    <a:pt x="1153" y="5208"/>
                  </a:lnTo>
                  <a:lnTo>
                    <a:pt x="1158" y="5089"/>
                  </a:lnTo>
                  <a:lnTo>
                    <a:pt x="1164" y="4978"/>
                  </a:lnTo>
                  <a:lnTo>
                    <a:pt x="1162" y="4892"/>
                  </a:lnTo>
                  <a:lnTo>
                    <a:pt x="1158" y="4809"/>
                  </a:lnTo>
                  <a:lnTo>
                    <a:pt x="1153" y="4726"/>
                  </a:lnTo>
                  <a:lnTo>
                    <a:pt x="1143" y="4642"/>
                  </a:lnTo>
                  <a:lnTo>
                    <a:pt x="1130" y="4559"/>
                  </a:lnTo>
                  <a:lnTo>
                    <a:pt x="1119" y="4476"/>
                  </a:lnTo>
                  <a:lnTo>
                    <a:pt x="1105" y="4394"/>
                  </a:lnTo>
                  <a:lnTo>
                    <a:pt x="1092" y="4313"/>
                  </a:lnTo>
                  <a:lnTo>
                    <a:pt x="1031" y="4085"/>
                  </a:lnTo>
                  <a:lnTo>
                    <a:pt x="950" y="3898"/>
                  </a:lnTo>
                  <a:lnTo>
                    <a:pt x="851" y="3744"/>
                  </a:lnTo>
                  <a:lnTo>
                    <a:pt x="742" y="3613"/>
                  </a:lnTo>
                  <a:lnTo>
                    <a:pt x="626" y="3494"/>
                  </a:lnTo>
                  <a:lnTo>
                    <a:pt x="514" y="3381"/>
                  </a:lnTo>
                  <a:lnTo>
                    <a:pt x="405" y="3266"/>
                  </a:lnTo>
                  <a:lnTo>
                    <a:pt x="313" y="3139"/>
                  </a:lnTo>
                  <a:lnTo>
                    <a:pt x="210" y="2956"/>
                  </a:lnTo>
                  <a:lnTo>
                    <a:pt x="133" y="2783"/>
                  </a:lnTo>
                  <a:lnTo>
                    <a:pt x="74" y="2615"/>
                  </a:lnTo>
                  <a:lnTo>
                    <a:pt x="37" y="2456"/>
                  </a:lnTo>
                  <a:lnTo>
                    <a:pt x="13" y="2303"/>
                  </a:lnTo>
                  <a:lnTo>
                    <a:pt x="2" y="2163"/>
                  </a:lnTo>
                  <a:lnTo>
                    <a:pt x="0" y="2030"/>
                  </a:lnTo>
                  <a:lnTo>
                    <a:pt x="8" y="1911"/>
                  </a:lnTo>
                  <a:lnTo>
                    <a:pt x="39" y="1667"/>
                  </a:lnTo>
                  <a:lnTo>
                    <a:pt x="98" y="1450"/>
                  </a:lnTo>
                  <a:lnTo>
                    <a:pt x="175" y="1256"/>
                  </a:lnTo>
                  <a:lnTo>
                    <a:pt x="271" y="1087"/>
                  </a:lnTo>
                  <a:lnTo>
                    <a:pt x="372" y="934"/>
                  </a:lnTo>
                  <a:lnTo>
                    <a:pt x="481" y="804"/>
                  </a:lnTo>
                  <a:lnTo>
                    <a:pt x="589" y="687"/>
                  </a:lnTo>
                  <a:lnTo>
                    <a:pt x="692" y="587"/>
                  </a:lnTo>
                  <a:lnTo>
                    <a:pt x="786" y="502"/>
                  </a:lnTo>
                  <a:lnTo>
                    <a:pt x="904" y="417"/>
                  </a:lnTo>
                  <a:lnTo>
                    <a:pt x="1040" y="333"/>
                  </a:lnTo>
                  <a:lnTo>
                    <a:pt x="1197" y="254"/>
                  </a:lnTo>
                  <a:lnTo>
                    <a:pt x="1366" y="179"/>
                  </a:lnTo>
                  <a:lnTo>
                    <a:pt x="1548" y="115"/>
                  </a:lnTo>
                  <a:lnTo>
                    <a:pt x="1740" y="62"/>
                  </a:lnTo>
                  <a:lnTo>
                    <a:pt x="1940" y="24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5454650" y="1177925"/>
            <a:ext cx="2901950" cy="912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400" b="1">
                <a:latin typeface="Arial" charset="0"/>
              </a:rPr>
              <a:t>Alcohol’s Sedative Effects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727575" y="2089150"/>
            <a:ext cx="4111625" cy="4483100"/>
            <a:chOff x="2978" y="1316"/>
            <a:chExt cx="2590" cy="2824"/>
          </a:xfrm>
        </p:grpSpPr>
        <p:graphicFrame>
          <p:nvGraphicFramePr>
            <p:cNvPr id="3074" name="Object 16"/>
            <p:cNvGraphicFramePr>
              <a:graphicFrameLocks noChangeAspect="1"/>
            </p:cNvGraphicFramePr>
            <p:nvPr/>
          </p:nvGraphicFramePr>
          <p:xfrm>
            <a:off x="3075" y="1316"/>
            <a:ext cx="2315" cy="2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name="Bitmap Image" r:id="rId5" imgW="3742857" imgH="3591426" progId="PBrush">
                    <p:embed/>
                  </p:oleObj>
                </mc:Choice>
                <mc:Fallback>
                  <p:oleObj name="Bitmap Image" r:id="rId5" imgW="3742857" imgH="3591426" progId="PBrush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5" y="1316"/>
                          <a:ext cx="2315" cy="2253"/>
                        </a:xfrm>
                        <a:prstGeom prst="rect">
                          <a:avLst/>
                        </a:prstGeom>
                        <a:solidFill>
                          <a:srgbClr val="0000F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0" name="Freeform 13"/>
            <p:cNvSpPr>
              <a:spLocks/>
            </p:cNvSpPr>
            <p:nvPr/>
          </p:nvSpPr>
          <p:spPr bwMode="auto">
            <a:xfrm flipH="1">
              <a:off x="2978" y="1318"/>
              <a:ext cx="2590" cy="2822"/>
            </a:xfrm>
            <a:custGeom>
              <a:avLst/>
              <a:gdLst>
                <a:gd name="T0" fmla="*/ 1 w 4705"/>
                <a:gd name="T1" fmla="*/ 0 h 5857"/>
                <a:gd name="T2" fmla="*/ 1 w 4705"/>
                <a:gd name="T3" fmla="*/ 0 h 5857"/>
                <a:gd name="T4" fmla="*/ 1 w 4705"/>
                <a:gd name="T5" fmla="*/ 0 h 5857"/>
                <a:gd name="T6" fmla="*/ 1 w 4705"/>
                <a:gd name="T7" fmla="*/ 0 h 5857"/>
                <a:gd name="T8" fmla="*/ 1 w 4705"/>
                <a:gd name="T9" fmla="*/ 0 h 5857"/>
                <a:gd name="T10" fmla="*/ 1 w 4705"/>
                <a:gd name="T11" fmla="*/ 0 h 5857"/>
                <a:gd name="T12" fmla="*/ 1 w 4705"/>
                <a:gd name="T13" fmla="*/ 0 h 5857"/>
                <a:gd name="T14" fmla="*/ 1 w 4705"/>
                <a:gd name="T15" fmla="*/ 0 h 5857"/>
                <a:gd name="T16" fmla="*/ 1 w 4705"/>
                <a:gd name="T17" fmla="*/ 0 h 5857"/>
                <a:gd name="T18" fmla="*/ 1 w 4705"/>
                <a:gd name="T19" fmla="*/ 0 h 5857"/>
                <a:gd name="T20" fmla="*/ 1 w 4705"/>
                <a:gd name="T21" fmla="*/ 0 h 5857"/>
                <a:gd name="T22" fmla="*/ 1 w 4705"/>
                <a:gd name="T23" fmla="*/ 0 h 5857"/>
                <a:gd name="T24" fmla="*/ 1 w 4705"/>
                <a:gd name="T25" fmla="*/ 0 h 5857"/>
                <a:gd name="T26" fmla="*/ 1 w 4705"/>
                <a:gd name="T27" fmla="*/ 0 h 5857"/>
                <a:gd name="T28" fmla="*/ 1 w 4705"/>
                <a:gd name="T29" fmla="*/ 0 h 5857"/>
                <a:gd name="T30" fmla="*/ 1 w 4705"/>
                <a:gd name="T31" fmla="*/ 0 h 5857"/>
                <a:gd name="T32" fmla="*/ 1 w 4705"/>
                <a:gd name="T33" fmla="*/ 0 h 5857"/>
                <a:gd name="T34" fmla="*/ 1 w 4705"/>
                <a:gd name="T35" fmla="*/ 0 h 5857"/>
                <a:gd name="T36" fmla="*/ 1 w 4705"/>
                <a:gd name="T37" fmla="*/ 0 h 5857"/>
                <a:gd name="T38" fmla="*/ 1 w 4705"/>
                <a:gd name="T39" fmla="*/ 0 h 5857"/>
                <a:gd name="T40" fmla="*/ 1 w 4705"/>
                <a:gd name="T41" fmla="*/ 0 h 5857"/>
                <a:gd name="T42" fmla="*/ 1 w 4705"/>
                <a:gd name="T43" fmla="*/ 0 h 5857"/>
                <a:gd name="T44" fmla="*/ 1 w 4705"/>
                <a:gd name="T45" fmla="*/ 0 h 5857"/>
                <a:gd name="T46" fmla="*/ 1 w 4705"/>
                <a:gd name="T47" fmla="*/ 0 h 5857"/>
                <a:gd name="T48" fmla="*/ 1 w 4705"/>
                <a:gd name="T49" fmla="*/ 0 h 5857"/>
                <a:gd name="T50" fmla="*/ 1 w 4705"/>
                <a:gd name="T51" fmla="*/ 0 h 5857"/>
                <a:gd name="T52" fmla="*/ 1 w 4705"/>
                <a:gd name="T53" fmla="*/ 0 h 5857"/>
                <a:gd name="T54" fmla="*/ 1 w 4705"/>
                <a:gd name="T55" fmla="*/ 0 h 5857"/>
                <a:gd name="T56" fmla="*/ 1 w 4705"/>
                <a:gd name="T57" fmla="*/ 0 h 5857"/>
                <a:gd name="T58" fmla="*/ 1 w 4705"/>
                <a:gd name="T59" fmla="*/ 0 h 5857"/>
                <a:gd name="T60" fmla="*/ 1 w 4705"/>
                <a:gd name="T61" fmla="*/ 0 h 5857"/>
                <a:gd name="T62" fmla="*/ 1 w 4705"/>
                <a:gd name="T63" fmla="*/ 0 h 5857"/>
                <a:gd name="T64" fmla="*/ 1 w 4705"/>
                <a:gd name="T65" fmla="*/ 0 h 5857"/>
                <a:gd name="T66" fmla="*/ 1 w 4705"/>
                <a:gd name="T67" fmla="*/ 0 h 5857"/>
                <a:gd name="T68" fmla="*/ 1 w 4705"/>
                <a:gd name="T69" fmla="*/ 0 h 5857"/>
                <a:gd name="T70" fmla="*/ 1 w 4705"/>
                <a:gd name="T71" fmla="*/ 0 h 5857"/>
                <a:gd name="T72" fmla="*/ 1 w 4705"/>
                <a:gd name="T73" fmla="*/ 0 h 5857"/>
                <a:gd name="T74" fmla="*/ 1 w 4705"/>
                <a:gd name="T75" fmla="*/ 0 h 5857"/>
                <a:gd name="T76" fmla="*/ 1 w 4705"/>
                <a:gd name="T77" fmla="*/ 0 h 5857"/>
                <a:gd name="T78" fmla="*/ 1 w 4705"/>
                <a:gd name="T79" fmla="*/ 0 h 5857"/>
                <a:gd name="T80" fmla="*/ 1 w 4705"/>
                <a:gd name="T81" fmla="*/ 0 h 5857"/>
                <a:gd name="T82" fmla="*/ 1 w 4705"/>
                <a:gd name="T83" fmla="*/ 0 h 5857"/>
                <a:gd name="T84" fmla="*/ 1 w 4705"/>
                <a:gd name="T85" fmla="*/ 0 h 5857"/>
                <a:gd name="T86" fmla="*/ 1 w 4705"/>
                <a:gd name="T87" fmla="*/ 0 h 5857"/>
                <a:gd name="T88" fmla="*/ 1 w 4705"/>
                <a:gd name="T89" fmla="*/ 0 h 5857"/>
                <a:gd name="T90" fmla="*/ 1 w 4705"/>
                <a:gd name="T91" fmla="*/ 0 h 5857"/>
                <a:gd name="T92" fmla="*/ 1 w 4705"/>
                <a:gd name="T93" fmla="*/ 0 h 5857"/>
                <a:gd name="T94" fmla="*/ 1 w 4705"/>
                <a:gd name="T95" fmla="*/ 0 h 5857"/>
                <a:gd name="T96" fmla="*/ 1 w 4705"/>
                <a:gd name="T97" fmla="*/ 0 h 5857"/>
                <a:gd name="T98" fmla="*/ 1 w 4705"/>
                <a:gd name="T99" fmla="*/ 0 h 5857"/>
                <a:gd name="T100" fmla="*/ 1 w 4705"/>
                <a:gd name="T101" fmla="*/ 0 h 5857"/>
                <a:gd name="T102" fmla="*/ 1 w 4705"/>
                <a:gd name="T103" fmla="*/ 0 h 5857"/>
                <a:gd name="T104" fmla="*/ 1 w 4705"/>
                <a:gd name="T105" fmla="*/ 0 h 5857"/>
                <a:gd name="T106" fmla="*/ 1 w 4705"/>
                <a:gd name="T107" fmla="*/ 0 h 5857"/>
                <a:gd name="T108" fmla="*/ 1 w 4705"/>
                <a:gd name="T109" fmla="*/ 0 h 5857"/>
                <a:gd name="T110" fmla="*/ 0 w 4705"/>
                <a:gd name="T111" fmla="*/ 0 h 5857"/>
                <a:gd name="T112" fmla="*/ 1 w 4705"/>
                <a:gd name="T113" fmla="*/ 0 h 5857"/>
                <a:gd name="T114" fmla="*/ 1 w 4705"/>
                <a:gd name="T115" fmla="*/ 0 h 5857"/>
                <a:gd name="T116" fmla="*/ 1 w 4705"/>
                <a:gd name="T117" fmla="*/ 0 h 5857"/>
                <a:gd name="T118" fmla="*/ 1 w 4705"/>
                <a:gd name="T119" fmla="*/ 0 h 5857"/>
                <a:gd name="T120" fmla="*/ 1 w 4705"/>
                <a:gd name="T121" fmla="*/ 0 h 58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05"/>
                <a:gd name="T184" fmla="*/ 0 h 5857"/>
                <a:gd name="T185" fmla="*/ 4705 w 4705"/>
                <a:gd name="T186" fmla="*/ 5857 h 58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05" h="5857">
                  <a:moveTo>
                    <a:pt x="1940" y="24"/>
                  </a:moveTo>
                  <a:lnTo>
                    <a:pt x="2180" y="0"/>
                  </a:lnTo>
                  <a:lnTo>
                    <a:pt x="2426" y="2"/>
                  </a:lnTo>
                  <a:lnTo>
                    <a:pt x="2673" y="24"/>
                  </a:lnTo>
                  <a:lnTo>
                    <a:pt x="2920" y="70"/>
                  </a:lnTo>
                  <a:lnTo>
                    <a:pt x="3159" y="133"/>
                  </a:lnTo>
                  <a:lnTo>
                    <a:pt x="3393" y="222"/>
                  </a:lnTo>
                  <a:lnTo>
                    <a:pt x="3616" y="327"/>
                  </a:lnTo>
                  <a:lnTo>
                    <a:pt x="3825" y="458"/>
                  </a:lnTo>
                  <a:lnTo>
                    <a:pt x="3949" y="567"/>
                  </a:lnTo>
                  <a:lnTo>
                    <a:pt x="4056" y="708"/>
                  </a:lnTo>
                  <a:lnTo>
                    <a:pt x="4144" y="871"/>
                  </a:lnTo>
                  <a:lnTo>
                    <a:pt x="4218" y="1052"/>
                  </a:lnTo>
                  <a:lnTo>
                    <a:pt x="4277" y="1240"/>
                  </a:lnTo>
                  <a:lnTo>
                    <a:pt x="4328" y="1434"/>
                  </a:lnTo>
                  <a:lnTo>
                    <a:pt x="4370" y="1623"/>
                  </a:lnTo>
                  <a:lnTo>
                    <a:pt x="4409" y="1805"/>
                  </a:lnTo>
                  <a:lnTo>
                    <a:pt x="4413" y="1855"/>
                  </a:lnTo>
                  <a:lnTo>
                    <a:pt x="4409" y="1895"/>
                  </a:lnTo>
                  <a:lnTo>
                    <a:pt x="4398" y="1924"/>
                  </a:lnTo>
                  <a:lnTo>
                    <a:pt x="4381" y="1952"/>
                  </a:lnTo>
                  <a:lnTo>
                    <a:pt x="4359" y="1978"/>
                  </a:lnTo>
                  <a:lnTo>
                    <a:pt x="4337" y="2008"/>
                  </a:lnTo>
                  <a:lnTo>
                    <a:pt x="4313" y="2045"/>
                  </a:lnTo>
                  <a:lnTo>
                    <a:pt x="4293" y="2095"/>
                  </a:lnTo>
                  <a:lnTo>
                    <a:pt x="4284" y="2117"/>
                  </a:lnTo>
                  <a:lnTo>
                    <a:pt x="4278" y="2143"/>
                  </a:lnTo>
                  <a:lnTo>
                    <a:pt x="4273" y="2168"/>
                  </a:lnTo>
                  <a:lnTo>
                    <a:pt x="4273" y="2196"/>
                  </a:lnTo>
                  <a:lnTo>
                    <a:pt x="4273" y="2222"/>
                  </a:lnTo>
                  <a:lnTo>
                    <a:pt x="4277" y="2250"/>
                  </a:lnTo>
                  <a:lnTo>
                    <a:pt x="4282" y="2274"/>
                  </a:lnTo>
                  <a:lnTo>
                    <a:pt x="4293" y="2297"/>
                  </a:lnTo>
                  <a:lnTo>
                    <a:pt x="4330" y="2371"/>
                  </a:lnTo>
                  <a:lnTo>
                    <a:pt x="4365" y="2430"/>
                  </a:lnTo>
                  <a:lnTo>
                    <a:pt x="4396" y="2480"/>
                  </a:lnTo>
                  <a:lnTo>
                    <a:pt x="4427" y="2524"/>
                  </a:lnTo>
                  <a:lnTo>
                    <a:pt x="4459" y="2563"/>
                  </a:lnTo>
                  <a:lnTo>
                    <a:pt x="4494" y="2609"/>
                  </a:lnTo>
                  <a:lnTo>
                    <a:pt x="4534" y="2660"/>
                  </a:lnTo>
                  <a:lnTo>
                    <a:pt x="4580" y="2726"/>
                  </a:lnTo>
                  <a:lnTo>
                    <a:pt x="4602" y="2756"/>
                  </a:lnTo>
                  <a:lnTo>
                    <a:pt x="4626" y="2789"/>
                  </a:lnTo>
                  <a:lnTo>
                    <a:pt x="4650" y="2825"/>
                  </a:lnTo>
                  <a:lnTo>
                    <a:pt x="4672" y="2861"/>
                  </a:lnTo>
                  <a:lnTo>
                    <a:pt x="4689" y="2897"/>
                  </a:lnTo>
                  <a:lnTo>
                    <a:pt x="4700" y="2932"/>
                  </a:lnTo>
                  <a:lnTo>
                    <a:pt x="4705" y="2966"/>
                  </a:lnTo>
                  <a:lnTo>
                    <a:pt x="4702" y="3002"/>
                  </a:lnTo>
                  <a:lnTo>
                    <a:pt x="4674" y="3047"/>
                  </a:lnTo>
                  <a:lnTo>
                    <a:pt x="4635" y="3083"/>
                  </a:lnTo>
                  <a:lnTo>
                    <a:pt x="4588" y="3107"/>
                  </a:lnTo>
                  <a:lnTo>
                    <a:pt x="4536" y="3129"/>
                  </a:lnTo>
                  <a:lnTo>
                    <a:pt x="4483" y="3147"/>
                  </a:lnTo>
                  <a:lnTo>
                    <a:pt x="4433" y="3170"/>
                  </a:lnTo>
                  <a:lnTo>
                    <a:pt x="4391" y="3202"/>
                  </a:lnTo>
                  <a:lnTo>
                    <a:pt x="4359" y="3246"/>
                  </a:lnTo>
                  <a:lnTo>
                    <a:pt x="4345" y="3277"/>
                  </a:lnTo>
                  <a:lnTo>
                    <a:pt x="4341" y="3313"/>
                  </a:lnTo>
                  <a:lnTo>
                    <a:pt x="4345" y="3345"/>
                  </a:lnTo>
                  <a:lnTo>
                    <a:pt x="4358" y="3381"/>
                  </a:lnTo>
                  <a:lnTo>
                    <a:pt x="4372" y="3414"/>
                  </a:lnTo>
                  <a:lnTo>
                    <a:pt x="4392" y="3448"/>
                  </a:lnTo>
                  <a:lnTo>
                    <a:pt x="4413" y="3484"/>
                  </a:lnTo>
                  <a:lnTo>
                    <a:pt x="4435" y="3521"/>
                  </a:lnTo>
                  <a:lnTo>
                    <a:pt x="4448" y="3557"/>
                  </a:lnTo>
                  <a:lnTo>
                    <a:pt x="4444" y="3593"/>
                  </a:lnTo>
                  <a:lnTo>
                    <a:pt x="4422" y="3623"/>
                  </a:lnTo>
                  <a:lnTo>
                    <a:pt x="4392" y="3652"/>
                  </a:lnTo>
                  <a:lnTo>
                    <a:pt x="4356" y="3676"/>
                  </a:lnTo>
                  <a:lnTo>
                    <a:pt x="4319" y="3696"/>
                  </a:lnTo>
                  <a:lnTo>
                    <a:pt x="4288" y="3710"/>
                  </a:lnTo>
                  <a:lnTo>
                    <a:pt x="4267" y="3720"/>
                  </a:lnTo>
                  <a:lnTo>
                    <a:pt x="4291" y="3728"/>
                  </a:lnTo>
                  <a:lnTo>
                    <a:pt x="4319" y="3738"/>
                  </a:lnTo>
                  <a:lnTo>
                    <a:pt x="4343" y="3744"/>
                  </a:lnTo>
                  <a:lnTo>
                    <a:pt x="4369" y="3756"/>
                  </a:lnTo>
                  <a:lnTo>
                    <a:pt x="4389" y="3765"/>
                  </a:lnTo>
                  <a:lnTo>
                    <a:pt x="4404" y="3781"/>
                  </a:lnTo>
                  <a:lnTo>
                    <a:pt x="4413" y="3801"/>
                  </a:lnTo>
                  <a:lnTo>
                    <a:pt x="4416" y="3831"/>
                  </a:lnTo>
                  <a:lnTo>
                    <a:pt x="4409" y="3849"/>
                  </a:lnTo>
                  <a:lnTo>
                    <a:pt x="4396" y="3871"/>
                  </a:lnTo>
                  <a:lnTo>
                    <a:pt x="4380" y="3892"/>
                  </a:lnTo>
                  <a:lnTo>
                    <a:pt x="4363" y="3916"/>
                  </a:lnTo>
                  <a:lnTo>
                    <a:pt x="4343" y="3938"/>
                  </a:lnTo>
                  <a:lnTo>
                    <a:pt x="4328" y="3960"/>
                  </a:lnTo>
                  <a:lnTo>
                    <a:pt x="4319" y="3982"/>
                  </a:lnTo>
                  <a:lnTo>
                    <a:pt x="4315" y="4006"/>
                  </a:lnTo>
                  <a:lnTo>
                    <a:pt x="4319" y="4045"/>
                  </a:lnTo>
                  <a:lnTo>
                    <a:pt x="4334" y="4087"/>
                  </a:lnTo>
                  <a:lnTo>
                    <a:pt x="4354" y="4125"/>
                  </a:lnTo>
                  <a:lnTo>
                    <a:pt x="4378" y="4162"/>
                  </a:lnTo>
                  <a:lnTo>
                    <a:pt x="4400" y="4198"/>
                  </a:lnTo>
                  <a:lnTo>
                    <a:pt x="4420" y="4236"/>
                  </a:lnTo>
                  <a:lnTo>
                    <a:pt x="4433" y="4275"/>
                  </a:lnTo>
                  <a:lnTo>
                    <a:pt x="4439" y="4319"/>
                  </a:lnTo>
                  <a:lnTo>
                    <a:pt x="4433" y="4355"/>
                  </a:lnTo>
                  <a:lnTo>
                    <a:pt x="4420" y="4404"/>
                  </a:lnTo>
                  <a:lnTo>
                    <a:pt x="4400" y="4460"/>
                  </a:lnTo>
                  <a:lnTo>
                    <a:pt x="4376" y="4521"/>
                  </a:lnTo>
                  <a:lnTo>
                    <a:pt x="4346" y="4577"/>
                  </a:lnTo>
                  <a:lnTo>
                    <a:pt x="4317" y="4628"/>
                  </a:lnTo>
                  <a:lnTo>
                    <a:pt x="4289" y="4668"/>
                  </a:lnTo>
                  <a:lnTo>
                    <a:pt x="4264" y="4692"/>
                  </a:lnTo>
                  <a:lnTo>
                    <a:pt x="4201" y="4716"/>
                  </a:lnTo>
                  <a:lnTo>
                    <a:pt x="4133" y="4742"/>
                  </a:lnTo>
                  <a:lnTo>
                    <a:pt x="4059" y="4767"/>
                  </a:lnTo>
                  <a:lnTo>
                    <a:pt x="3986" y="4793"/>
                  </a:lnTo>
                  <a:lnTo>
                    <a:pt x="3908" y="4819"/>
                  </a:lnTo>
                  <a:lnTo>
                    <a:pt x="3838" y="4849"/>
                  </a:lnTo>
                  <a:lnTo>
                    <a:pt x="3770" y="4876"/>
                  </a:lnTo>
                  <a:lnTo>
                    <a:pt x="3713" y="4910"/>
                  </a:lnTo>
                  <a:lnTo>
                    <a:pt x="3671" y="4932"/>
                  </a:lnTo>
                  <a:lnTo>
                    <a:pt x="3647" y="4946"/>
                  </a:lnTo>
                  <a:lnTo>
                    <a:pt x="3634" y="4954"/>
                  </a:lnTo>
                  <a:lnTo>
                    <a:pt x="3630" y="4964"/>
                  </a:lnTo>
                  <a:lnTo>
                    <a:pt x="3629" y="4976"/>
                  </a:lnTo>
                  <a:lnTo>
                    <a:pt x="3630" y="4996"/>
                  </a:lnTo>
                  <a:lnTo>
                    <a:pt x="3625" y="5027"/>
                  </a:lnTo>
                  <a:lnTo>
                    <a:pt x="3616" y="5079"/>
                  </a:lnTo>
                  <a:lnTo>
                    <a:pt x="3608" y="5156"/>
                  </a:lnTo>
                  <a:lnTo>
                    <a:pt x="3621" y="5243"/>
                  </a:lnTo>
                  <a:lnTo>
                    <a:pt x="3645" y="5337"/>
                  </a:lnTo>
                  <a:lnTo>
                    <a:pt x="3675" y="5430"/>
                  </a:lnTo>
                  <a:lnTo>
                    <a:pt x="3695" y="5515"/>
                  </a:lnTo>
                  <a:lnTo>
                    <a:pt x="3702" y="5591"/>
                  </a:lnTo>
                  <a:lnTo>
                    <a:pt x="3686" y="5650"/>
                  </a:lnTo>
                  <a:lnTo>
                    <a:pt x="3640" y="5688"/>
                  </a:lnTo>
                  <a:lnTo>
                    <a:pt x="3362" y="5765"/>
                  </a:lnTo>
                  <a:lnTo>
                    <a:pt x="3058" y="5817"/>
                  </a:lnTo>
                  <a:lnTo>
                    <a:pt x="2734" y="5845"/>
                  </a:lnTo>
                  <a:lnTo>
                    <a:pt x="2403" y="5857"/>
                  </a:lnTo>
                  <a:lnTo>
                    <a:pt x="2066" y="5855"/>
                  </a:lnTo>
                  <a:lnTo>
                    <a:pt x="1738" y="5849"/>
                  </a:lnTo>
                  <a:lnTo>
                    <a:pt x="1425" y="5841"/>
                  </a:lnTo>
                  <a:lnTo>
                    <a:pt x="1138" y="5839"/>
                  </a:lnTo>
                  <a:lnTo>
                    <a:pt x="1130" y="5761"/>
                  </a:lnTo>
                  <a:lnTo>
                    <a:pt x="1130" y="5668"/>
                  </a:lnTo>
                  <a:lnTo>
                    <a:pt x="1132" y="5563"/>
                  </a:lnTo>
                  <a:lnTo>
                    <a:pt x="1140" y="5450"/>
                  </a:lnTo>
                  <a:lnTo>
                    <a:pt x="1145" y="5329"/>
                  </a:lnTo>
                  <a:lnTo>
                    <a:pt x="1153" y="5208"/>
                  </a:lnTo>
                  <a:lnTo>
                    <a:pt x="1158" y="5089"/>
                  </a:lnTo>
                  <a:lnTo>
                    <a:pt x="1164" y="4978"/>
                  </a:lnTo>
                  <a:lnTo>
                    <a:pt x="1162" y="4892"/>
                  </a:lnTo>
                  <a:lnTo>
                    <a:pt x="1158" y="4809"/>
                  </a:lnTo>
                  <a:lnTo>
                    <a:pt x="1153" y="4726"/>
                  </a:lnTo>
                  <a:lnTo>
                    <a:pt x="1143" y="4642"/>
                  </a:lnTo>
                  <a:lnTo>
                    <a:pt x="1130" y="4559"/>
                  </a:lnTo>
                  <a:lnTo>
                    <a:pt x="1119" y="4476"/>
                  </a:lnTo>
                  <a:lnTo>
                    <a:pt x="1105" y="4394"/>
                  </a:lnTo>
                  <a:lnTo>
                    <a:pt x="1092" y="4313"/>
                  </a:lnTo>
                  <a:lnTo>
                    <a:pt x="1031" y="4085"/>
                  </a:lnTo>
                  <a:lnTo>
                    <a:pt x="950" y="3898"/>
                  </a:lnTo>
                  <a:lnTo>
                    <a:pt x="851" y="3744"/>
                  </a:lnTo>
                  <a:lnTo>
                    <a:pt x="742" y="3613"/>
                  </a:lnTo>
                  <a:lnTo>
                    <a:pt x="626" y="3494"/>
                  </a:lnTo>
                  <a:lnTo>
                    <a:pt x="514" y="3381"/>
                  </a:lnTo>
                  <a:lnTo>
                    <a:pt x="405" y="3266"/>
                  </a:lnTo>
                  <a:lnTo>
                    <a:pt x="313" y="3139"/>
                  </a:lnTo>
                  <a:lnTo>
                    <a:pt x="210" y="2956"/>
                  </a:lnTo>
                  <a:lnTo>
                    <a:pt x="133" y="2783"/>
                  </a:lnTo>
                  <a:lnTo>
                    <a:pt x="74" y="2615"/>
                  </a:lnTo>
                  <a:lnTo>
                    <a:pt x="37" y="2456"/>
                  </a:lnTo>
                  <a:lnTo>
                    <a:pt x="13" y="2303"/>
                  </a:lnTo>
                  <a:lnTo>
                    <a:pt x="2" y="2163"/>
                  </a:lnTo>
                  <a:lnTo>
                    <a:pt x="0" y="2030"/>
                  </a:lnTo>
                  <a:lnTo>
                    <a:pt x="8" y="1911"/>
                  </a:lnTo>
                  <a:lnTo>
                    <a:pt x="39" y="1667"/>
                  </a:lnTo>
                  <a:lnTo>
                    <a:pt x="98" y="1450"/>
                  </a:lnTo>
                  <a:lnTo>
                    <a:pt x="175" y="1256"/>
                  </a:lnTo>
                  <a:lnTo>
                    <a:pt x="271" y="1087"/>
                  </a:lnTo>
                  <a:lnTo>
                    <a:pt x="372" y="934"/>
                  </a:lnTo>
                  <a:lnTo>
                    <a:pt x="481" y="804"/>
                  </a:lnTo>
                  <a:lnTo>
                    <a:pt x="589" y="687"/>
                  </a:lnTo>
                  <a:lnTo>
                    <a:pt x="692" y="587"/>
                  </a:lnTo>
                  <a:lnTo>
                    <a:pt x="786" y="502"/>
                  </a:lnTo>
                  <a:lnTo>
                    <a:pt x="904" y="417"/>
                  </a:lnTo>
                  <a:lnTo>
                    <a:pt x="1040" y="333"/>
                  </a:lnTo>
                  <a:lnTo>
                    <a:pt x="1197" y="254"/>
                  </a:lnTo>
                  <a:lnTo>
                    <a:pt x="1366" y="179"/>
                  </a:lnTo>
                  <a:lnTo>
                    <a:pt x="1548" y="115"/>
                  </a:lnTo>
                  <a:lnTo>
                    <a:pt x="1740" y="62"/>
                  </a:lnTo>
                  <a:lnTo>
                    <a:pt x="1940" y="24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98" name="Line 22"/>
          <p:cNvSpPr>
            <a:spLocks noChangeShapeType="1"/>
          </p:cNvSpPr>
          <p:nvPr/>
        </p:nvSpPr>
        <p:spPr bwMode="auto">
          <a:xfrm>
            <a:off x="401638" y="995363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83" name="Text Box 23"/>
          <p:cNvSpPr txBox="1">
            <a:spLocks noChangeArrowheads="1"/>
          </p:cNvSpPr>
          <p:nvPr/>
        </p:nvSpPr>
        <p:spPr bwMode="auto">
          <a:xfrm>
            <a:off x="8683625" y="64008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15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1279525" y="2659063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>
                <a:solidFill>
                  <a:srgbClr val="FFFFFF"/>
                </a:solidFill>
                <a:latin typeface="Arial" charset="0"/>
              </a:rPr>
              <a:t>Higher Learning Center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930400" y="3473450"/>
            <a:ext cx="13684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0" hangingPunct="0"/>
            <a:r>
              <a:rPr lang="en-US" sz="1700" b="1">
                <a:solidFill>
                  <a:srgbClr val="FFFFFF"/>
                </a:solidFill>
                <a:latin typeface="Arial" charset="0"/>
              </a:rPr>
              <a:t>Vital Functions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1517650" y="3365500"/>
            <a:ext cx="214313" cy="57943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5654675" y="2627313"/>
            <a:ext cx="2179638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>
                <a:solidFill>
                  <a:srgbClr val="FFFFFF"/>
                </a:solidFill>
                <a:latin typeface="Arial" charset="0"/>
              </a:rPr>
              <a:t>Higher Learning Center</a:t>
            </a: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965200" y="4016375"/>
            <a:ext cx="10509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800" b="1">
                <a:solidFill>
                  <a:srgbClr val="FFFFFF"/>
                </a:solidFill>
                <a:latin typeface="Arial" charset="0"/>
              </a:rPr>
              <a:t>Muscle Control</a:t>
            </a: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>
            <a:off x="1979613" y="4054475"/>
            <a:ext cx="595312" cy="319088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 autoUpdateAnimBg="0"/>
      <p:bldP spid="24590" grpId="0" animBg="1" autoUpdateAnimBg="0"/>
      <p:bldP spid="24584" grpId="0" autoUpdateAnimBg="0"/>
      <p:bldP spid="24585" grpId="0" autoUpdateAnimBg="0"/>
      <p:bldP spid="24587" grpId="0" animBg="1"/>
      <p:bldP spid="24593" grpId="0" autoUpdateAnimBg="0"/>
      <p:bldP spid="24586" grpId="0" autoUpdateAnimBg="0"/>
      <p:bldP spid="2458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0038"/>
            <a:ext cx="7772400" cy="93662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Alcohol &amp; Decisions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4963" y="1568450"/>
            <a:ext cx="5060950" cy="738188"/>
          </a:xfrm>
        </p:spPr>
        <p:txBody>
          <a:bodyPr/>
          <a:lstStyle/>
          <a:p>
            <a:pPr marL="282575" indent="-282575" eaLnBrk="1" hangingPunct="1">
              <a:lnSpc>
                <a:spcPct val="140000"/>
              </a:lnSpc>
            </a:pPr>
            <a:r>
              <a:rPr lang="en-US" sz="2600">
                <a:solidFill>
                  <a:srgbClr val="000066"/>
                </a:solidFill>
              </a:rPr>
              <a:t>Driving Too Fast/Too Slow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401638" y="1171575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80963" y="5654675"/>
            <a:ext cx="8840787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 algn="ctr">
              <a:lnSpc>
                <a:spcPct val="90000"/>
              </a:lnSpc>
              <a:spcBef>
                <a:spcPct val="20000"/>
              </a:spcBef>
            </a:pPr>
            <a:r>
              <a:rPr lang="en-US" sz="3400" b="1">
                <a:solidFill>
                  <a:srgbClr val="000066"/>
                </a:solidFill>
              </a:rPr>
              <a:t>Release of Inhibitions</a:t>
            </a:r>
          </a:p>
        </p:txBody>
      </p:sp>
      <p:pic>
        <p:nvPicPr>
          <p:cNvPr id="25616" name="Picture 16" descr="Driving 3"/>
          <p:cNvPicPr>
            <a:picLocks noChangeAspect="1" noChangeArrowheads="1"/>
          </p:cNvPicPr>
          <p:nvPr/>
        </p:nvPicPr>
        <p:blipFill>
          <a:blip r:embed="rId2">
            <a:lum bright="12000" contrast="6000"/>
          </a:blip>
          <a:srcRect r="31145"/>
          <a:stretch>
            <a:fillRect/>
          </a:stretch>
        </p:blipFill>
        <p:spPr bwMode="auto">
          <a:xfrm>
            <a:off x="5427663" y="1933575"/>
            <a:ext cx="3132137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20"/>
          <p:cNvPicPr>
            <a:picLocks noChangeAspect="1" noChangeArrowheads="1"/>
          </p:cNvPicPr>
          <p:nvPr/>
        </p:nvPicPr>
        <p:blipFill>
          <a:blip r:embed="rId3"/>
          <a:srcRect l="6566" b="11841"/>
          <a:stretch>
            <a:fillRect/>
          </a:stretch>
        </p:blipFill>
        <p:spPr bwMode="auto">
          <a:xfrm>
            <a:off x="5386388" y="1755775"/>
            <a:ext cx="3179762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341313" y="2300288"/>
            <a:ext cx="3333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sz="2600" b="1">
                <a:solidFill>
                  <a:srgbClr val="000066"/>
                </a:solidFill>
              </a:rPr>
              <a:t>Engaging In Sex</a:t>
            </a: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350838" y="3030538"/>
            <a:ext cx="50609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sz="2600" b="1">
                <a:solidFill>
                  <a:srgbClr val="000066"/>
                </a:solidFill>
              </a:rPr>
              <a:t>Failing To Do School Work</a:t>
            </a: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334963" y="3741738"/>
            <a:ext cx="37528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sz="2600" b="1">
                <a:solidFill>
                  <a:srgbClr val="000066"/>
                </a:solidFill>
              </a:rPr>
              <a:t>Arguments/Fights</a:t>
            </a: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344488" y="4475163"/>
            <a:ext cx="506095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2575" indent="-282575">
              <a:lnSpc>
                <a:spcPct val="140000"/>
              </a:lnSpc>
              <a:spcBef>
                <a:spcPct val="20000"/>
              </a:spcBef>
              <a:buFontTx/>
              <a:buChar char="•"/>
            </a:pPr>
            <a:r>
              <a:rPr lang="en-US" sz="2600" b="1">
                <a:solidFill>
                  <a:srgbClr val="000066"/>
                </a:solidFill>
              </a:rPr>
              <a:t>Spending Too Much Money</a:t>
            </a:r>
          </a:p>
        </p:txBody>
      </p:sp>
      <p:sp>
        <p:nvSpPr>
          <p:cNvPr id="165899" name="Text Box 25"/>
          <p:cNvSpPr txBox="1">
            <a:spLocks noChangeArrowheads="1"/>
          </p:cNvSpPr>
          <p:nvPr/>
        </p:nvSpPr>
        <p:spPr bwMode="auto">
          <a:xfrm>
            <a:off x="8655050" y="6400800"/>
            <a:ext cx="488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16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4"/>
          <a:srcRect l="1245" r="7471" b="8672"/>
          <a:stretch>
            <a:fillRect/>
          </a:stretch>
        </p:blipFill>
        <p:spPr bwMode="auto">
          <a:xfrm>
            <a:off x="5324475" y="1778000"/>
            <a:ext cx="3228975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5"/>
          <a:srcRect l="9802" t="3760" r="12909" b="11279"/>
          <a:stretch>
            <a:fillRect/>
          </a:stretch>
        </p:blipFill>
        <p:spPr bwMode="auto">
          <a:xfrm>
            <a:off x="5321300" y="1831975"/>
            <a:ext cx="3217863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7" name="Picture 27" descr="Beer Books 2"/>
          <p:cNvPicPr>
            <a:picLocks noChangeAspect="1" noChangeArrowheads="1"/>
          </p:cNvPicPr>
          <p:nvPr/>
        </p:nvPicPr>
        <p:blipFill>
          <a:blip r:embed="rId6">
            <a:lum bright="12000" contrast="12000"/>
            <a:grayscl/>
          </a:blip>
          <a:srcRect l="24905" t="9082"/>
          <a:stretch>
            <a:fillRect/>
          </a:stretch>
        </p:blipFill>
        <p:spPr bwMode="auto">
          <a:xfrm>
            <a:off x="5349875" y="1795463"/>
            <a:ext cx="3182938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  <p:bldP spid="25610" grpId="0" build="p" autoUpdateAnimBg="0"/>
      <p:bldP spid="25621" grpId="0" autoUpdateAnimBg="0"/>
      <p:bldP spid="25622" grpId="0" autoUpdateAnimBg="0"/>
      <p:bldP spid="25623" grpId="0" autoUpdateAnimBg="0"/>
      <p:bldP spid="25624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98450" y="1177925"/>
            <a:ext cx="8540750" cy="5413375"/>
            <a:chOff x="188" y="742"/>
            <a:chExt cx="5380" cy="3410"/>
          </a:xfrm>
        </p:grpSpPr>
        <p:graphicFrame>
          <p:nvGraphicFramePr>
            <p:cNvPr id="4098" name="Object 12"/>
            <p:cNvGraphicFramePr>
              <a:graphicFrameLocks noChangeAspect="1"/>
            </p:cNvGraphicFramePr>
            <p:nvPr/>
          </p:nvGraphicFramePr>
          <p:xfrm>
            <a:off x="3075" y="1316"/>
            <a:ext cx="2315" cy="2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8" name="Bitmap Image" r:id="rId3" imgW="3742857" imgH="3591426" progId="PBrush">
                    <p:embed/>
                  </p:oleObj>
                </mc:Choice>
                <mc:Fallback>
                  <p:oleObj name="Bitmap Image" r:id="rId3" imgW="3742857" imgH="3591426" progId="PBrush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5" y="1316"/>
                          <a:ext cx="2315" cy="2253"/>
                        </a:xfrm>
                        <a:prstGeom prst="rect">
                          <a:avLst/>
                        </a:prstGeom>
                        <a:solidFill>
                          <a:srgbClr val="0000F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Freeform 13"/>
            <p:cNvSpPr>
              <a:spLocks/>
            </p:cNvSpPr>
            <p:nvPr/>
          </p:nvSpPr>
          <p:spPr bwMode="auto">
            <a:xfrm flipH="1">
              <a:off x="2978" y="1318"/>
              <a:ext cx="2590" cy="2822"/>
            </a:xfrm>
            <a:custGeom>
              <a:avLst/>
              <a:gdLst>
                <a:gd name="T0" fmla="*/ 1 w 4705"/>
                <a:gd name="T1" fmla="*/ 0 h 5857"/>
                <a:gd name="T2" fmla="*/ 1 w 4705"/>
                <a:gd name="T3" fmla="*/ 0 h 5857"/>
                <a:gd name="T4" fmla="*/ 1 w 4705"/>
                <a:gd name="T5" fmla="*/ 0 h 5857"/>
                <a:gd name="T6" fmla="*/ 1 w 4705"/>
                <a:gd name="T7" fmla="*/ 0 h 5857"/>
                <a:gd name="T8" fmla="*/ 1 w 4705"/>
                <a:gd name="T9" fmla="*/ 0 h 5857"/>
                <a:gd name="T10" fmla="*/ 1 w 4705"/>
                <a:gd name="T11" fmla="*/ 0 h 5857"/>
                <a:gd name="T12" fmla="*/ 1 w 4705"/>
                <a:gd name="T13" fmla="*/ 0 h 5857"/>
                <a:gd name="T14" fmla="*/ 1 w 4705"/>
                <a:gd name="T15" fmla="*/ 0 h 5857"/>
                <a:gd name="T16" fmla="*/ 1 w 4705"/>
                <a:gd name="T17" fmla="*/ 0 h 5857"/>
                <a:gd name="T18" fmla="*/ 1 w 4705"/>
                <a:gd name="T19" fmla="*/ 0 h 5857"/>
                <a:gd name="T20" fmla="*/ 1 w 4705"/>
                <a:gd name="T21" fmla="*/ 0 h 5857"/>
                <a:gd name="T22" fmla="*/ 1 w 4705"/>
                <a:gd name="T23" fmla="*/ 0 h 5857"/>
                <a:gd name="T24" fmla="*/ 1 w 4705"/>
                <a:gd name="T25" fmla="*/ 0 h 5857"/>
                <a:gd name="T26" fmla="*/ 1 w 4705"/>
                <a:gd name="T27" fmla="*/ 0 h 5857"/>
                <a:gd name="T28" fmla="*/ 1 w 4705"/>
                <a:gd name="T29" fmla="*/ 0 h 5857"/>
                <a:gd name="T30" fmla="*/ 1 w 4705"/>
                <a:gd name="T31" fmla="*/ 0 h 5857"/>
                <a:gd name="T32" fmla="*/ 1 w 4705"/>
                <a:gd name="T33" fmla="*/ 0 h 5857"/>
                <a:gd name="T34" fmla="*/ 1 w 4705"/>
                <a:gd name="T35" fmla="*/ 0 h 5857"/>
                <a:gd name="T36" fmla="*/ 1 w 4705"/>
                <a:gd name="T37" fmla="*/ 0 h 5857"/>
                <a:gd name="T38" fmla="*/ 1 w 4705"/>
                <a:gd name="T39" fmla="*/ 0 h 5857"/>
                <a:gd name="T40" fmla="*/ 1 w 4705"/>
                <a:gd name="T41" fmla="*/ 0 h 5857"/>
                <a:gd name="T42" fmla="*/ 1 w 4705"/>
                <a:gd name="T43" fmla="*/ 0 h 5857"/>
                <a:gd name="T44" fmla="*/ 1 w 4705"/>
                <a:gd name="T45" fmla="*/ 0 h 5857"/>
                <a:gd name="T46" fmla="*/ 1 w 4705"/>
                <a:gd name="T47" fmla="*/ 0 h 5857"/>
                <a:gd name="T48" fmla="*/ 1 w 4705"/>
                <a:gd name="T49" fmla="*/ 0 h 5857"/>
                <a:gd name="T50" fmla="*/ 1 w 4705"/>
                <a:gd name="T51" fmla="*/ 0 h 5857"/>
                <a:gd name="T52" fmla="*/ 1 w 4705"/>
                <a:gd name="T53" fmla="*/ 0 h 5857"/>
                <a:gd name="T54" fmla="*/ 1 w 4705"/>
                <a:gd name="T55" fmla="*/ 0 h 5857"/>
                <a:gd name="T56" fmla="*/ 1 w 4705"/>
                <a:gd name="T57" fmla="*/ 0 h 5857"/>
                <a:gd name="T58" fmla="*/ 1 w 4705"/>
                <a:gd name="T59" fmla="*/ 0 h 5857"/>
                <a:gd name="T60" fmla="*/ 1 w 4705"/>
                <a:gd name="T61" fmla="*/ 0 h 5857"/>
                <a:gd name="T62" fmla="*/ 1 w 4705"/>
                <a:gd name="T63" fmla="*/ 0 h 5857"/>
                <a:gd name="T64" fmla="*/ 1 w 4705"/>
                <a:gd name="T65" fmla="*/ 0 h 5857"/>
                <a:gd name="T66" fmla="*/ 1 w 4705"/>
                <a:gd name="T67" fmla="*/ 0 h 5857"/>
                <a:gd name="T68" fmla="*/ 1 w 4705"/>
                <a:gd name="T69" fmla="*/ 0 h 5857"/>
                <a:gd name="T70" fmla="*/ 1 w 4705"/>
                <a:gd name="T71" fmla="*/ 0 h 5857"/>
                <a:gd name="T72" fmla="*/ 1 w 4705"/>
                <a:gd name="T73" fmla="*/ 0 h 5857"/>
                <a:gd name="T74" fmla="*/ 1 w 4705"/>
                <a:gd name="T75" fmla="*/ 0 h 5857"/>
                <a:gd name="T76" fmla="*/ 1 w 4705"/>
                <a:gd name="T77" fmla="*/ 0 h 5857"/>
                <a:gd name="T78" fmla="*/ 1 w 4705"/>
                <a:gd name="T79" fmla="*/ 0 h 5857"/>
                <a:gd name="T80" fmla="*/ 1 w 4705"/>
                <a:gd name="T81" fmla="*/ 0 h 5857"/>
                <a:gd name="T82" fmla="*/ 1 w 4705"/>
                <a:gd name="T83" fmla="*/ 0 h 5857"/>
                <a:gd name="T84" fmla="*/ 1 w 4705"/>
                <a:gd name="T85" fmla="*/ 0 h 5857"/>
                <a:gd name="T86" fmla="*/ 1 w 4705"/>
                <a:gd name="T87" fmla="*/ 0 h 5857"/>
                <a:gd name="T88" fmla="*/ 1 w 4705"/>
                <a:gd name="T89" fmla="*/ 0 h 5857"/>
                <a:gd name="T90" fmla="*/ 1 w 4705"/>
                <a:gd name="T91" fmla="*/ 0 h 5857"/>
                <a:gd name="T92" fmla="*/ 1 w 4705"/>
                <a:gd name="T93" fmla="*/ 0 h 5857"/>
                <a:gd name="T94" fmla="*/ 1 w 4705"/>
                <a:gd name="T95" fmla="*/ 0 h 5857"/>
                <a:gd name="T96" fmla="*/ 1 w 4705"/>
                <a:gd name="T97" fmla="*/ 0 h 5857"/>
                <a:gd name="T98" fmla="*/ 1 w 4705"/>
                <a:gd name="T99" fmla="*/ 0 h 5857"/>
                <a:gd name="T100" fmla="*/ 1 w 4705"/>
                <a:gd name="T101" fmla="*/ 0 h 5857"/>
                <a:gd name="T102" fmla="*/ 1 w 4705"/>
                <a:gd name="T103" fmla="*/ 0 h 5857"/>
                <a:gd name="T104" fmla="*/ 1 w 4705"/>
                <a:gd name="T105" fmla="*/ 0 h 5857"/>
                <a:gd name="T106" fmla="*/ 1 w 4705"/>
                <a:gd name="T107" fmla="*/ 0 h 5857"/>
                <a:gd name="T108" fmla="*/ 1 w 4705"/>
                <a:gd name="T109" fmla="*/ 0 h 5857"/>
                <a:gd name="T110" fmla="*/ 0 w 4705"/>
                <a:gd name="T111" fmla="*/ 0 h 5857"/>
                <a:gd name="T112" fmla="*/ 1 w 4705"/>
                <a:gd name="T113" fmla="*/ 0 h 5857"/>
                <a:gd name="T114" fmla="*/ 1 w 4705"/>
                <a:gd name="T115" fmla="*/ 0 h 5857"/>
                <a:gd name="T116" fmla="*/ 1 w 4705"/>
                <a:gd name="T117" fmla="*/ 0 h 5857"/>
                <a:gd name="T118" fmla="*/ 1 w 4705"/>
                <a:gd name="T119" fmla="*/ 0 h 5857"/>
                <a:gd name="T120" fmla="*/ 1 w 4705"/>
                <a:gd name="T121" fmla="*/ 0 h 58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05"/>
                <a:gd name="T184" fmla="*/ 0 h 5857"/>
                <a:gd name="T185" fmla="*/ 4705 w 4705"/>
                <a:gd name="T186" fmla="*/ 5857 h 58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05" h="5857">
                  <a:moveTo>
                    <a:pt x="1940" y="24"/>
                  </a:moveTo>
                  <a:lnTo>
                    <a:pt x="2180" y="0"/>
                  </a:lnTo>
                  <a:lnTo>
                    <a:pt x="2426" y="2"/>
                  </a:lnTo>
                  <a:lnTo>
                    <a:pt x="2673" y="24"/>
                  </a:lnTo>
                  <a:lnTo>
                    <a:pt x="2920" y="70"/>
                  </a:lnTo>
                  <a:lnTo>
                    <a:pt x="3159" y="133"/>
                  </a:lnTo>
                  <a:lnTo>
                    <a:pt x="3393" y="222"/>
                  </a:lnTo>
                  <a:lnTo>
                    <a:pt x="3616" y="327"/>
                  </a:lnTo>
                  <a:lnTo>
                    <a:pt x="3825" y="458"/>
                  </a:lnTo>
                  <a:lnTo>
                    <a:pt x="3949" y="567"/>
                  </a:lnTo>
                  <a:lnTo>
                    <a:pt x="4056" y="708"/>
                  </a:lnTo>
                  <a:lnTo>
                    <a:pt x="4144" y="871"/>
                  </a:lnTo>
                  <a:lnTo>
                    <a:pt x="4218" y="1052"/>
                  </a:lnTo>
                  <a:lnTo>
                    <a:pt x="4277" y="1240"/>
                  </a:lnTo>
                  <a:lnTo>
                    <a:pt x="4328" y="1434"/>
                  </a:lnTo>
                  <a:lnTo>
                    <a:pt x="4370" y="1623"/>
                  </a:lnTo>
                  <a:lnTo>
                    <a:pt x="4409" y="1805"/>
                  </a:lnTo>
                  <a:lnTo>
                    <a:pt x="4413" y="1855"/>
                  </a:lnTo>
                  <a:lnTo>
                    <a:pt x="4409" y="1895"/>
                  </a:lnTo>
                  <a:lnTo>
                    <a:pt x="4398" y="1924"/>
                  </a:lnTo>
                  <a:lnTo>
                    <a:pt x="4381" y="1952"/>
                  </a:lnTo>
                  <a:lnTo>
                    <a:pt x="4359" y="1978"/>
                  </a:lnTo>
                  <a:lnTo>
                    <a:pt x="4337" y="2008"/>
                  </a:lnTo>
                  <a:lnTo>
                    <a:pt x="4313" y="2045"/>
                  </a:lnTo>
                  <a:lnTo>
                    <a:pt x="4293" y="2095"/>
                  </a:lnTo>
                  <a:lnTo>
                    <a:pt x="4284" y="2117"/>
                  </a:lnTo>
                  <a:lnTo>
                    <a:pt x="4278" y="2143"/>
                  </a:lnTo>
                  <a:lnTo>
                    <a:pt x="4273" y="2168"/>
                  </a:lnTo>
                  <a:lnTo>
                    <a:pt x="4273" y="2196"/>
                  </a:lnTo>
                  <a:lnTo>
                    <a:pt x="4273" y="2222"/>
                  </a:lnTo>
                  <a:lnTo>
                    <a:pt x="4277" y="2250"/>
                  </a:lnTo>
                  <a:lnTo>
                    <a:pt x="4282" y="2274"/>
                  </a:lnTo>
                  <a:lnTo>
                    <a:pt x="4293" y="2297"/>
                  </a:lnTo>
                  <a:lnTo>
                    <a:pt x="4330" y="2371"/>
                  </a:lnTo>
                  <a:lnTo>
                    <a:pt x="4365" y="2430"/>
                  </a:lnTo>
                  <a:lnTo>
                    <a:pt x="4396" y="2480"/>
                  </a:lnTo>
                  <a:lnTo>
                    <a:pt x="4427" y="2524"/>
                  </a:lnTo>
                  <a:lnTo>
                    <a:pt x="4459" y="2563"/>
                  </a:lnTo>
                  <a:lnTo>
                    <a:pt x="4494" y="2609"/>
                  </a:lnTo>
                  <a:lnTo>
                    <a:pt x="4534" y="2660"/>
                  </a:lnTo>
                  <a:lnTo>
                    <a:pt x="4580" y="2726"/>
                  </a:lnTo>
                  <a:lnTo>
                    <a:pt x="4602" y="2756"/>
                  </a:lnTo>
                  <a:lnTo>
                    <a:pt x="4626" y="2789"/>
                  </a:lnTo>
                  <a:lnTo>
                    <a:pt x="4650" y="2825"/>
                  </a:lnTo>
                  <a:lnTo>
                    <a:pt x="4672" y="2861"/>
                  </a:lnTo>
                  <a:lnTo>
                    <a:pt x="4689" y="2897"/>
                  </a:lnTo>
                  <a:lnTo>
                    <a:pt x="4700" y="2932"/>
                  </a:lnTo>
                  <a:lnTo>
                    <a:pt x="4705" y="2966"/>
                  </a:lnTo>
                  <a:lnTo>
                    <a:pt x="4702" y="3002"/>
                  </a:lnTo>
                  <a:lnTo>
                    <a:pt x="4674" y="3047"/>
                  </a:lnTo>
                  <a:lnTo>
                    <a:pt x="4635" y="3083"/>
                  </a:lnTo>
                  <a:lnTo>
                    <a:pt x="4588" y="3107"/>
                  </a:lnTo>
                  <a:lnTo>
                    <a:pt x="4536" y="3129"/>
                  </a:lnTo>
                  <a:lnTo>
                    <a:pt x="4483" y="3147"/>
                  </a:lnTo>
                  <a:lnTo>
                    <a:pt x="4433" y="3170"/>
                  </a:lnTo>
                  <a:lnTo>
                    <a:pt x="4391" y="3202"/>
                  </a:lnTo>
                  <a:lnTo>
                    <a:pt x="4359" y="3246"/>
                  </a:lnTo>
                  <a:lnTo>
                    <a:pt x="4345" y="3277"/>
                  </a:lnTo>
                  <a:lnTo>
                    <a:pt x="4341" y="3313"/>
                  </a:lnTo>
                  <a:lnTo>
                    <a:pt x="4345" y="3345"/>
                  </a:lnTo>
                  <a:lnTo>
                    <a:pt x="4358" y="3381"/>
                  </a:lnTo>
                  <a:lnTo>
                    <a:pt x="4372" y="3414"/>
                  </a:lnTo>
                  <a:lnTo>
                    <a:pt x="4392" y="3448"/>
                  </a:lnTo>
                  <a:lnTo>
                    <a:pt x="4413" y="3484"/>
                  </a:lnTo>
                  <a:lnTo>
                    <a:pt x="4435" y="3521"/>
                  </a:lnTo>
                  <a:lnTo>
                    <a:pt x="4448" y="3557"/>
                  </a:lnTo>
                  <a:lnTo>
                    <a:pt x="4444" y="3593"/>
                  </a:lnTo>
                  <a:lnTo>
                    <a:pt x="4422" y="3623"/>
                  </a:lnTo>
                  <a:lnTo>
                    <a:pt x="4392" y="3652"/>
                  </a:lnTo>
                  <a:lnTo>
                    <a:pt x="4356" y="3676"/>
                  </a:lnTo>
                  <a:lnTo>
                    <a:pt x="4319" y="3696"/>
                  </a:lnTo>
                  <a:lnTo>
                    <a:pt x="4288" y="3710"/>
                  </a:lnTo>
                  <a:lnTo>
                    <a:pt x="4267" y="3720"/>
                  </a:lnTo>
                  <a:lnTo>
                    <a:pt x="4291" y="3728"/>
                  </a:lnTo>
                  <a:lnTo>
                    <a:pt x="4319" y="3738"/>
                  </a:lnTo>
                  <a:lnTo>
                    <a:pt x="4343" y="3744"/>
                  </a:lnTo>
                  <a:lnTo>
                    <a:pt x="4369" y="3756"/>
                  </a:lnTo>
                  <a:lnTo>
                    <a:pt x="4389" y="3765"/>
                  </a:lnTo>
                  <a:lnTo>
                    <a:pt x="4404" y="3781"/>
                  </a:lnTo>
                  <a:lnTo>
                    <a:pt x="4413" y="3801"/>
                  </a:lnTo>
                  <a:lnTo>
                    <a:pt x="4416" y="3831"/>
                  </a:lnTo>
                  <a:lnTo>
                    <a:pt x="4409" y="3849"/>
                  </a:lnTo>
                  <a:lnTo>
                    <a:pt x="4396" y="3871"/>
                  </a:lnTo>
                  <a:lnTo>
                    <a:pt x="4380" y="3892"/>
                  </a:lnTo>
                  <a:lnTo>
                    <a:pt x="4363" y="3916"/>
                  </a:lnTo>
                  <a:lnTo>
                    <a:pt x="4343" y="3938"/>
                  </a:lnTo>
                  <a:lnTo>
                    <a:pt x="4328" y="3960"/>
                  </a:lnTo>
                  <a:lnTo>
                    <a:pt x="4319" y="3982"/>
                  </a:lnTo>
                  <a:lnTo>
                    <a:pt x="4315" y="4006"/>
                  </a:lnTo>
                  <a:lnTo>
                    <a:pt x="4319" y="4045"/>
                  </a:lnTo>
                  <a:lnTo>
                    <a:pt x="4334" y="4087"/>
                  </a:lnTo>
                  <a:lnTo>
                    <a:pt x="4354" y="4125"/>
                  </a:lnTo>
                  <a:lnTo>
                    <a:pt x="4378" y="4162"/>
                  </a:lnTo>
                  <a:lnTo>
                    <a:pt x="4400" y="4198"/>
                  </a:lnTo>
                  <a:lnTo>
                    <a:pt x="4420" y="4236"/>
                  </a:lnTo>
                  <a:lnTo>
                    <a:pt x="4433" y="4275"/>
                  </a:lnTo>
                  <a:lnTo>
                    <a:pt x="4439" y="4319"/>
                  </a:lnTo>
                  <a:lnTo>
                    <a:pt x="4433" y="4355"/>
                  </a:lnTo>
                  <a:lnTo>
                    <a:pt x="4420" y="4404"/>
                  </a:lnTo>
                  <a:lnTo>
                    <a:pt x="4400" y="4460"/>
                  </a:lnTo>
                  <a:lnTo>
                    <a:pt x="4376" y="4521"/>
                  </a:lnTo>
                  <a:lnTo>
                    <a:pt x="4346" y="4577"/>
                  </a:lnTo>
                  <a:lnTo>
                    <a:pt x="4317" y="4628"/>
                  </a:lnTo>
                  <a:lnTo>
                    <a:pt x="4289" y="4668"/>
                  </a:lnTo>
                  <a:lnTo>
                    <a:pt x="4264" y="4692"/>
                  </a:lnTo>
                  <a:lnTo>
                    <a:pt x="4201" y="4716"/>
                  </a:lnTo>
                  <a:lnTo>
                    <a:pt x="4133" y="4742"/>
                  </a:lnTo>
                  <a:lnTo>
                    <a:pt x="4059" y="4767"/>
                  </a:lnTo>
                  <a:lnTo>
                    <a:pt x="3986" y="4793"/>
                  </a:lnTo>
                  <a:lnTo>
                    <a:pt x="3908" y="4819"/>
                  </a:lnTo>
                  <a:lnTo>
                    <a:pt x="3838" y="4849"/>
                  </a:lnTo>
                  <a:lnTo>
                    <a:pt x="3770" y="4876"/>
                  </a:lnTo>
                  <a:lnTo>
                    <a:pt x="3713" y="4910"/>
                  </a:lnTo>
                  <a:lnTo>
                    <a:pt x="3671" y="4932"/>
                  </a:lnTo>
                  <a:lnTo>
                    <a:pt x="3647" y="4946"/>
                  </a:lnTo>
                  <a:lnTo>
                    <a:pt x="3634" y="4954"/>
                  </a:lnTo>
                  <a:lnTo>
                    <a:pt x="3630" y="4964"/>
                  </a:lnTo>
                  <a:lnTo>
                    <a:pt x="3629" y="4976"/>
                  </a:lnTo>
                  <a:lnTo>
                    <a:pt x="3630" y="4996"/>
                  </a:lnTo>
                  <a:lnTo>
                    <a:pt x="3625" y="5027"/>
                  </a:lnTo>
                  <a:lnTo>
                    <a:pt x="3616" y="5079"/>
                  </a:lnTo>
                  <a:lnTo>
                    <a:pt x="3608" y="5156"/>
                  </a:lnTo>
                  <a:lnTo>
                    <a:pt x="3621" y="5243"/>
                  </a:lnTo>
                  <a:lnTo>
                    <a:pt x="3645" y="5337"/>
                  </a:lnTo>
                  <a:lnTo>
                    <a:pt x="3675" y="5430"/>
                  </a:lnTo>
                  <a:lnTo>
                    <a:pt x="3695" y="5515"/>
                  </a:lnTo>
                  <a:lnTo>
                    <a:pt x="3702" y="5591"/>
                  </a:lnTo>
                  <a:lnTo>
                    <a:pt x="3686" y="5650"/>
                  </a:lnTo>
                  <a:lnTo>
                    <a:pt x="3640" y="5688"/>
                  </a:lnTo>
                  <a:lnTo>
                    <a:pt x="3362" y="5765"/>
                  </a:lnTo>
                  <a:lnTo>
                    <a:pt x="3058" y="5817"/>
                  </a:lnTo>
                  <a:lnTo>
                    <a:pt x="2734" y="5845"/>
                  </a:lnTo>
                  <a:lnTo>
                    <a:pt x="2403" y="5857"/>
                  </a:lnTo>
                  <a:lnTo>
                    <a:pt x="2066" y="5855"/>
                  </a:lnTo>
                  <a:lnTo>
                    <a:pt x="1738" y="5849"/>
                  </a:lnTo>
                  <a:lnTo>
                    <a:pt x="1425" y="5841"/>
                  </a:lnTo>
                  <a:lnTo>
                    <a:pt x="1138" y="5839"/>
                  </a:lnTo>
                  <a:lnTo>
                    <a:pt x="1130" y="5761"/>
                  </a:lnTo>
                  <a:lnTo>
                    <a:pt x="1130" y="5668"/>
                  </a:lnTo>
                  <a:lnTo>
                    <a:pt x="1132" y="5563"/>
                  </a:lnTo>
                  <a:lnTo>
                    <a:pt x="1140" y="5450"/>
                  </a:lnTo>
                  <a:lnTo>
                    <a:pt x="1145" y="5329"/>
                  </a:lnTo>
                  <a:lnTo>
                    <a:pt x="1153" y="5208"/>
                  </a:lnTo>
                  <a:lnTo>
                    <a:pt x="1158" y="5089"/>
                  </a:lnTo>
                  <a:lnTo>
                    <a:pt x="1164" y="4978"/>
                  </a:lnTo>
                  <a:lnTo>
                    <a:pt x="1162" y="4892"/>
                  </a:lnTo>
                  <a:lnTo>
                    <a:pt x="1158" y="4809"/>
                  </a:lnTo>
                  <a:lnTo>
                    <a:pt x="1153" y="4726"/>
                  </a:lnTo>
                  <a:lnTo>
                    <a:pt x="1143" y="4642"/>
                  </a:lnTo>
                  <a:lnTo>
                    <a:pt x="1130" y="4559"/>
                  </a:lnTo>
                  <a:lnTo>
                    <a:pt x="1119" y="4476"/>
                  </a:lnTo>
                  <a:lnTo>
                    <a:pt x="1105" y="4394"/>
                  </a:lnTo>
                  <a:lnTo>
                    <a:pt x="1092" y="4313"/>
                  </a:lnTo>
                  <a:lnTo>
                    <a:pt x="1031" y="4085"/>
                  </a:lnTo>
                  <a:lnTo>
                    <a:pt x="950" y="3898"/>
                  </a:lnTo>
                  <a:lnTo>
                    <a:pt x="851" y="3744"/>
                  </a:lnTo>
                  <a:lnTo>
                    <a:pt x="742" y="3613"/>
                  </a:lnTo>
                  <a:lnTo>
                    <a:pt x="626" y="3494"/>
                  </a:lnTo>
                  <a:lnTo>
                    <a:pt x="514" y="3381"/>
                  </a:lnTo>
                  <a:lnTo>
                    <a:pt x="405" y="3266"/>
                  </a:lnTo>
                  <a:lnTo>
                    <a:pt x="313" y="3139"/>
                  </a:lnTo>
                  <a:lnTo>
                    <a:pt x="210" y="2956"/>
                  </a:lnTo>
                  <a:lnTo>
                    <a:pt x="133" y="2783"/>
                  </a:lnTo>
                  <a:lnTo>
                    <a:pt x="74" y="2615"/>
                  </a:lnTo>
                  <a:lnTo>
                    <a:pt x="37" y="2456"/>
                  </a:lnTo>
                  <a:lnTo>
                    <a:pt x="13" y="2303"/>
                  </a:lnTo>
                  <a:lnTo>
                    <a:pt x="2" y="2163"/>
                  </a:lnTo>
                  <a:lnTo>
                    <a:pt x="0" y="2030"/>
                  </a:lnTo>
                  <a:lnTo>
                    <a:pt x="8" y="1911"/>
                  </a:lnTo>
                  <a:lnTo>
                    <a:pt x="39" y="1667"/>
                  </a:lnTo>
                  <a:lnTo>
                    <a:pt x="98" y="1450"/>
                  </a:lnTo>
                  <a:lnTo>
                    <a:pt x="175" y="1256"/>
                  </a:lnTo>
                  <a:lnTo>
                    <a:pt x="271" y="1087"/>
                  </a:lnTo>
                  <a:lnTo>
                    <a:pt x="372" y="934"/>
                  </a:lnTo>
                  <a:lnTo>
                    <a:pt x="481" y="804"/>
                  </a:lnTo>
                  <a:lnTo>
                    <a:pt x="589" y="687"/>
                  </a:lnTo>
                  <a:lnTo>
                    <a:pt x="692" y="587"/>
                  </a:lnTo>
                  <a:lnTo>
                    <a:pt x="786" y="502"/>
                  </a:lnTo>
                  <a:lnTo>
                    <a:pt x="904" y="417"/>
                  </a:lnTo>
                  <a:lnTo>
                    <a:pt x="1040" y="333"/>
                  </a:lnTo>
                  <a:lnTo>
                    <a:pt x="1197" y="254"/>
                  </a:lnTo>
                  <a:lnTo>
                    <a:pt x="1366" y="179"/>
                  </a:lnTo>
                  <a:lnTo>
                    <a:pt x="1548" y="115"/>
                  </a:lnTo>
                  <a:lnTo>
                    <a:pt x="1740" y="62"/>
                  </a:lnTo>
                  <a:lnTo>
                    <a:pt x="1940" y="24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9" name="Group 30"/>
            <p:cNvGrpSpPr>
              <a:grpSpLocks/>
            </p:cNvGrpSpPr>
            <p:nvPr/>
          </p:nvGrpSpPr>
          <p:grpSpPr bwMode="auto">
            <a:xfrm>
              <a:off x="188" y="742"/>
              <a:ext cx="5104" cy="3410"/>
              <a:chOff x="188" y="742"/>
              <a:chExt cx="5104" cy="3410"/>
            </a:xfrm>
          </p:grpSpPr>
          <p:grpSp>
            <p:nvGrpSpPr>
              <p:cNvPr id="4110" name="Group 29"/>
              <p:cNvGrpSpPr>
                <a:grpSpLocks/>
              </p:cNvGrpSpPr>
              <p:nvPr/>
            </p:nvGrpSpPr>
            <p:grpSpPr bwMode="auto">
              <a:xfrm>
                <a:off x="188" y="853"/>
                <a:ext cx="2542" cy="3299"/>
                <a:chOff x="188" y="853"/>
                <a:chExt cx="2542" cy="3299"/>
              </a:xfrm>
            </p:grpSpPr>
            <p:graphicFrame>
              <p:nvGraphicFramePr>
                <p:cNvPr id="4099" name="Object 2"/>
                <p:cNvGraphicFramePr>
                  <a:graphicFrameLocks noChangeAspect="1"/>
                </p:cNvGraphicFramePr>
                <p:nvPr/>
              </p:nvGraphicFramePr>
              <p:xfrm>
                <a:off x="342" y="1317"/>
                <a:ext cx="2315" cy="22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109" name="Bitmap Image" r:id="rId5" imgW="3742857" imgH="3591426" progId="PBrush">
                        <p:embed/>
                      </p:oleObj>
                    </mc:Choice>
                    <mc:Fallback>
                      <p:oleObj name="Bitmap Image" r:id="rId5" imgW="3742857" imgH="3591426" progId="PBrush">
                        <p:embed/>
                        <p:pic>
                          <p:nvPicPr>
                            <p:cNvPr id="0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2" y="1317"/>
                              <a:ext cx="2315" cy="2253"/>
                            </a:xfrm>
                            <a:prstGeom prst="rect">
                              <a:avLst/>
                            </a:prstGeom>
                            <a:solidFill>
                              <a:srgbClr val="0000FC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114" name="Freeform 5"/>
                <p:cNvSpPr>
                  <a:spLocks/>
                </p:cNvSpPr>
                <p:nvPr/>
              </p:nvSpPr>
              <p:spPr bwMode="auto">
                <a:xfrm>
                  <a:off x="188" y="1318"/>
                  <a:ext cx="2542" cy="2834"/>
                </a:xfrm>
                <a:custGeom>
                  <a:avLst/>
                  <a:gdLst>
                    <a:gd name="T0" fmla="*/ 1 w 4705"/>
                    <a:gd name="T1" fmla="*/ 0 h 5857"/>
                    <a:gd name="T2" fmla="*/ 1 w 4705"/>
                    <a:gd name="T3" fmla="*/ 0 h 5857"/>
                    <a:gd name="T4" fmla="*/ 1 w 4705"/>
                    <a:gd name="T5" fmla="*/ 0 h 5857"/>
                    <a:gd name="T6" fmla="*/ 1 w 4705"/>
                    <a:gd name="T7" fmla="*/ 0 h 5857"/>
                    <a:gd name="T8" fmla="*/ 1 w 4705"/>
                    <a:gd name="T9" fmla="*/ 0 h 5857"/>
                    <a:gd name="T10" fmla="*/ 1 w 4705"/>
                    <a:gd name="T11" fmla="*/ 0 h 5857"/>
                    <a:gd name="T12" fmla="*/ 1 w 4705"/>
                    <a:gd name="T13" fmla="*/ 0 h 5857"/>
                    <a:gd name="T14" fmla="*/ 1 w 4705"/>
                    <a:gd name="T15" fmla="*/ 0 h 5857"/>
                    <a:gd name="T16" fmla="*/ 1 w 4705"/>
                    <a:gd name="T17" fmla="*/ 0 h 5857"/>
                    <a:gd name="T18" fmla="*/ 1 w 4705"/>
                    <a:gd name="T19" fmla="*/ 0 h 5857"/>
                    <a:gd name="T20" fmla="*/ 1 w 4705"/>
                    <a:gd name="T21" fmla="*/ 0 h 5857"/>
                    <a:gd name="T22" fmla="*/ 1 w 4705"/>
                    <a:gd name="T23" fmla="*/ 0 h 5857"/>
                    <a:gd name="T24" fmla="*/ 1 w 4705"/>
                    <a:gd name="T25" fmla="*/ 0 h 5857"/>
                    <a:gd name="T26" fmla="*/ 1 w 4705"/>
                    <a:gd name="T27" fmla="*/ 0 h 5857"/>
                    <a:gd name="T28" fmla="*/ 1 w 4705"/>
                    <a:gd name="T29" fmla="*/ 0 h 5857"/>
                    <a:gd name="T30" fmla="*/ 1 w 4705"/>
                    <a:gd name="T31" fmla="*/ 0 h 5857"/>
                    <a:gd name="T32" fmla="*/ 1 w 4705"/>
                    <a:gd name="T33" fmla="*/ 0 h 5857"/>
                    <a:gd name="T34" fmla="*/ 1 w 4705"/>
                    <a:gd name="T35" fmla="*/ 0 h 5857"/>
                    <a:gd name="T36" fmla="*/ 1 w 4705"/>
                    <a:gd name="T37" fmla="*/ 0 h 5857"/>
                    <a:gd name="T38" fmla="*/ 1 w 4705"/>
                    <a:gd name="T39" fmla="*/ 0 h 5857"/>
                    <a:gd name="T40" fmla="*/ 1 w 4705"/>
                    <a:gd name="T41" fmla="*/ 0 h 5857"/>
                    <a:gd name="T42" fmla="*/ 1 w 4705"/>
                    <a:gd name="T43" fmla="*/ 0 h 5857"/>
                    <a:gd name="T44" fmla="*/ 1 w 4705"/>
                    <a:gd name="T45" fmla="*/ 0 h 5857"/>
                    <a:gd name="T46" fmla="*/ 1 w 4705"/>
                    <a:gd name="T47" fmla="*/ 0 h 5857"/>
                    <a:gd name="T48" fmla="*/ 1 w 4705"/>
                    <a:gd name="T49" fmla="*/ 0 h 5857"/>
                    <a:gd name="T50" fmla="*/ 1 w 4705"/>
                    <a:gd name="T51" fmla="*/ 0 h 5857"/>
                    <a:gd name="T52" fmla="*/ 1 w 4705"/>
                    <a:gd name="T53" fmla="*/ 0 h 5857"/>
                    <a:gd name="T54" fmla="*/ 1 w 4705"/>
                    <a:gd name="T55" fmla="*/ 0 h 5857"/>
                    <a:gd name="T56" fmla="*/ 1 w 4705"/>
                    <a:gd name="T57" fmla="*/ 0 h 5857"/>
                    <a:gd name="T58" fmla="*/ 1 w 4705"/>
                    <a:gd name="T59" fmla="*/ 0 h 5857"/>
                    <a:gd name="T60" fmla="*/ 1 w 4705"/>
                    <a:gd name="T61" fmla="*/ 0 h 5857"/>
                    <a:gd name="T62" fmla="*/ 1 w 4705"/>
                    <a:gd name="T63" fmla="*/ 0 h 5857"/>
                    <a:gd name="T64" fmla="*/ 1 w 4705"/>
                    <a:gd name="T65" fmla="*/ 0 h 5857"/>
                    <a:gd name="T66" fmla="*/ 1 w 4705"/>
                    <a:gd name="T67" fmla="*/ 0 h 5857"/>
                    <a:gd name="T68" fmla="*/ 1 w 4705"/>
                    <a:gd name="T69" fmla="*/ 0 h 5857"/>
                    <a:gd name="T70" fmla="*/ 1 w 4705"/>
                    <a:gd name="T71" fmla="*/ 0 h 5857"/>
                    <a:gd name="T72" fmla="*/ 1 w 4705"/>
                    <a:gd name="T73" fmla="*/ 0 h 5857"/>
                    <a:gd name="T74" fmla="*/ 1 w 4705"/>
                    <a:gd name="T75" fmla="*/ 0 h 5857"/>
                    <a:gd name="T76" fmla="*/ 1 w 4705"/>
                    <a:gd name="T77" fmla="*/ 0 h 5857"/>
                    <a:gd name="T78" fmla="*/ 1 w 4705"/>
                    <a:gd name="T79" fmla="*/ 0 h 5857"/>
                    <a:gd name="T80" fmla="*/ 1 w 4705"/>
                    <a:gd name="T81" fmla="*/ 0 h 5857"/>
                    <a:gd name="T82" fmla="*/ 1 w 4705"/>
                    <a:gd name="T83" fmla="*/ 0 h 5857"/>
                    <a:gd name="T84" fmla="*/ 1 w 4705"/>
                    <a:gd name="T85" fmla="*/ 0 h 5857"/>
                    <a:gd name="T86" fmla="*/ 1 w 4705"/>
                    <a:gd name="T87" fmla="*/ 0 h 5857"/>
                    <a:gd name="T88" fmla="*/ 1 w 4705"/>
                    <a:gd name="T89" fmla="*/ 0 h 5857"/>
                    <a:gd name="T90" fmla="*/ 1 w 4705"/>
                    <a:gd name="T91" fmla="*/ 0 h 5857"/>
                    <a:gd name="T92" fmla="*/ 1 w 4705"/>
                    <a:gd name="T93" fmla="*/ 0 h 5857"/>
                    <a:gd name="T94" fmla="*/ 1 w 4705"/>
                    <a:gd name="T95" fmla="*/ 0 h 5857"/>
                    <a:gd name="T96" fmla="*/ 1 w 4705"/>
                    <a:gd name="T97" fmla="*/ 0 h 5857"/>
                    <a:gd name="T98" fmla="*/ 1 w 4705"/>
                    <a:gd name="T99" fmla="*/ 0 h 5857"/>
                    <a:gd name="T100" fmla="*/ 1 w 4705"/>
                    <a:gd name="T101" fmla="*/ 0 h 5857"/>
                    <a:gd name="T102" fmla="*/ 1 w 4705"/>
                    <a:gd name="T103" fmla="*/ 0 h 5857"/>
                    <a:gd name="T104" fmla="*/ 1 w 4705"/>
                    <a:gd name="T105" fmla="*/ 0 h 5857"/>
                    <a:gd name="T106" fmla="*/ 1 w 4705"/>
                    <a:gd name="T107" fmla="*/ 0 h 5857"/>
                    <a:gd name="T108" fmla="*/ 1 w 4705"/>
                    <a:gd name="T109" fmla="*/ 0 h 5857"/>
                    <a:gd name="T110" fmla="*/ 0 w 4705"/>
                    <a:gd name="T111" fmla="*/ 0 h 5857"/>
                    <a:gd name="T112" fmla="*/ 1 w 4705"/>
                    <a:gd name="T113" fmla="*/ 0 h 5857"/>
                    <a:gd name="T114" fmla="*/ 1 w 4705"/>
                    <a:gd name="T115" fmla="*/ 0 h 5857"/>
                    <a:gd name="T116" fmla="*/ 1 w 4705"/>
                    <a:gd name="T117" fmla="*/ 0 h 5857"/>
                    <a:gd name="T118" fmla="*/ 1 w 4705"/>
                    <a:gd name="T119" fmla="*/ 0 h 5857"/>
                    <a:gd name="T120" fmla="*/ 1 w 4705"/>
                    <a:gd name="T121" fmla="*/ 0 h 585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4705"/>
                    <a:gd name="T184" fmla="*/ 0 h 5857"/>
                    <a:gd name="T185" fmla="*/ 4705 w 4705"/>
                    <a:gd name="T186" fmla="*/ 5857 h 585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4705" h="5857">
                      <a:moveTo>
                        <a:pt x="1940" y="24"/>
                      </a:moveTo>
                      <a:lnTo>
                        <a:pt x="2180" y="0"/>
                      </a:lnTo>
                      <a:lnTo>
                        <a:pt x="2426" y="2"/>
                      </a:lnTo>
                      <a:lnTo>
                        <a:pt x="2673" y="24"/>
                      </a:lnTo>
                      <a:lnTo>
                        <a:pt x="2920" y="70"/>
                      </a:lnTo>
                      <a:lnTo>
                        <a:pt x="3159" y="133"/>
                      </a:lnTo>
                      <a:lnTo>
                        <a:pt x="3393" y="222"/>
                      </a:lnTo>
                      <a:lnTo>
                        <a:pt x="3616" y="327"/>
                      </a:lnTo>
                      <a:lnTo>
                        <a:pt x="3825" y="458"/>
                      </a:lnTo>
                      <a:lnTo>
                        <a:pt x="3949" y="567"/>
                      </a:lnTo>
                      <a:lnTo>
                        <a:pt x="4056" y="708"/>
                      </a:lnTo>
                      <a:lnTo>
                        <a:pt x="4144" y="871"/>
                      </a:lnTo>
                      <a:lnTo>
                        <a:pt x="4218" y="1052"/>
                      </a:lnTo>
                      <a:lnTo>
                        <a:pt x="4277" y="1240"/>
                      </a:lnTo>
                      <a:lnTo>
                        <a:pt x="4328" y="1434"/>
                      </a:lnTo>
                      <a:lnTo>
                        <a:pt x="4370" y="1623"/>
                      </a:lnTo>
                      <a:lnTo>
                        <a:pt x="4409" y="1805"/>
                      </a:lnTo>
                      <a:lnTo>
                        <a:pt x="4413" y="1855"/>
                      </a:lnTo>
                      <a:lnTo>
                        <a:pt x="4409" y="1895"/>
                      </a:lnTo>
                      <a:lnTo>
                        <a:pt x="4398" y="1924"/>
                      </a:lnTo>
                      <a:lnTo>
                        <a:pt x="4381" y="1952"/>
                      </a:lnTo>
                      <a:lnTo>
                        <a:pt x="4359" y="1978"/>
                      </a:lnTo>
                      <a:lnTo>
                        <a:pt x="4337" y="2008"/>
                      </a:lnTo>
                      <a:lnTo>
                        <a:pt x="4313" y="2045"/>
                      </a:lnTo>
                      <a:lnTo>
                        <a:pt x="4293" y="2095"/>
                      </a:lnTo>
                      <a:lnTo>
                        <a:pt x="4284" y="2117"/>
                      </a:lnTo>
                      <a:lnTo>
                        <a:pt x="4278" y="2143"/>
                      </a:lnTo>
                      <a:lnTo>
                        <a:pt x="4273" y="2168"/>
                      </a:lnTo>
                      <a:lnTo>
                        <a:pt x="4273" y="2196"/>
                      </a:lnTo>
                      <a:lnTo>
                        <a:pt x="4273" y="2222"/>
                      </a:lnTo>
                      <a:lnTo>
                        <a:pt x="4277" y="2250"/>
                      </a:lnTo>
                      <a:lnTo>
                        <a:pt x="4282" y="2274"/>
                      </a:lnTo>
                      <a:lnTo>
                        <a:pt x="4293" y="2297"/>
                      </a:lnTo>
                      <a:lnTo>
                        <a:pt x="4330" y="2371"/>
                      </a:lnTo>
                      <a:lnTo>
                        <a:pt x="4365" y="2430"/>
                      </a:lnTo>
                      <a:lnTo>
                        <a:pt x="4396" y="2480"/>
                      </a:lnTo>
                      <a:lnTo>
                        <a:pt x="4427" y="2524"/>
                      </a:lnTo>
                      <a:lnTo>
                        <a:pt x="4459" y="2563"/>
                      </a:lnTo>
                      <a:lnTo>
                        <a:pt x="4494" y="2609"/>
                      </a:lnTo>
                      <a:lnTo>
                        <a:pt x="4534" y="2660"/>
                      </a:lnTo>
                      <a:lnTo>
                        <a:pt x="4580" y="2726"/>
                      </a:lnTo>
                      <a:lnTo>
                        <a:pt x="4602" y="2756"/>
                      </a:lnTo>
                      <a:lnTo>
                        <a:pt x="4626" y="2789"/>
                      </a:lnTo>
                      <a:lnTo>
                        <a:pt x="4650" y="2825"/>
                      </a:lnTo>
                      <a:lnTo>
                        <a:pt x="4672" y="2861"/>
                      </a:lnTo>
                      <a:lnTo>
                        <a:pt x="4689" y="2897"/>
                      </a:lnTo>
                      <a:lnTo>
                        <a:pt x="4700" y="2932"/>
                      </a:lnTo>
                      <a:lnTo>
                        <a:pt x="4705" y="2966"/>
                      </a:lnTo>
                      <a:lnTo>
                        <a:pt x="4702" y="3002"/>
                      </a:lnTo>
                      <a:lnTo>
                        <a:pt x="4674" y="3047"/>
                      </a:lnTo>
                      <a:lnTo>
                        <a:pt x="4635" y="3083"/>
                      </a:lnTo>
                      <a:lnTo>
                        <a:pt x="4588" y="3107"/>
                      </a:lnTo>
                      <a:lnTo>
                        <a:pt x="4536" y="3129"/>
                      </a:lnTo>
                      <a:lnTo>
                        <a:pt x="4483" y="3147"/>
                      </a:lnTo>
                      <a:lnTo>
                        <a:pt x="4433" y="3170"/>
                      </a:lnTo>
                      <a:lnTo>
                        <a:pt x="4391" y="3202"/>
                      </a:lnTo>
                      <a:lnTo>
                        <a:pt x="4359" y="3246"/>
                      </a:lnTo>
                      <a:lnTo>
                        <a:pt x="4345" y="3277"/>
                      </a:lnTo>
                      <a:lnTo>
                        <a:pt x="4341" y="3313"/>
                      </a:lnTo>
                      <a:lnTo>
                        <a:pt x="4345" y="3345"/>
                      </a:lnTo>
                      <a:lnTo>
                        <a:pt x="4358" y="3381"/>
                      </a:lnTo>
                      <a:lnTo>
                        <a:pt x="4372" y="3414"/>
                      </a:lnTo>
                      <a:lnTo>
                        <a:pt x="4392" y="3448"/>
                      </a:lnTo>
                      <a:lnTo>
                        <a:pt x="4413" y="3484"/>
                      </a:lnTo>
                      <a:lnTo>
                        <a:pt x="4435" y="3521"/>
                      </a:lnTo>
                      <a:lnTo>
                        <a:pt x="4448" y="3557"/>
                      </a:lnTo>
                      <a:lnTo>
                        <a:pt x="4444" y="3593"/>
                      </a:lnTo>
                      <a:lnTo>
                        <a:pt x="4422" y="3623"/>
                      </a:lnTo>
                      <a:lnTo>
                        <a:pt x="4392" y="3652"/>
                      </a:lnTo>
                      <a:lnTo>
                        <a:pt x="4356" y="3676"/>
                      </a:lnTo>
                      <a:lnTo>
                        <a:pt x="4319" y="3696"/>
                      </a:lnTo>
                      <a:lnTo>
                        <a:pt x="4288" y="3710"/>
                      </a:lnTo>
                      <a:lnTo>
                        <a:pt x="4267" y="3720"/>
                      </a:lnTo>
                      <a:lnTo>
                        <a:pt x="4291" y="3728"/>
                      </a:lnTo>
                      <a:lnTo>
                        <a:pt x="4319" y="3738"/>
                      </a:lnTo>
                      <a:lnTo>
                        <a:pt x="4343" y="3744"/>
                      </a:lnTo>
                      <a:lnTo>
                        <a:pt x="4369" y="3756"/>
                      </a:lnTo>
                      <a:lnTo>
                        <a:pt x="4389" y="3765"/>
                      </a:lnTo>
                      <a:lnTo>
                        <a:pt x="4404" y="3781"/>
                      </a:lnTo>
                      <a:lnTo>
                        <a:pt x="4413" y="3801"/>
                      </a:lnTo>
                      <a:lnTo>
                        <a:pt x="4416" y="3831"/>
                      </a:lnTo>
                      <a:lnTo>
                        <a:pt x="4409" y="3849"/>
                      </a:lnTo>
                      <a:lnTo>
                        <a:pt x="4396" y="3871"/>
                      </a:lnTo>
                      <a:lnTo>
                        <a:pt x="4380" y="3892"/>
                      </a:lnTo>
                      <a:lnTo>
                        <a:pt x="4363" y="3916"/>
                      </a:lnTo>
                      <a:lnTo>
                        <a:pt x="4343" y="3938"/>
                      </a:lnTo>
                      <a:lnTo>
                        <a:pt x="4328" y="3960"/>
                      </a:lnTo>
                      <a:lnTo>
                        <a:pt x="4319" y="3982"/>
                      </a:lnTo>
                      <a:lnTo>
                        <a:pt x="4315" y="4006"/>
                      </a:lnTo>
                      <a:lnTo>
                        <a:pt x="4319" y="4045"/>
                      </a:lnTo>
                      <a:lnTo>
                        <a:pt x="4334" y="4087"/>
                      </a:lnTo>
                      <a:lnTo>
                        <a:pt x="4354" y="4125"/>
                      </a:lnTo>
                      <a:lnTo>
                        <a:pt x="4378" y="4162"/>
                      </a:lnTo>
                      <a:lnTo>
                        <a:pt x="4400" y="4198"/>
                      </a:lnTo>
                      <a:lnTo>
                        <a:pt x="4420" y="4236"/>
                      </a:lnTo>
                      <a:lnTo>
                        <a:pt x="4433" y="4275"/>
                      </a:lnTo>
                      <a:lnTo>
                        <a:pt x="4439" y="4319"/>
                      </a:lnTo>
                      <a:lnTo>
                        <a:pt x="4433" y="4355"/>
                      </a:lnTo>
                      <a:lnTo>
                        <a:pt x="4420" y="4404"/>
                      </a:lnTo>
                      <a:lnTo>
                        <a:pt x="4400" y="4460"/>
                      </a:lnTo>
                      <a:lnTo>
                        <a:pt x="4376" y="4521"/>
                      </a:lnTo>
                      <a:lnTo>
                        <a:pt x="4346" y="4577"/>
                      </a:lnTo>
                      <a:lnTo>
                        <a:pt x="4317" y="4628"/>
                      </a:lnTo>
                      <a:lnTo>
                        <a:pt x="4289" y="4668"/>
                      </a:lnTo>
                      <a:lnTo>
                        <a:pt x="4264" y="4692"/>
                      </a:lnTo>
                      <a:lnTo>
                        <a:pt x="4201" y="4716"/>
                      </a:lnTo>
                      <a:lnTo>
                        <a:pt x="4133" y="4742"/>
                      </a:lnTo>
                      <a:lnTo>
                        <a:pt x="4059" y="4767"/>
                      </a:lnTo>
                      <a:lnTo>
                        <a:pt x="3986" y="4793"/>
                      </a:lnTo>
                      <a:lnTo>
                        <a:pt x="3908" y="4819"/>
                      </a:lnTo>
                      <a:lnTo>
                        <a:pt x="3838" y="4849"/>
                      </a:lnTo>
                      <a:lnTo>
                        <a:pt x="3770" y="4876"/>
                      </a:lnTo>
                      <a:lnTo>
                        <a:pt x="3713" y="4910"/>
                      </a:lnTo>
                      <a:lnTo>
                        <a:pt x="3671" y="4932"/>
                      </a:lnTo>
                      <a:lnTo>
                        <a:pt x="3647" y="4946"/>
                      </a:lnTo>
                      <a:lnTo>
                        <a:pt x="3634" y="4954"/>
                      </a:lnTo>
                      <a:lnTo>
                        <a:pt x="3630" y="4964"/>
                      </a:lnTo>
                      <a:lnTo>
                        <a:pt x="3629" y="4976"/>
                      </a:lnTo>
                      <a:lnTo>
                        <a:pt x="3630" y="4996"/>
                      </a:lnTo>
                      <a:lnTo>
                        <a:pt x="3625" y="5027"/>
                      </a:lnTo>
                      <a:lnTo>
                        <a:pt x="3616" y="5079"/>
                      </a:lnTo>
                      <a:lnTo>
                        <a:pt x="3608" y="5156"/>
                      </a:lnTo>
                      <a:lnTo>
                        <a:pt x="3621" y="5243"/>
                      </a:lnTo>
                      <a:lnTo>
                        <a:pt x="3645" y="5337"/>
                      </a:lnTo>
                      <a:lnTo>
                        <a:pt x="3675" y="5430"/>
                      </a:lnTo>
                      <a:lnTo>
                        <a:pt x="3695" y="5515"/>
                      </a:lnTo>
                      <a:lnTo>
                        <a:pt x="3702" y="5591"/>
                      </a:lnTo>
                      <a:lnTo>
                        <a:pt x="3686" y="5650"/>
                      </a:lnTo>
                      <a:lnTo>
                        <a:pt x="3640" y="5688"/>
                      </a:lnTo>
                      <a:lnTo>
                        <a:pt x="3362" y="5765"/>
                      </a:lnTo>
                      <a:lnTo>
                        <a:pt x="3058" y="5817"/>
                      </a:lnTo>
                      <a:lnTo>
                        <a:pt x="2734" y="5845"/>
                      </a:lnTo>
                      <a:lnTo>
                        <a:pt x="2403" y="5857"/>
                      </a:lnTo>
                      <a:lnTo>
                        <a:pt x="2066" y="5855"/>
                      </a:lnTo>
                      <a:lnTo>
                        <a:pt x="1738" y="5849"/>
                      </a:lnTo>
                      <a:lnTo>
                        <a:pt x="1425" y="5841"/>
                      </a:lnTo>
                      <a:lnTo>
                        <a:pt x="1138" y="5839"/>
                      </a:lnTo>
                      <a:lnTo>
                        <a:pt x="1130" y="5761"/>
                      </a:lnTo>
                      <a:lnTo>
                        <a:pt x="1130" y="5668"/>
                      </a:lnTo>
                      <a:lnTo>
                        <a:pt x="1132" y="5563"/>
                      </a:lnTo>
                      <a:lnTo>
                        <a:pt x="1140" y="5450"/>
                      </a:lnTo>
                      <a:lnTo>
                        <a:pt x="1145" y="5329"/>
                      </a:lnTo>
                      <a:lnTo>
                        <a:pt x="1153" y="5208"/>
                      </a:lnTo>
                      <a:lnTo>
                        <a:pt x="1158" y="5089"/>
                      </a:lnTo>
                      <a:lnTo>
                        <a:pt x="1164" y="4978"/>
                      </a:lnTo>
                      <a:lnTo>
                        <a:pt x="1162" y="4892"/>
                      </a:lnTo>
                      <a:lnTo>
                        <a:pt x="1158" y="4809"/>
                      </a:lnTo>
                      <a:lnTo>
                        <a:pt x="1153" y="4726"/>
                      </a:lnTo>
                      <a:lnTo>
                        <a:pt x="1143" y="4642"/>
                      </a:lnTo>
                      <a:lnTo>
                        <a:pt x="1130" y="4559"/>
                      </a:lnTo>
                      <a:lnTo>
                        <a:pt x="1119" y="4476"/>
                      </a:lnTo>
                      <a:lnTo>
                        <a:pt x="1105" y="4394"/>
                      </a:lnTo>
                      <a:lnTo>
                        <a:pt x="1092" y="4313"/>
                      </a:lnTo>
                      <a:lnTo>
                        <a:pt x="1031" y="4085"/>
                      </a:lnTo>
                      <a:lnTo>
                        <a:pt x="950" y="3898"/>
                      </a:lnTo>
                      <a:lnTo>
                        <a:pt x="851" y="3744"/>
                      </a:lnTo>
                      <a:lnTo>
                        <a:pt x="742" y="3613"/>
                      </a:lnTo>
                      <a:lnTo>
                        <a:pt x="626" y="3494"/>
                      </a:lnTo>
                      <a:lnTo>
                        <a:pt x="514" y="3381"/>
                      </a:lnTo>
                      <a:lnTo>
                        <a:pt x="405" y="3266"/>
                      </a:lnTo>
                      <a:lnTo>
                        <a:pt x="313" y="3139"/>
                      </a:lnTo>
                      <a:lnTo>
                        <a:pt x="210" y="2956"/>
                      </a:lnTo>
                      <a:lnTo>
                        <a:pt x="133" y="2783"/>
                      </a:lnTo>
                      <a:lnTo>
                        <a:pt x="74" y="2615"/>
                      </a:lnTo>
                      <a:lnTo>
                        <a:pt x="37" y="2456"/>
                      </a:lnTo>
                      <a:lnTo>
                        <a:pt x="13" y="2303"/>
                      </a:lnTo>
                      <a:lnTo>
                        <a:pt x="2" y="2163"/>
                      </a:lnTo>
                      <a:lnTo>
                        <a:pt x="0" y="2030"/>
                      </a:lnTo>
                      <a:lnTo>
                        <a:pt x="8" y="1911"/>
                      </a:lnTo>
                      <a:lnTo>
                        <a:pt x="39" y="1667"/>
                      </a:lnTo>
                      <a:lnTo>
                        <a:pt x="98" y="1450"/>
                      </a:lnTo>
                      <a:lnTo>
                        <a:pt x="175" y="1256"/>
                      </a:lnTo>
                      <a:lnTo>
                        <a:pt x="271" y="1087"/>
                      </a:lnTo>
                      <a:lnTo>
                        <a:pt x="372" y="934"/>
                      </a:lnTo>
                      <a:lnTo>
                        <a:pt x="481" y="804"/>
                      </a:lnTo>
                      <a:lnTo>
                        <a:pt x="589" y="687"/>
                      </a:lnTo>
                      <a:lnTo>
                        <a:pt x="692" y="587"/>
                      </a:lnTo>
                      <a:lnTo>
                        <a:pt x="786" y="502"/>
                      </a:lnTo>
                      <a:lnTo>
                        <a:pt x="904" y="417"/>
                      </a:lnTo>
                      <a:lnTo>
                        <a:pt x="1040" y="333"/>
                      </a:lnTo>
                      <a:lnTo>
                        <a:pt x="1197" y="254"/>
                      </a:lnTo>
                      <a:lnTo>
                        <a:pt x="1366" y="179"/>
                      </a:lnTo>
                      <a:lnTo>
                        <a:pt x="1548" y="115"/>
                      </a:lnTo>
                      <a:lnTo>
                        <a:pt x="1740" y="62"/>
                      </a:lnTo>
                      <a:lnTo>
                        <a:pt x="1940" y="24"/>
                      </a:lnTo>
                      <a:close/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115" name="Group 27"/>
                <p:cNvGrpSpPr>
                  <a:grpSpLocks/>
                </p:cNvGrpSpPr>
                <p:nvPr/>
              </p:nvGrpSpPr>
              <p:grpSpPr bwMode="auto">
                <a:xfrm>
                  <a:off x="428" y="853"/>
                  <a:ext cx="2102" cy="2049"/>
                  <a:chOff x="428" y="853"/>
                  <a:chExt cx="2102" cy="2049"/>
                </a:xfrm>
              </p:grpSpPr>
              <p:grpSp>
                <p:nvGrpSpPr>
                  <p:cNvPr id="4116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636" y="1675"/>
                    <a:ext cx="1529" cy="1227"/>
                    <a:chOff x="636" y="1675"/>
                    <a:chExt cx="1529" cy="1227"/>
                  </a:xfrm>
                </p:grpSpPr>
                <p:sp>
                  <p:nvSpPr>
                    <p:cNvPr id="411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92" y="1675"/>
                      <a:ext cx="1373" cy="43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2000" b="1">
                          <a:solidFill>
                            <a:srgbClr val="FFFFFF"/>
                          </a:solidFill>
                          <a:latin typeface="Arial" charset="0"/>
                        </a:rPr>
                        <a:t>Higher Learning Center</a:t>
                      </a:r>
                    </a:p>
                  </p:txBody>
                </p:sp>
                <p:sp>
                  <p:nvSpPr>
                    <p:cNvPr id="4119" name="Text 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02" y="2188"/>
                      <a:ext cx="862" cy="38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0" tIns="0" rIns="0" bIns="0"/>
                    <a:lstStyle/>
                    <a:p>
                      <a:pPr algn="ctr" eaLnBrk="0" hangingPunct="0"/>
                      <a:r>
                        <a:rPr lang="en-US" sz="1700" b="1">
                          <a:solidFill>
                            <a:srgbClr val="FFFFFF"/>
                          </a:solidFill>
                          <a:latin typeface="Arial" charset="0"/>
                        </a:rPr>
                        <a:t>Vital Functions</a:t>
                      </a:r>
                    </a:p>
                  </p:txBody>
                </p:sp>
                <p:sp>
                  <p:nvSpPr>
                    <p:cNvPr id="4120" name="Text Box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6" y="2530"/>
                      <a:ext cx="662" cy="37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0" hangingPunct="0"/>
                      <a:r>
                        <a:rPr lang="en-US" sz="1800" b="1">
                          <a:solidFill>
                            <a:srgbClr val="FFFFFF"/>
                          </a:solidFill>
                          <a:latin typeface="Arial" charset="0"/>
                        </a:rPr>
                        <a:t>Muscle Control</a:t>
                      </a:r>
                    </a:p>
                  </p:txBody>
                </p:sp>
                <p:sp>
                  <p:nvSpPr>
                    <p:cNvPr id="4121" name="Line 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42" y="2120"/>
                      <a:ext cx="135" cy="365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FF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22" name="Line 1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75" y="2554"/>
                      <a:ext cx="375" cy="201"/>
                    </a:xfrm>
                    <a:prstGeom prst="line">
                      <a:avLst/>
                    </a:prstGeom>
                    <a:noFill/>
                    <a:ln w="76200">
                      <a:solidFill>
                        <a:srgbClr val="FFFFFF"/>
                      </a:solidFill>
                      <a:round/>
                      <a:headEnd/>
                      <a:tailEnd type="triangle" w="med" len="med"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17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8" y="853"/>
                    <a:ext cx="2102" cy="334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2400" b="1">
                        <a:latin typeface="Arial" charset="0"/>
                      </a:rPr>
                      <a:t>Mental Growth</a:t>
                    </a:r>
                  </a:p>
                </p:txBody>
              </p:sp>
            </p:grpSp>
          </p:grpSp>
          <p:grpSp>
            <p:nvGrpSpPr>
              <p:cNvPr id="4111" name="Group 28"/>
              <p:cNvGrpSpPr>
                <a:grpSpLocks/>
              </p:cNvGrpSpPr>
              <p:nvPr/>
            </p:nvGrpSpPr>
            <p:grpSpPr bwMode="auto">
              <a:xfrm>
                <a:off x="3464" y="742"/>
                <a:ext cx="1828" cy="1350"/>
                <a:chOff x="3464" y="742"/>
                <a:chExt cx="1828" cy="1350"/>
              </a:xfrm>
            </p:grpSpPr>
            <p:sp>
              <p:nvSpPr>
                <p:cNvPr id="4112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3562" y="1655"/>
                  <a:ext cx="1373" cy="4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2000" b="1">
                      <a:solidFill>
                        <a:srgbClr val="FFFFFF"/>
                      </a:solidFill>
                      <a:latin typeface="Arial" charset="0"/>
                    </a:rPr>
                    <a:t>Higher Learning Center</a:t>
                  </a:r>
                </a:p>
              </p:txBody>
            </p:sp>
            <p:sp>
              <p:nvSpPr>
                <p:cNvPr id="411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464" y="742"/>
                  <a:ext cx="1828" cy="5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2400" b="1">
                      <a:latin typeface="Arial" charset="0"/>
                    </a:rPr>
                    <a:t>Alcohol’s Sedative Effects</a:t>
                  </a:r>
                </a:p>
              </p:txBody>
            </p:sp>
          </p:grpSp>
        </p:grpSp>
      </p:grp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685800" y="215900"/>
            <a:ext cx="77724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Alcohol &amp; the Brain</a:t>
            </a:r>
          </a:p>
        </p:txBody>
      </p:sp>
      <p:sp>
        <p:nvSpPr>
          <p:cNvPr id="118803" name="Line 19"/>
          <p:cNvSpPr>
            <a:spLocks noChangeShapeType="1"/>
          </p:cNvSpPr>
          <p:nvPr/>
        </p:nvSpPr>
        <p:spPr bwMode="auto">
          <a:xfrm>
            <a:off x="401638" y="1006475"/>
            <a:ext cx="8316912" cy="1588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7038975" y="3436938"/>
            <a:ext cx="1050925" cy="1154112"/>
            <a:chOff x="4518" y="2165"/>
            <a:chExt cx="662" cy="727"/>
          </a:xfrm>
        </p:grpSpPr>
        <p:sp>
          <p:nvSpPr>
            <p:cNvPr id="4106" name="Text Box 15"/>
            <p:cNvSpPr txBox="1">
              <a:spLocks noChangeArrowheads="1"/>
            </p:cNvSpPr>
            <p:nvPr/>
          </p:nvSpPr>
          <p:spPr bwMode="auto">
            <a:xfrm>
              <a:off x="4518" y="2520"/>
              <a:ext cx="662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1800" b="1">
                  <a:solidFill>
                    <a:srgbClr val="FFFFFF"/>
                  </a:solidFill>
                  <a:latin typeface="Arial" charset="0"/>
                </a:rPr>
                <a:t>Muscle Control</a:t>
              </a:r>
            </a:p>
          </p:txBody>
        </p:sp>
        <p:sp>
          <p:nvSpPr>
            <p:cNvPr id="4107" name="Line 17"/>
            <p:cNvSpPr>
              <a:spLocks noChangeShapeType="1"/>
            </p:cNvSpPr>
            <p:nvPr/>
          </p:nvSpPr>
          <p:spPr bwMode="auto">
            <a:xfrm>
              <a:off x="4819" y="2165"/>
              <a:ext cx="77" cy="384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5" name="Text Box 20"/>
          <p:cNvSpPr txBox="1">
            <a:spLocks noChangeArrowheads="1"/>
          </p:cNvSpPr>
          <p:nvPr/>
        </p:nvSpPr>
        <p:spPr bwMode="auto">
          <a:xfrm>
            <a:off x="8664575" y="6400800"/>
            <a:ext cx="479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17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1" name="Picture 103" descr="Eye 4"/>
          <p:cNvPicPr>
            <a:picLocks noChangeAspect="1" noChangeArrowheads="1"/>
          </p:cNvPicPr>
          <p:nvPr/>
        </p:nvPicPr>
        <p:blipFill>
          <a:blip r:embed="rId3"/>
          <a:srcRect l="9506" r="9718"/>
          <a:stretch>
            <a:fillRect/>
          </a:stretch>
        </p:blipFill>
        <p:spPr bwMode="auto">
          <a:xfrm>
            <a:off x="5148263" y="2586038"/>
            <a:ext cx="2970212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0038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Alcohol &amp; Vision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>
            <a:off x="401638" y="131603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218113" y="1595438"/>
            <a:ext cx="283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</a:rPr>
              <a:t>Static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154613" y="5748338"/>
            <a:ext cx="283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66"/>
                </a:solidFill>
              </a:rPr>
              <a:t>Dynamic</a:t>
            </a: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565150" y="5302250"/>
            <a:ext cx="4175125" cy="819150"/>
            <a:chOff x="434" y="3197"/>
            <a:chExt cx="2630" cy="516"/>
          </a:xfrm>
        </p:grpSpPr>
        <p:sp>
          <p:nvSpPr>
            <p:cNvPr id="169010" name="Text Box 83"/>
            <p:cNvSpPr txBox="1">
              <a:spLocks noChangeArrowheads="1"/>
            </p:cNvSpPr>
            <p:nvPr/>
          </p:nvSpPr>
          <p:spPr bwMode="auto">
            <a:xfrm>
              <a:off x="434" y="3197"/>
              <a:ext cx="263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4488" indent="-344488">
                <a:buFontTx/>
                <a:buChar char="•"/>
              </a:pPr>
              <a:r>
                <a:rPr lang="en-US" sz="2800" b="1">
                  <a:solidFill>
                    <a:srgbClr val="000066"/>
                  </a:solidFill>
                </a:rPr>
                <a:t>Double Vision</a:t>
              </a:r>
            </a:p>
          </p:txBody>
        </p:sp>
        <p:sp>
          <p:nvSpPr>
            <p:cNvPr id="169011" name="Rectangle 84"/>
            <p:cNvSpPr>
              <a:spLocks noChangeArrowheads="1"/>
            </p:cNvSpPr>
            <p:nvPr/>
          </p:nvSpPr>
          <p:spPr bwMode="auto">
            <a:xfrm>
              <a:off x="517" y="3386"/>
              <a:ext cx="1947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1"/>
              <a:r>
                <a:rPr lang="en-US" sz="2800" b="1">
                  <a:solidFill>
                    <a:srgbClr val="000066"/>
                  </a:solidFill>
                </a:rPr>
                <a:t>Double Vision</a:t>
              </a:r>
            </a:p>
          </p:txBody>
        </p:sp>
      </p:grpSp>
      <p:sp>
        <p:nvSpPr>
          <p:cNvPr id="168967" name="Text Box 93"/>
          <p:cNvSpPr txBox="1">
            <a:spLocks noChangeArrowheads="1"/>
          </p:cNvSpPr>
          <p:nvPr/>
        </p:nvSpPr>
        <p:spPr bwMode="auto">
          <a:xfrm>
            <a:off x="8683625" y="6400800"/>
            <a:ext cx="46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18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27737" name="Picture 89" descr="Eye 7"/>
          <p:cNvPicPr>
            <a:picLocks noChangeAspect="1" noChangeArrowheads="1"/>
          </p:cNvPicPr>
          <p:nvPr/>
        </p:nvPicPr>
        <p:blipFill>
          <a:blip r:embed="rId4"/>
          <a:srcRect l="7303" r="12318"/>
          <a:stretch>
            <a:fillRect/>
          </a:stretch>
        </p:blipFill>
        <p:spPr bwMode="auto">
          <a:xfrm>
            <a:off x="5156200" y="2587625"/>
            <a:ext cx="296068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75" name="Rectangle 127"/>
          <p:cNvSpPr>
            <a:spLocks noChangeArrowheads="1"/>
          </p:cNvSpPr>
          <p:nvPr/>
        </p:nvSpPr>
        <p:spPr bwMode="auto">
          <a:xfrm>
            <a:off x="563563" y="1674813"/>
            <a:ext cx="408781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Eye Focus</a:t>
            </a:r>
          </a:p>
        </p:txBody>
      </p:sp>
      <p:sp>
        <p:nvSpPr>
          <p:cNvPr id="27776" name="Rectangle 128"/>
          <p:cNvSpPr>
            <a:spLocks noChangeArrowheads="1"/>
          </p:cNvSpPr>
          <p:nvPr/>
        </p:nvSpPr>
        <p:spPr bwMode="auto">
          <a:xfrm>
            <a:off x="571500" y="2278063"/>
            <a:ext cx="4087813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Visual Acuity</a:t>
            </a:r>
          </a:p>
        </p:txBody>
      </p:sp>
      <p:sp>
        <p:nvSpPr>
          <p:cNvPr id="27777" name="Rectangle 129"/>
          <p:cNvSpPr>
            <a:spLocks noChangeArrowheads="1"/>
          </p:cNvSpPr>
          <p:nvPr/>
        </p:nvSpPr>
        <p:spPr bwMode="auto">
          <a:xfrm>
            <a:off x="579438" y="2867025"/>
            <a:ext cx="4087812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Side Vision</a:t>
            </a:r>
          </a:p>
        </p:txBody>
      </p:sp>
      <p:sp>
        <p:nvSpPr>
          <p:cNvPr id="27778" name="Rectangle 130"/>
          <p:cNvSpPr>
            <a:spLocks noChangeArrowheads="1"/>
          </p:cNvSpPr>
          <p:nvPr/>
        </p:nvSpPr>
        <p:spPr bwMode="auto">
          <a:xfrm>
            <a:off x="566738" y="3482975"/>
            <a:ext cx="35480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Color Distinction</a:t>
            </a:r>
          </a:p>
        </p:txBody>
      </p:sp>
      <p:sp>
        <p:nvSpPr>
          <p:cNvPr id="27779" name="Rectangle 131"/>
          <p:cNvSpPr>
            <a:spLocks noChangeArrowheads="1"/>
          </p:cNvSpPr>
          <p:nvPr/>
        </p:nvSpPr>
        <p:spPr bwMode="auto">
          <a:xfrm>
            <a:off x="563563" y="4083050"/>
            <a:ext cx="31972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Night Vision</a:t>
            </a:r>
          </a:p>
        </p:txBody>
      </p:sp>
      <p:sp>
        <p:nvSpPr>
          <p:cNvPr id="27780" name="Rectangle 132"/>
          <p:cNvSpPr>
            <a:spLocks noChangeArrowheads="1"/>
          </p:cNvSpPr>
          <p:nvPr/>
        </p:nvSpPr>
        <p:spPr bwMode="auto">
          <a:xfrm>
            <a:off x="566738" y="4683125"/>
            <a:ext cx="4087812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Distance Judgment</a:t>
            </a:r>
          </a:p>
        </p:txBody>
      </p:sp>
      <p:grpSp>
        <p:nvGrpSpPr>
          <p:cNvPr id="3" name="Group 138"/>
          <p:cNvGrpSpPr>
            <a:grpSpLocks/>
          </p:cNvGrpSpPr>
          <p:nvPr/>
        </p:nvGrpSpPr>
        <p:grpSpPr bwMode="auto">
          <a:xfrm>
            <a:off x="5138738" y="2589213"/>
            <a:ext cx="3014662" cy="2503487"/>
            <a:chOff x="3237" y="1673"/>
            <a:chExt cx="1899" cy="1577"/>
          </a:xfrm>
        </p:grpSpPr>
        <p:sp>
          <p:nvSpPr>
            <p:cNvPr id="169007" name="Rectangle 139"/>
            <p:cNvSpPr>
              <a:spLocks noChangeArrowheads="1"/>
            </p:cNvSpPr>
            <p:nvPr/>
          </p:nvSpPr>
          <p:spPr bwMode="auto">
            <a:xfrm>
              <a:off x="3239" y="1673"/>
              <a:ext cx="1897" cy="1577"/>
            </a:xfrm>
            <a:prstGeom prst="rect">
              <a:avLst/>
            </a:prstGeom>
            <a:solidFill>
              <a:srgbClr val="99FF66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8" name="Rectangle 140"/>
            <p:cNvSpPr>
              <a:spLocks noChangeArrowheads="1"/>
            </p:cNvSpPr>
            <p:nvPr/>
          </p:nvSpPr>
          <p:spPr bwMode="auto">
            <a:xfrm>
              <a:off x="3237" y="2120"/>
              <a:ext cx="1897" cy="740"/>
            </a:xfrm>
            <a:prstGeom prst="rect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9" name="Line 141"/>
            <p:cNvSpPr>
              <a:spLocks noChangeShapeType="1"/>
            </p:cNvSpPr>
            <p:nvPr/>
          </p:nvSpPr>
          <p:spPr bwMode="auto">
            <a:xfrm flipV="1">
              <a:off x="3267" y="2482"/>
              <a:ext cx="1849" cy="1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2"/>
          <p:cNvGrpSpPr>
            <a:grpSpLocks/>
          </p:cNvGrpSpPr>
          <p:nvPr/>
        </p:nvGrpSpPr>
        <p:grpSpPr bwMode="auto">
          <a:xfrm>
            <a:off x="5881688" y="2590800"/>
            <a:ext cx="1974850" cy="2492375"/>
            <a:chOff x="3693" y="20"/>
            <a:chExt cx="1190" cy="1578"/>
          </a:xfrm>
        </p:grpSpPr>
        <p:sp>
          <p:nvSpPr>
            <p:cNvPr id="169005" name="AutoShape 143"/>
            <p:cNvSpPr>
              <a:spLocks noChangeArrowheads="1"/>
            </p:cNvSpPr>
            <p:nvPr/>
          </p:nvSpPr>
          <p:spPr bwMode="auto">
            <a:xfrm>
              <a:off x="3697" y="858"/>
              <a:ext cx="1186" cy="740"/>
            </a:xfrm>
            <a:prstGeom prst="rtTriangle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6" name="AutoShape 144"/>
            <p:cNvSpPr>
              <a:spLocks noChangeArrowheads="1"/>
            </p:cNvSpPr>
            <p:nvPr/>
          </p:nvSpPr>
          <p:spPr bwMode="auto">
            <a:xfrm flipV="1">
              <a:off x="3693" y="20"/>
              <a:ext cx="1186" cy="738"/>
            </a:xfrm>
            <a:prstGeom prst="rtTriangle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45"/>
          <p:cNvGrpSpPr>
            <a:grpSpLocks/>
          </p:cNvGrpSpPr>
          <p:nvPr/>
        </p:nvGrpSpPr>
        <p:grpSpPr bwMode="auto">
          <a:xfrm>
            <a:off x="5275263" y="3425825"/>
            <a:ext cx="2006600" cy="942975"/>
            <a:chOff x="3299" y="3312"/>
            <a:chExt cx="1264" cy="594"/>
          </a:xfrm>
        </p:grpSpPr>
        <p:sp>
          <p:nvSpPr>
            <p:cNvPr id="168991" name="AutoShape 146"/>
            <p:cNvSpPr>
              <a:spLocks noChangeArrowheads="1"/>
            </p:cNvSpPr>
            <p:nvPr/>
          </p:nvSpPr>
          <p:spPr bwMode="auto">
            <a:xfrm>
              <a:off x="4041" y="3312"/>
              <a:ext cx="243" cy="59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2" name="AutoShape 147"/>
            <p:cNvSpPr>
              <a:spLocks noChangeArrowheads="1"/>
            </p:cNvSpPr>
            <p:nvPr/>
          </p:nvSpPr>
          <p:spPr bwMode="auto">
            <a:xfrm>
              <a:off x="3537" y="3313"/>
              <a:ext cx="243" cy="593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3" name="AutoShape 148"/>
            <p:cNvSpPr>
              <a:spLocks noChangeArrowheads="1"/>
            </p:cNvSpPr>
            <p:nvPr/>
          </p:nvSpPr>
          <p:spPr bwMode="auto">
            <a:xfrm>
              <a:off x="3314" y="3326"/>
              <a:ext cx="1249" cy="561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4" name="AutoShape 149"/>
            <p:cNvSpPr>
              <a:spLocks noChangeArrowheads="1"/>
            </p:cNvSpPr>
            <p:nvPr/>
          </p:nvSpPr>
          <p:spPr bwMode="auto">
            <a:xfrm>
              <a:off x="3332" y="3353"/>
              <a:ext cx="1201" cy="507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5" name="Rectangle 150"/>
            <p:cNvSpPr>
              <a:spLocks noChangeArrowheads="1"/>
            </p:cNvSpPr>
            <p:nvPr/>
          </p:nvSpPr>
          <p:spPr bwMode="auto">
            <a:xfrm>
              <a:off x="3663" y="3353"/>
              <a:ext cx="533" cy="506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6" name="AutoShape 151"/>
            <p:cNvSpPr>
              <a:spLocks noChangeArrowheads="1"/>
            </p:cNvSpPr>
            <p:nvPr/>
          </p:nvSpPr>
          <p:spPr bwMode="auto">
            <a:xfrm>
              <a:off x="3664" y="3352"/>
              <a:ext cx="533" cy="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8 w 21600"/>
                <a:gd name="T13" fmla="*/ 4629 h 21600"/>
                <a:gd name="T14" fmla="*/ 17102 w 21600"/>
                <a:gd name="T15" fmla="*/ 169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7" name="AutoShape 152"/>
            <p:cNvSpPr>
              <a:spLocks noChangeArrowheads="1"/>
            </p:cNvSpPr>
            <p:nvPr/>
          </p:nvSpPr>
          <p:spPr bwMode="auto">
            <a:xfrm flipV="1">
              <a:off x="3664" y="3791"/>
              <a:ext cx="533" cy="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8 w 21600"/>
                <a:gd name="T13" fmla="*/ 4629 h 21600"/>
                <a:gd name="T14" fmla="*/ 17102 w 21600"/>
                <a:gd name="T15" fmla="*/ 169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8" name="AutoShape 153"/>
            <p:cNvSpPr>
              <a:spLocks noChangeArrowheads="1"/>
            </p:cNvSpPr>
            <p:nvPr/>
          </p:nvSpPr>
          <p:spPr bwMode="auto">
            <a:xfrm>
              <a:off x="3993" y="3371"/>
              <a:ext cx="106" cy="31"/>
            </a:xfrm>
            <a:prstGeom prst="parallelogram">
              <a:avLst>
                <a:gd name="adj" fmla="val 85484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99" name="AutoShape 154"/>
            <p:cNvSpPr>
              <a:spLocks noChangeArrowheads="1"/>
            </p:cNvSpPr>
            <p:nvPr/>
          </p:nvSpPr>
          <p:spPr bwMode="auto">
            <a:xfrm flipV="1">
              <a:off x="3983" y="3810"/>
              <a:ext cx="116" cy="32"/>
            </a:xfrm>
            <a:prstGeom prst="parallelogram">
              <a:avLst>
                <a:gd name="adj" fmla="val 90625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0" name="Rectangle 155"/>
            <p:cNvSpPr>
              <a:spLocks noChangeArrowheads="1"/>
            </p:cNvSpPr>
            <p:nvPr/>
          </p:nvSpPr>
          <p:spPr bwMode="auto">
            <a:xfrm>
              <a:off x="3797" y="3422"/>
              <a:ext cx="267" cy="369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1" name="AutoShape 156"/>
            <p:cNvSpPr>
              <a:spLocks noChangeArrowheads="1"/>
            </p:cNvSpPr>
            <p:nvPr/>
          </p:nvSpPr>
          <p:spPr bwMode="auto">
            <a:xfrm rot="5400000">
              <a:off x="3902" y="3549"/>
              <a:ext cx="473" cy="11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42 w 21600"/>
                <a:gd name="T13" fmla="*/ 3323 h 21600"/>
                <a:gd name="T14" fmla="*/ 18358 w 21600"/>
                <a:gd name="T15" fmla="*/ 182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867" y="21600"/>
                  </a:lnTo>
                  <a:lnTo>
                    <a:pt x="1873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2" name="AutoShape 157"/>
            <p:cNvSpPr>
              <a:spLocks noChangeArrowheads="1"/>
            </p:cNvSpPr>
            <p:nvPr/>
          </p:nvSpPr>
          <p:spPr bwMode="auto">
            <a:xfrm>
              <a:off x="4520" y="3561"/>
              <a:ext cx="33" cy="112"/>
            </a:xfrm>
            <a:prstGeom prst="roundRect">
              <a:avLst>
                <a:gd name="adj" fmla="val 16667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3" name="AutoShape 158"/>
            <p:cNvSpPr>
              <a:spLocks noChangeArrowheads="1"/>
            </p:cNvSpPr>
            <p:nvPr/>
          </p:nvSpPr>
          <p:spPr bwMode="auto">
            <a:xfrm rot="5294939">
              <a:off x="3327" y="3439"/>
              <a:ext cx="42" cy="97"/>
            </a:xfrm>
            <a:prstGeom prst="triangle">
              <a:avLst>
                <a:gd name="adj" fmla="val 50731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004" name="AutoShape 159"/>
            <p:cNvSpPr>
              <a:spLocks noChangeArrowheads="1"/>
            </p:cNvSpPr>
            <p:nvPr/>
          </p:nvSpPr>
          <p:spPr bwMode="auto">
            <a:xfrm rot="5294939">
              <a:off x="3330" y="3683"/>
              <a:ext cx="42" cy="97"/>
            </a:xfrm>
            <a:prstGeom prst="triangle">
              <a:avLst>
                <a:gd name="adj" fmla="val 50731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7760" name="Picture 112" descr="Blurred 4"/>
          <p:cNvPicPr>
            <a:picLocks noChangeAspect="1" noChangeArrowheads="1"/>
          </p:cNvPicPr>
          <p:nvPr/>
        </p:nvPicPr>
        <p:blipFill>
          <a:blip r:embed="rId5"/>
          <a:srcRect b="44099"/>
          <a:stretch>
            <a:fillRect/>
          </a:stretch>
        </p:blipFill>
        <p:spPr bwMode="auto">
          <a:xfrm>
            <a:off x="5121275" y="2552700"/>
            <a:ext cx="30464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69" name="Picture 121" descr="Driving at Night"/>
          <p:cNvPicPr>
            <a:picLocks noChangeAspect="1" noChangeArrowheads="1"/>
          </p:cNvPicPr>
          <p:nvPr/>
        </p:nvPicPr>
        <p:blipFill>
          <a:blip r:embed="rId6"/>
          <a:srcRect l="23045" t="4144"/>
          <a:stretch>
            <a:fillRect/>
          </a:stretch>
        </p:blipFill>
        <p:spPr bwMode="auto">
          <a:xfrm>
            <a:off x="5102225" y="2557463"/>
            <a:ext cx="307181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70" name="Picture 122" descr="Car Headlights"/>
          <p:cNvPicPr>
            <a:picLocks noChangeAspect="1" noChangeArrowheads="1"/>
          </p:cNvPicPr>
          <p:nvPr/>
        </p:nvPicPr>
        <p:blipFill>
          <a:blip r:embed="rId7"/>
          <a:srcRect t="8273" b="30876"/>
          <a:stretch>
            <a:fillRect/>
          </a:stretch>
        </p:blipFill>
        <p:spPr bwMode="auto">
          <a:xfrm>
            <a:off x="5083175" y="2544763"/>
            <a:ext cx="31067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85" name="Picture 137" descr="Double Vision Blurre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3650" y="2549525"/>
            <a:ext cx="31178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35"/>
          <p:cNvGrpSpPr>
            <a:grpSpLocks/>
          </p:cNvGrpSpPr>
          <p:nvPr/>
        </p:nvGrpSpPr>
        <p:grpSpPr bwMode="auto">
          <a:xfrm>
            <a:off x="5046663" y="2370138"/>
            <a:ext cx="3178175" cy="3276600"/>
            <a:chOff x="6007" y="1964"/>
            <a:chExt cx="2002" cy="2064"/>
          </a:xfrm>
        </p:grpSpPr>
        <p:sp>
          <p:nvSpPr>
            <p:cNvPr id="168984" name="Rectangle 109"/>
            <p:cNvSpPr>
              <a:spLocks noChangeArrowheads="1"/>
            </p:cNvSpPr>
            <p:nvPr/>
          </p:nvSpPr>
          <p:spPr bwMode="auto">
            <a:xfrm>
              <a:off x="6007" y="2004"/>
              <a:ext cx="2002" cy="20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85" name="Text Box 96"/>
            <p:cNvSpPr txBox="1">
              <a:spLocks noChangeArrowheads="1"/>
            </p:cNvSpPr>
            <p:nvPr/>
          </p:nvSpPr>
          <p:spPr bwMode="auto">
            <a:xfrm>
              <a:off x="6707" y="1964"/>
              <a:ext cx="618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0" b="1">
                  <a:latin typeface="Courier New" pitchFamily="49" charset="0"/>
                </a:rPr>
                <a:t>E</a:t>
              </a:r>
              <a:endParaRPr lang="en-US" sz="1200" b="1">
                <a:latin typeface="Courier New" pitchFamily="49" charset="0"/>
              </a:endParaRPr>
            </a:p>
          </p:txBody>
        </p:sp>
        <p:sp>
          <p:nvSpPr>
            <p:cNvPr id="168986" name="Text Box 97"/>
            <p:cNvSpPr txBox="1">
              <a:spLocks noChangeArrowheads="1"/>
            </p:cNvSpPr>
            <p:nvPr/>
          </p:nvSpPr>
          <p:spPr bwMode="auto">
            <a:xfrm>
              <a:off x="6167" y="2928"/>
              <a:ext cx="164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ourier New" pitchFamily="49" charset="0"/>
                </a:rPr>
                <a:t>L P E D</a:t>
              </a:r>
            </a:p>
          </p:txBody>
        </p:sp>
        <p:sp>
          <p:nvSpPr>
            <p:cNvPr id="168987" name="Text Box 99"/>
            <p:cNvSpPr txBox="1">
              <a:spLocks noChangeArrowheads="1"/>
            </p:cNvSpPr>
            <p:nvPr/>
          </p:nvSpPr>
          <p:spPr bwMode="auto">
            <a:xfrm>
              <a:off x="6459" y="2515"/>
              <a:ext cx="1126" cy="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500" b="1">
                  <a:latin typeface="Courier New" pitchFamily="49" charset="0"/>
                </a:rPr>
                <a:t>F P</a:t>
              </a:r>
            </a:p>
          </p:txBody>
        </p:sp>
        <p:sp>
          <p:nvSpPr>
            <p:cNvPr id="168988" name="Text Box 100"/>
            <p:cNvSpPr txBox="1">
              <a:spLocks noChangeArrowheads="1"/>
            </p:cNvSpPr>
            <p:nvPr/>
          </p:nvSpPr>
          <p:spPr bwMode="auto">
            <a:xfrm>
              <a:off x="6124" y="3289"/>
              <a:ext cx="17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Courier New" pitchFamily="49" charset="0"/>
                </a:rPr>
                <a:t>P  E  C  F  D</a:t>
              </a:r>
            </a:p>
          </p:txBody>
        </p:sp>
        <p:sp>
          <p:nvSpPr>
            <p:cNvPr id="168989" name="Text Box 101"/>
            <p:cNvSpPr txBox="1">
              <a:spLocks noChangeArrowheads="1"/>
            </p:cNvSpPr>
            <p:nvPr/>
          </p:nvSpPr>
          <p:spPr bwMode="auto">
            <a:xfrm>
              <a:off x="6122" y="3545"/>
              <a:ext cx="178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Courier New" pitchFamily="49" charset="0"/>
                </a:rPr>
                <a:t>E</a:t>
              </a:r>
              <a:r>
                <a:rPr lang="en-US" sz="1000" b="1">
                  <a:latin typeface="Courier New" pitchFamily="49" charset="0"/>
                </a:rPr>
                <a:t> </a:t>
              </a:r>
              <a:r>
                <a:rPr lang="en-US" sz="2000" b="1">
                  <a:latin typeface="Courier New" pitchFamily="49" charset="0"/>
                </a:rPr>
                <a:t> D</a:t>
              </a:r>
              <a:r>
                <a:rPr lang="en-US" sz="1000" b="1">
                  <a:latin typeface="Courier New" pitchFamily="49" charset="0"/>
                </a:rPr>
                <a:t> </a:t>
              </a:r>
              <a:r>
                <a:rPr lang="en-US" sz="2000" b="1">
                  <a:latin typeface="Courier New" pitchFamily="49" charset="0"/>
                </a:rPr>
                <a:t> F  C  Z  P</a:t>
              </a:r>
            </a:p>
          </p:txBody>
        </p:sp>
        <p:sp>
          <p:nvSpPr>
            <p:cNvPr id="168990" name="Text Box 102"/>
            <p:cNvSpPr txBox="1">
              <a:spLocks noChangeArrowheads="1"/>
            </p:cNvSpPr>
            <p:nvPr/>
          </p:nvSpPr>
          <p:spPr bwMode="auto">
            <a:xfrm>
              <a:off x="6183" y="3792"/>
              <a:ext cx="16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Courier New" pitchFamily="49" charset="0"/>
                </a:rPr>
                <a:t>D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E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F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P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O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T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E  </a:t>
              </a:r>
              <a:r>
                <a:rPr lang="en-US" sz="800" b="1">
                  <a:latin typeface="Courier New" pitchFamily="49" charset="0"/>
                </a:rPr>
                <a:t> </a:t>
              </a:r>
              <a:r>
                <a:rPr lang="en-US" sz="1200" b="1">
                  <a:latin typeface="Courier New" pitchFamily="49" charset="0"/>
                </a:rPr>
                <a:t>C</a:t>
              </a:r>
            </a:p>
          </p:txBody>
        </p:sp>
      </p:grpSp>
      <p:pic>
        <p:nvPicPr>
          <p:cNvPr id="27765" name="Picture 117" descr="Bike 3"/>
          <p:cNvPicPr>
            <a:picLocks noChangeAspect="1" noChangeArrowheads="1"/>
          </p:cNvPicPr>
          <p:nvPr/>
        </p:nvPicPr>
        <p:blipFill>
          <a:blip r:embed="rId9"/>
          <a:srcRect l="21603" r="12566"/>
          <a:stretch>
            <a:fillRect/>
          </a:stretch>
        </p:blipFill>
        <p:spPr bwMode="auto">
          <a:xfrm>
            <a:off x="5045075" y="2403475"/>
            <a:ext cx="3187700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7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utoUpdateAnimBg="0"/>
      <p:bldP spid="27654" grpId="0" autoUpdateAnimBg="0"/>
      <p:bldP spid="27775" grpId="0" autoUpdateAnimBg="0"/>
      <p:bldP spid="27776" grpId="0" autoUpdateAnimBg="0"/>
      <p:bldP spid="27777" grpId="0" autoUpdateAnimBg="0"/>
      <p:bldP spid="27778" grpId="0" autoUpdateAnimBg="0"/>
      <p:bldP spid="27779" grpId="0" autoUpdateAnimBg="0"/>
      <p:bldP spid="277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685800" y="280988"/>
            <a:ext cx="7772400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0066"/>
                </a:solidFill>
              </a:rPr>
              <a:t>Alcohol &amp; the Brain</a:t>
            </a:r>
          </a:p>
        </p:txBody>
      </p:sp>
      <p:sp>
        <p:nvSpPr>
          <p:cNvPr id="5126" name="Text Box 19"/>
          <p:cNvSpPr txBox="1">
            <a:spLocks noChangeArrowheads="1"/>
          </p:cNvSpPr>
          <p:nvPr/>
        </p:nvSpPr>
        <p:spPr bwMode="auto">
          <a:xfrm>
            <a:off x="8480425" y="6400800"/>
            <a:ext cx="663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19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401638" y="1006475"/>
            <a:ext cx="8316912" cy="1588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298450" y="1177925"/>
            <a:ext cx="8540750" cy="5413375"/>
            <a:chOff x="188" y="742"/>
            <a:chExt cx="5380" cy="3410"/>
          </a:xfrm>
        </p:grpSpPr>
        <p:graphicFrame>
          <p:nvGraphicFramePr>
            <p:cNvPr id="5122" name="Object 2"/>
            <p:cNvGraphicFramePr>
              <a:graphicFrameLocks noChangeAspect="1"/>
            </p:cNvGraphicFramePr>
            <p:nvPr/>
          </p:nvGraphicFramePr>
          <p:xfrm>
            <a:off x="342" y="1317"/>
            <a:ext cx="2315" cy="2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" name="Bitmap Image" r:id="rId4" imgW="3742857" imgH="3591426" progId="PBrush">
                    <p:embed/>
                  </p:oleObj>
                </mc:Choice>
                <mc:Fallback>
                  <p:oleObj name="Bitmap Image" r:id="rId4" imgW="3742857" imgH="3591426" progId="PBrush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" y="1317"/>
                          <a:ext cx="2315" cy="2253"/>
                        </a:xfrm>
                        <a:prstGeom prst="rect">
                          <a:avLst/>
                        </a:prstGeom>
                        <a:solidFill>
                          <a:srgbClr val="0000F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2" name="Freeform 5"/>
            <p:cNvSpPr>
              <a:spLocks/>
            </p:cNvSpPr>
            <p:nvPr/>
          </p:nvSpPr>
          <p:spPr bwMode="auto">
            <a:xfrm>
              <a:off x="188" y="1318"/>
              <a:ext cx="2542" cy="2834"/>
            </a:xfrm>
            <a:custGeom>
              <a:avLst/>
              <a:gdLst>
                <a:gd name="T0" fmla="*/ 1 w 4705"/>
                <a:gd name="T1" fmla="*/ 0 h 5857"/>
                <a:gd name="T2" fmla="*/ 1 w 4705"/>
                <a:gd name="T3" fmla="*/ 0 h 5857"/>
                <a:gd name="T4" fmla="*/ 1 w 4705"/>
                <a:gd name="T5" fmla="*/ 0 h 5857"/>
                <a:gd name="T6" fmla="*/ 1 w 4705"/>
                <a:gd name="T7" fmla="*/ 0 h 5857"/>
                <a:gd name="T8" fmla="*/ 1 w 4705"/>
                <a:gd name="T9" fmla="*/ 0 h 5857"/>
                <a:gd name="T10" fmla="*/ 1 w 4705"/>
                <a:gd name="T11" fmla="*/ 0 h 5857"/>
                <a:gd name="T12" fmla="*/ 1 w 4705"/>
                <a:gd name="T13" fmla="*/ 0 h 5857"/>
                <a:gd name="T14" fmla="*/ 1 w 4705"/>
                <a:gd name="T15" fmla="*/ 0 h 5857"/>
                <a:gd name="T16" fmla="*/ 1 w 4705"/>
                <a:gd name="T17" fmla="*/ 0 h 5857"/>
                <a:gd name="T18" fmla="*/ 1 w 4705"/>
                <a:gd name="T19" fmla="*/ 0 h 5857"/>
                <a:gd name="T20" fmla="*/ 1 w 4705"/>
                <a:gd name="T21" fmla="*/ 0 h 5857"/>
                <a:gd name="T22" fmla="*/ 1 w 4705"/>
                <a:gd name="T23" fmla="*/ 0 h 5857"/>
                <a:gd name="T24" fmla="*/ 1 w 4705"/>
                <a:gd name="T25" fmla="*/ 0 h 5857"/>
                <a:gd name="T26" fmla="*/ 1 w 4705"/>
                <a:gd name="T27" fmla="*/ 0 h 5857"/>
                <a:gd name="T28" fmla="*/ 1 w 4705"/>
                <a:gd name="T29" fmla="*/ 0 h 5857"/>
                <a:gd name="T30" fmla="*/ 1 w 4705"/>
                <a:gd name="T31" fmla="*/ 0 h 5857"/>
                <a:gd name="T32" fmla="*/ 1 w 4705"/>
                <a:gd name="T33" fmla="*/ 0 h 5857"/>
                <a:gd name="T34" fmla="*/ 1 w 4705"/>
                <a:gd name="T35" fmla="*/ 0 h 5857"/>
                <a:gd name="T36" fmla="*/ 1 w 4705"/>
                <a:gd name="T37" fmla="*/ 0 h 5857"/>
                <a:gd name="T38" fmla="*/ 1 w 4705"/>
                <a:gd name="T39" fmla="*/ 0 h 5857"/>
                <a:gd name="T40" fmla="*/ 1 w 4705"/>
                <a:gd name="T41" fmla="*/ 0 h 5857"/>
                <a:gd name="T42" fmla="*/ 1 w 4705"/>
                <a:gd name="T43" fmla="*/ 0 h 5857"/>
                <a:gd name="T44" fmla="*/ 1 w 4705"/>
                <a:gd name="T45" fmla="*/ 0 h 5857"/>
                <a:gd name="T46" fmla="*/ 1 w 4705"/>
                <a:gd name="T47" fmla="*/ 0 h 5857"/>
                <a:gd name="T48" fmla="*/ 1 w 4705"/>
                <a:gd name="T49" fmla="*/ 0 h 5857"/>
                <a:gd name="T50" fmla="*/ 1 w 4705"/>
                <a:gd name="T51" fmla="*/ 0 h 5857"/>
                <a:gd name="T52" fmla="*/ 1 w 4705"/>
                <a:gd name="T53" fmla="*/ 0 h 5857"/>
                <a:gd name="T54" fmla="*/ 1 w 4705"/>
                <a:gd name="T55" fmla="*/ 0 h 5857"/>
                <a:gd name="T56" fmla="*/ 1 w 4705"/>
                <a:gd name="T57" fmla="*/ 0 h 5857"/>
                <a:gd name="T58" fmla="*/ 1 w 4705"/>
                <a:gd name="T59" fmla="*/ 0 h 5857"/>
                <a:gd name="T60" fmla="*/ 1 w 4705"/>
                <a:gd name="T61" fmla="*/ 0 h 5857"/>
                <a:gd name="T62" fmla="*/ 1 w 4705"/>
                <a:gd name="T63" fmla="*/ 0 h 5857"/>
                <a:gd name="T64" fmla="*/ 1 w 4705"/>
                <a:gd name="T65" fmla="*/ 0 h 5857"/>
                <a:gd name="T66" fmla="*/ 1 w 4705"/>
                <a:gd name="T67" fmla="*/ 0 h 5857"/>
                <a:gd name="T68" fmla="*/ 1 w 4705"/>
                <a:gd name="T69" fmla="*/ 0 h 5857"/>
                <a:gd name="T70" fmla="*/ 1 w 4705"/>
                <a:gd name="T71" fmla="*/ 0 h 5857"/>
                <a:gd name="T72" fmla="*/ 1 w 4705"/>
                <a:gd name="T73" fmla="*/ 0 h 5857"/>
                <a:gd name="T74" fmla="*/ 1 w 4705"/>
                <a:gd name="T75" fmla="*/ 0 h 5857"/>
                <a:gd name="T76" fmla="*/ 1 w 4705"/>
                <a:gd name="T77" fmla="*/ 0 h 5857"/>
                <a:gd name="T78" fmla="*/ 1 w 4705"/>
                <a:gd name="T79" fmla="*/ 0 h 5857"/>
                <a:gd name="T80" fmla="*/ 1 w 4705"/>
                <a:gd name="T81" fmla="*/ 0 h 5857"/>
                <a:gd name="T82" fmla="*/ 1 w 4705"/>
                <a:gd name="T83" fmla="*/ 0 h 5857"/>
                <a:gd name="T84" fmla="*/ 1 w 4705"/>
                <a:gd name="T85" fmla="*/ 0 h 5857"/>
                <a:gd name="T86" fmla="*/ 1 w 4705"/>
                <a:gd name="T87" fmla="*/ 0 h 5857"/>
                <a:gd name="T88" fmla="*/ 1 w 4705"/>
                <a:gd name="T89" fmla="*/ 0 h 5857"/>
                <a:gd name="T90" fmla="*/ 1 w 4705"/>
                <a:gd name="T91" fmla="*/ 0 h 5857"/>
                <a:gd name="T92" fmla="*/ 1 w 4705"/>
                <a:gd name="T93" fmla="*/ 0 h 5857"/>
                <a:gd name="T94" fmla="*/ 1 w 4705"/>
                <a:gd name="T95" fmla="*/ 0 h 5857"/>
                <a:gd name="T96" fmla="*/ 1 w 4705"/>
                <a:gd name="T97" fmla="*/ 0 h 5857"/>
                <a:gd name="T98" fmla="*/ 1 w 4705"/>
                <a:gd name="T99" fmla="*/ 0 h 5857"/>
                <a:gd name="T100" fmla="*/ 1 w 4705"/>
                <a:gd name="T101" fmla="*/ 0 h 5857"/>
                <a:gd name="T102" fmla="*/ 1 w 4705"/>
                <a:gd name="T103" fmla="*/ 0 h 5857"/>
                <a:gd name="T104" fmla="*/ 1 w 4705"/>
                <a:gd name="T105" fmla="*/ 0 h 5857"/>
                <a:gd name="T106" fmla="*/ 1 w 4705"/>
                <a:gd name="T107" fmla="*/ 0 h 5857"/>
                <a:gd name="T108" fmla="*/ 1 w 4705"/>
                <a:gd name="T109" fmla="*/ 0 h 5857"/>
                <a:gd name="T110" fmla="*/ 0 w 4705"/>
                <a:gd name="T111" fmla="*/ 0 h 5857"/>
                <a:gd name="T112" fmla="*/ 1 w 4705"/>
                <a:gd name="T113" fmla="*/ 0 h 5857"/>
                <a:gd name="T114" fmla="*/ 1 w 4705"/>
                <a:gd name="T115" fmla="*/ 0 h 5857"/>
                <a:gd name="T116" fmla="*/ 1 w 4705"/>
                <a:gd name="T117" fmla="*/ 0 h 5857"/>
                <a:gd name="T118" fmla="*/ 1 w 4705"/>
                <a:gd name="T119" fmla="*/ 0 h 5857"/>
                <a:gd name="T120" fmla="*/ 1 w 4705"/>
                <a:gd name="T121" fmla="*/ 0 h 58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05"/>
                <a:gd name="T184" fmla="*/ 0 h 5857"/>
                <a:gd name="T185" fmla="*/ 4705 w 4705"/>
                <a:gd name="T186" fmla="*/ 5857 h 58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05" h="5857">
                  <a:moveTo>
                    <a:pt x="1940" y="24"/>
                  </a:moveTo>
                  <a:lnTo>
                    <a:pt x="2180" y="0"/>
                  </a:lnTo>
                  <a:lnTo>
                    <a:pt x="2426" y="2"/>
                  </a:lnTo>
                  <a:lnTo>
                    <a:pt x="2673" y="24"/>
                  </a:lnTo>
                  <a:lnTo>
                    <a:pt x="2920" y="70"/>
                  </a:lnTo>
                  <a:lnTo>
                    <a:pt x="3159" y="133"/>
                  </a:lnTo>
                  <a:lnTo>
                    <a:pt x="3393" y="222"/>
                  </a:lnTo>
                  <a:lnTo>
                    <a:pt x="3616" y="327"/>
                  </a:lnTo>
                  <a:lnTo>
                    <a:pt x="3825" y="458"/>
                  </a:lnTo>
                  <a:lnTo>
                    <a:pt x="3949" y="567"/>
                  </a:lnTo>
                  <a:lnTo>
                    <a:pt x="4056" y="708"/>
                  </a:lnTo>
                  <a:lnTo>
                    <a:pt x="4144" y="871"/>
                  </a:lnTo>
                  <a:lnTo>
                    <a:pt x="4218" y="1052"/>
                  </a:lnTo>
                  <a:lnTo>
                    <a:pt x="4277" y="1240"/>
                  </a:lnTo>
                  <a:lnTo>
                    <a:pt x="4328" y="1434"/>
                  </a:lnTo>
                  <a:lnTo>
                    <a:pt x="4370" y="1623"/>
                  </a:lnTo>
                  <a:lnTo>
                    <a:pt x="4409" y="1805"/>
                  </a:lnTo>
                  <a:lnTo>
                    <a:pt x="4413" y="1855"/>
                  </a:lnTo>
                  <a:lnTo>
                    <a:pt x="4409" y="1895"/>
                  </a:lnTo>
                  <a:lnTo>
                    <a:pt x="4398" y="1924"/>
                  </a:lnTo>
                  <a:lnTo>
                    <a:pt x="4381" y="1952"/>
                  </a:lnTo>
                  <a:lnTo>
                    <a:pt x="4359" y="1978"/>
                  </a:lnTo>
                  <a:lnTo>
                    <a:pt x="4337" y="2008"/>
                  </a:lnTo>
                  <a:lnTo>
                    <a:pt x="4313" y="2045"/>
                  </a:lnTo>
                  <a:lnTo>
                    <a:pt x="4293" y="2095"/>
                  </a:lnTo>
                  <a:lnTo>
                    <a:pt x="4284" y="2117"/>
                  </a:lnTo>
                  <a:lnTo>
                    <a:pt x="4278" y="2143"/>
                  </a:lnTo>
                  <a:lnTo>
                    <a:pt x="4273" y="2168"/>
                  </a:lnTo>
                  <a:lnTo>
                    <a:pt x="4273" y="2196"/>
                  </a:lnTo>
                  <a:lnTo>
                    <a:pt x="4273" y="2222"/>
                  </a:lnTo>
                  <a:lnTo>
                    <a:pt x="4277" y="2250"/>
                  </a:lnTo>
                  <a:lnTo>
                    <a:pt x="4282" y="2274"/>
                  </a:lnTo>
                  <a:lnTo>
                    <a:pt x="4293" y="2297"/>
                  </a:lnTo>
                  <a:lnTo>
                    <a:pt x="4330" y="2371"/>
                  </a:lnTo>
                  <a:lnTo>
                    <a:pt x="4365" y="2430"/>
                  </a:lnTo>
                  <a:lnTo>
                    <a:pt x="4396" y="2480"/>
                  </a:lnTo>
                  <a:lnTo>
                    <a:pt x="4427" y="2524"/>
                  </a:lnTo>
                  <a:lnTo>
                    <a:pt x="4459" y="2563"/>
                  </a:lnTo>
                  <a:lnTo>
                    <a:pt x="4494" y="2609"/>
                  </a:lnTo>
                  <a:lnTo>
                    <a:pt x="4534" y="2660"/>
                  </a:lnTo>
                  <a:lnTo>
                    <a:pt x="4580" y="2726"/>
                  </a:lnTo>
                  <a:lnTo>
                    <a:pt x="4602" y="2756"/>
                  </a:lnTo>
                  <a:lnTo>
                    <a:pt x="4626" y="2789"/>
                  </a:lnTo>
                  <a:lnTo>
                    <a:pt x="4650" y="2825"/>
                  </a:lnTo>
                  <a:lnTo>
                    <a:pt x="4672" y="2861"/>
                  </a:lnTo>
                  <a:lnTo>
                    <a:pt x="4689" y="2897"/>
                  </a:lnTo>
                  <a:lnTo>
                    <a:pt x="4700" y="2932"/>
                  </a:lnTo>
                  <a:lnTo>
                    <a:pt x="4705" y="2966"/>
                  </a:lnTo>
                  <a:lnTo>
                    <a:pt x="4702" y="3002"/>
                  </a:lnTo>
                  <a:lnTo>
                    <a:pt x="4674" y="3047"/>
                  </a:lnTo>
                  <a:lnTo>
                    <a:pt x="4635" y="3083"/>
                  </a:lnTo>
                  <a:lnTo>
                    <a:pt x="4588" y="3107"/>
                  </a:lnTo>
                  <a:lnTo>
                    <a:pt x="4536" y="3129"/>
                  </a:lnTo>
                  <a:lnTo>
                    <a:pt x="4483" y="3147"/>
                  </a:lnTo>
                  <a:lnTo>
                    <a:pt x="4433" y="3170"/>
                  </a:lnTo>
                  <a:lnTo>
                    <a:pt x="4391" y="3202"/>
                  </a:lnTo>
                  <a:lnTo>
                    <a:pt x="4359" y="3246"/>
                  </a:lnTo>
                  <a:lnTo>
                    <a:pt x="4345" y="3277"/>
                  </a:lnTo>
                  <a:lnTo>
                    <a:pt x="4341" y="3313"/>
                  </a:lnTo>
                  <a:lnTo>
                    <a:pt x="4345" y="3345"/>
                  </a:lnTo>
                  <a:lnTo>
                    <a:pt x="4358" y="3381"/>
                  </a:lnTo>
                  <a:lnTo>
                    <a:pt x="4372" y="3414"/>
                  </a:lnTo>
                  <a:lnTo>
                    <a:pt x="4392" y="3448"/>
                  </a:lnTo>
                  <a:lnTo>
                    <a:pt x="4413" y="3484"/>
                  </a:lnTo>
                  <a:lnTo>
                    <a:pt x="4435" y="3521"/>
                  </a:lnTo>
                  <a:lnTo>
                    <a:pt x="4448" y="3557"/>
                  </a:lnTo>
                  <a:lnTo>
                    <a:pt x="4444" y="3593"/>
                  </a:lnTo>
                  <a:lnTo>
                    <a:pt x="4422" y="3623"/>
                  </a:lnTo>
                  <a:lnTo>
                    <a:pt x="4392" y="3652"/>
                  </a:lnTo>
                  <a:lnTo>
                    <a:pt x="4356" y="3676"/>
                  </a:lnTo>
                  <a:lnTo>
                    <a:pt x="4319" y="3696"/>
                  </a:lnTo>
                  <a:lnTo>
                    <a:pt x="4288" y="3710"/>
                  </a:lnTo>
                  <a:lnTo>
                    <a:pt x="4267" y="3720"/>
                  </a:lnTo>
                  <a:lnTo>
                    <a:pt x="4291" y="3728"/>
                  </a:lnTo>
                  <a:lnTo>
                    <a:pt x="4319" y="3738"/>
                  </a:lnTo>
                  <a:lnTo>
                    <a:pt x="4343" y="3744"/>
                  </a:lnTo>
                  <a:lnTo>
                    <a:pt x="4369" y="3756"/>
                  </a:lnTo>
                  <a:lnTo>
                    <a:pt x="4389" y="3765"/>
                  </a:lnTo>
                  <a:lnTo>
                    <a:pt x="4404" y="3781"/>
                  </a:lnTo>
                  <a:lnTo>
                    <a:pt x="4413" y="3801"/>
                  </a:lnTo>
                  <a:lnTo>
                    <a:pt x="4416" y="3831"/>
                  </a:lnTo>
                  <a:lnTo>
                    <a:pt x="4409" y="3849"/>
                  </a:lnTo>
                  <a:lnTo>
                    <a:pt x="4396" y="3871"/>
                  </a:lnTo>
                  <a:lnTo>
                    <a:pt x="4380" y="3892"/>
                  </a:lnTo>
                  <a:lnTo>
                    <a:pt x="4363" y="3916"/>
                  </a:lnTo>
                  <a:lnTo>
                    <a:pt x="4343" y="3938"/>
                  </a:lnTo>
                  <a:lnTo>
                    <a:pt x="4328" y="3960"/>
                  </a:lnTo>
                  <a:lnTo>
                    <a:pt x="4319" y="3982"/>
                  </a:lnTo>
                  <a:lnTo>
                    <a:pt x="4315" y="4006"/>
                  </a:lnTo>
                  <a:lnTo>
                    <a:pt x="4319" y="4045"/>
                  </a:lnTo>
                  <a:lnTo>
                    <a:pt x="4334" y="4087"/>
                  </a:lnTo>
                  <a:lnTo>
                    <a:pt x="4354" y="4125"/>
                  </a:lnTo>
                  <a:lnTo>
                    <a:pt x="4378" y="4162"/>
                  </a:lnTo>
                  <a:lnTo>
                    <a:pt x="4400" y="4198"/>
                  </a:lnTo>
                  <a:lnTo>
                    <a:pt x="4420" y="4236"/>
                  </a:lnTo>
                  <a:lnTo>
                    <a:pt x="4433" y="4275"/>
                  </a:lnTo>
                  <a:lnTo>
                    <a:pt x="4439" y="4319"/>
                  </a:lnTo>
                  <a:lnTo>
                    <a:pt x="4433" y="4355"/>
                  </a:lnTo>
                  <a:lnTo>
                    <a:pt x="4420" y="4404"/>
                  </a:lnTo>
                  <a:lnTo>
                    <a:pt x="4400" y="4460"/>
                  </a:lnTo>
                  <a:lnTo>
                    <a:pt x="4376" y="4521"/>
                  </a:lnTo>
                  <a:lnTo>
                    <a:pt x="4346" y="4577"/>
                  </a:lnTo>
                  <a:lnTo>
                    <a:pt x="4317" y="4628"/>
                  </a:lnTo>
                  <a:lnTo>
                    <a:pt x="4289" y="4668"/>
                  </a:lnTo>
                  <a:lnTo>
                    <a:pt x="4264" y="4692"/>
                  </a:lnTo>
                  <a:lnTo>
                    <a:pt x="4201" y="4716"/>
                  </a:lnTo>
                  <a:lnTo>
                    <a:pt x="4133" y="4742"/>
                  </a:lnTo>
                  <a:lnTo>
                    <a:pt x="4059" y="4767"/>
                  </a:lnTo>
                  <a:lnTo>
                    <a:pt x="3986" y="4793"/>
                  </a:lnTo>
                  <a:lnTo>
                    <a:pt x="3908" y="4819"/>
                  </a:lnTo>
                  <a:lnTo>
                    <a:pt x="3838" y="4849"/>
                  </a:lnTo>
                  <a:lnTo>
                    <a:pt x="3770" y="4876"/>
                  </a:lnTo>
                  <a:lnTo>
                    <a:pt x="3713" y="4910"/>
                  </a:lnTo>
                  <a:lnTo>
                    <a:pt x="3671" y="4932"/>
                  </a:lnTo>
                  <a:lnTo>
                    <a:pt x="3647" y="4946"/>
                  </a:lnTo>
                  <a:lnTo>
                    <a:pt x="3634" y="4954"/>
                  </a:lnTo>
                  <a:lnTo>
                    <a:pt x="3630" y="4964"/>
                  </a:lnTo>
                  <a:lnTo>
                    <a:pt x="3629" y="4976"/>
                  </a:lnTo>
                  <a:lnTo>
                    <a:pt x="3630" y="4996"/>
                  </a:lnTo>
                  <a:lnTo>
                    <a:pt x="3625" y="5027"/>
                  </a:lnTo>
                  <a:lnTo>
                    <a:pt x="3616" y="5079"/>
                  </a:lnTo>
                  <a:lnTo>
                    <a:pt x="3608" y="5156"/>
                  </a:lnTo>
                  <a:lnTo>
                    <a:pt x="3621" y="5243"/>
                  </a:lnTo>
                  <a:lnTo>
                    <a:pt x="3645" y="5337"/>
                  </a:lnTo>
                  <a:lnTo>
                    <a:pt x="3675" y="5430"/>
                  </a:lnTo>
                  <a:lnTo>
                    <a:pt x="3695" y="5515"/>
                  </a:lnTo>
                  <a:lnTo>
                    <a:pt x="3702" y="5591"/>
                  </a:lnTo>
                  <a:lnTo>
                    <a:pt x="3686" y="5650"/>
                  </a:lnTo>
                  <a:lnTo>
                    <a:pt x="3640" y="5688"/>
                  </a:lnTo>
                  <a:lnTo>
                    <a:pt x="3362" y="5765"/>
                  </a:lnTo>
                  <a:lnTo>
                    <a:pt x="3058" y="5817"/>
                  </a:lnTo>
                  <a:lnTo>
                    <a:pt x="2734" y="5845"/>
                  </a:lnTo>
                  <a:lnTo>
                    <a:pt x="2403" y="5857"/>
                  </a:lnTo>
                  <a:lnTo>
                    <a:pt x="2066" y="5855"/>
                  </a:lnTo>
                  <a:lnTo>
                    <a:pt x="1738" y="5849"/>
                  </a:lnTo>
                  <a:lnTo>
                    <a:pt x="1425" y="5841"/>
                  </a:lnTo>
                  <a:lnTo>
                    <a:pt x="1138" y="5839"/>
                  </a:lnTo>
                  <a:lnTo>
                    <a:pt x="1130" y="5761"/>
                  </a:lnTo>
                  <a:lnTo>
                    <a:pt x="1130" y="5668"/>
                  </a:lnTo>
                  <a:lnTo>
                    <a:pt x="1132" y="5563"/>
                  </a:lnTo>
                  <a:lnTo>
                    <a:pt x="1140" y="5450"/>
                  </a:lnTo>
                  <a:lnTo>
                    <a:pt x="1145" y="5329"/>
                  </a:lnTo>
                  <a:lnTo>
                    <a:pt x="1153" y="5208"/>
                  </a:lnTo>
                  <a:lnTo>
                    <a:pt x="1158" y="5089"/>
                  </a:lnTo>
                  <a:lnTo>
                    <a:pt x="1164" y="4978"/>
                  </a:lnTo>
                  <a:lnTo>
                    <a:pt x="1162" y="4892"/>
                  </a:lnTo>
                  <a:lnTo>
                    <a:pt x="1158" y="4809"/>
                  </a:lnTo>
                  <a:lnTo>
                    <a:pt x="1153" y="4726"/>
                  </a:lnTo>
                  <a:lnTo>
                    <a:pt x="1143" y="4642"/>
                  </a:lnTo>
                  <a:lnTo>
                    <a:pt x="1130" y="4559"/>
                  </a:lnTo>
                  <a:lnTo>
                    <a:pt x="1119" y="4476"/>
                  </a:lnTo>
                  <a:lnTo>
                    <a:pt x="1105" y="4394"/>
                  </a:lnTo>
                  <a:lnTo>
                    <a:pt x="1092" y="4313"/>
                  </a:lnTo>
                  <a:lnTo>
                    <a:pt x="1031" y="4085"/>
                  </a:lnTo>
                  <a:lnTo>
                    <a:pt x="950" y="3898"/>
                  </a:lnTo>
                  <a:lnTo>
                    <a:pt x="851" y="3744"/>
                  </a:lnTo>
                  <a:lnTo>
                    <a:pt x="742" y="3613"/>
                  </a:lnTo>
                  <a:lnTo>
                    <a:pt x="626" y="3494"/>
                  </a:lnTo>
                  <a:lnTo>
                    <a:pt x="514" y="3381"/>
                  </a:lnTo>
                  <a:lnTo>
                    <a:pt x="405" y="3266"/>
                  </a:lnTo>
                  <a:lnTo>
                    <a:pt x="313" y="3139"/>
                  </a:lnTo>
                  <a:lnTo>
                    <a:pt x="210" y="2956"/>
                  </a:lnTo>
                  <a:lnTo>
                    <a:pt x="133" y="2783"/>
                  </a:lnTo>
                  <a:lnTo>
                    <a:pt x="74" y="2615"/>
                  </a:lnTo>
                  <a:lnTo>
                    <a:pt x="37" y="2456"/>
                  </a:lnTo>
                  <a:lnTo>
                    <a:pt x="13" y="2303"/>
                  </a:lnTo>
                  <a:lnTo>
                    <a:pt x="2" y="2163"/>
                  </a:lnTo>
                  <a:lnTo>
                    <a:pt x="0" y="2030"/>
                  </a:lnTo>
                  <a:lnTo>
                    <a:pt x="8" y="1911"/>
                  </a:lnTo>
                  <a:lnTo>
                    <a:pt x="39" y="1667"/>
                  </a:lnTo>
                  <a:lnTo>
                    <a:pt x="98" y="1450"/>
                  </a:lnTo>
                  <a:lnTo>
                    <a:pt x="175" y="1256"/>
                  </a:lnTo>
                  <a:lnTo>
                    <a:pt x="271" y="1087"/>
                  </a:lnTo>
                  <a:lnTo>
                    <a:pt x="372" y="934"/>
                  </a:lnTo>
                  <a:lnTo>
                    <a:pt x="481" y="804"/>
                  </a:lnTo>
                  <a:lnTo>
                    <a:pt x="589" y="687"/>
                  </a:lnTo>
                  <a:lnTo>
                    <a:pt x="692" y="587"/>
                  </a:lnTo>
                  <a:lnTo>
                    <a:pt x="786" y="502"/>
                  </a:lnTo>
                  <a:lnTo>
                    <a:pt x="904" y="417"/>
                  </a:lnTo>
                  <a:lnTo>
                    <a:pt x="1040" y="333"/>
                  </a:lnTo>
                  <a:lnTo>
                    <a:pt x="1197" y="254"/>
                  </a:lnTo>
                  <a:lnTo>
                    <a:pt x="1366" y="179"/>
                  </a:lnTo>
                  <a:lnTo>
                    <a:pt x="1548" y="115"/>
                  </a:lnTo>
                  <a:lnTo>
                    <a:pt x="1740" y="62"/>
                  </a:lnTo>
                  <a:lnTo>
                    <a:pt x="1940" y="24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5123" name="Object 12"/>
            <p:cNvGraphicFramePr>
              <a:graphicFrameLocks noChangeAspect="1"/>
            </p:cNvGraphicFramePr>
            <p:nvPr/>
          </p:nvGraphicFramePr>
          <p:xfrm>
            <a:off x="3075" y="1316"/>
            <a:ext cx="2315" cy="2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" name="Bitmap Image" r:id="rId6" imgW="3742857" imgH="3591426" progId="PBrush">
                    <p:embed/>
                  </p:oleObj>
                </mc:Choice>
                <mc:Fallback>
                  <p:oleObj name="Bitmap Image" r:id="rId6" imgW="3742857" imgH="3591426" progId="PBrush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5" y="1316"/>
                          <a:ext cx="2315" cy="2253"/>
                        </a:xfrm>
                        <a:prstGeom prst="rect">
                          <a:avLst/>
                        </a:prstGeom>
                        <a:solidFill>
                          <a:srgbClr val="0000FC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3" name="Freeform 13"/>
            <p:cNvSpPr>
              <a:spLocks/>
            </p:cNvSpPr>
            <p:nvPr/>
          </p:nvSpPr>
          <p:spPr bwMode="auto">
            <a:xfrm flipH="1">
              <a:off x="2978" y="1318"/>
              <a:ext cx="2590" cy="2822"/>
            </a:xfrm>
            <a:custGeom>
              <a:avLst/>
              <a:gdLst>
                <a:gd name="T0" fmla="*/ 1 w 4705"/>
                <a:gd name="T1" fmla="*/ 0 h 5857"/>
                <a:gd name="T2" fmla="*/ 1 w 4705"/>
                <a:gd name="T3" fmla="*/ 0 h 5857"/>
                <a:gd name="T4" fmla="*/ 1 w 4705"/>
                <a:gd name="T5" fmla="*/ 0 h 5857"/>
                <a:gd name="T6" fmla="*/ 1 w 4705"/>
                <a:gd name="T7" fmla="*/ 0 h 5857"/>
                <a:gd name="T8" fmla="*/ 1 w 4705"/>
                <a:gd name="T9" fmla="*/ 0 h 5857"/>
                <a:gd name="T10" fmla="*/ 1 w 4705"/>
                <a:gd name="T11" fmla="*/ 0 h 5857"/>
                <a:gd name="T12" fmla="*/ 1 w 4705"/>
                <a:gd name="T13" fmla="*/ 0 h 5857"/>
                <a:gd name="T14" fmla="*/ 1 w 4705"/>
                <a:gd name="T15" fmla="*/ 0 h 5857"/>
                <a:gd name="T16" fmla="*/ 1 w 4705"/>
                <a:gd name="T17" fmla="*/ 0 h 5857"/>
                <a:gd name="T18" fmla="*/ 1 w 4705"/>
                <a:gd name="T19" fmla="*/ 0 h 5857"/>
                <a:gd name="T20" fmla="*/ 1 w 4705"/>
                <a:gd name="T21" fmla="*/ 0 h 5857"/>
                <a:gd name="T22" fmla="*/ 1 w 4705"/>
                <a:gd name="T23" fmla="*/ 0 h 5857"/>
                <a:gd name="T24" fmla="*/ 1 w 4705"/>
                <a:gd name="T25" fmla="*/ 0 h 5857"/>
                <a:gd name="T26" fmla="*/ 1 w 4705"/>
                <a:gd name="T27" fmla="*/ 0 h 5857"/>
                <a:gd name="T28" fmla="*/ 1 w 4705"/>
                <a:gd name="T29" fmla="*/ 0 h 5857"/>
                <a:gd name="T30" fmla="*/ 1 w 4705"/>
                <a:gd name="T31" fmla="*/ 0 h 5857"/>
                <a:gd name="T32" fmla="*/ 1 w 4705"/>
                <a:gd name="T33" fmla="*/ 0 h 5857"/>
                <a:gd name="T34" fmla="*/ 1 w 4705"/>
                <a:gd name="T35" fmla="*/ 0 h 5857"/>
                <a:gd name="T36" fmla="*/ 1 w 4705"/>
                <a:gd name="T37" fmla="*/ 0 h 5857"/>
                <a:gd name="T38" fmla="*/ 1 w 4705"/>
                <a:gd name="T39" fmla="*/ 0 h 5857"/>
                <a:gd name="T40" fmla="*/ 1 w 4705"/>
                <a:gd name="T41" fmla="*/ 0 h 5857"/>
                <a:gd name="T42" fmla="*/ 1 w 4705"/>
                <a:gd name="T43" fmla="*/ 0 h 5857"/>
                <a:gd name="T44" fmla="*/ 1 w 4705"/>
                <a:gd name="T45" fmla="*/ 0 h 5857"/>
                <a:gd name="T46" fmla="*/ 1 w 4705"/>
                <a:gd name="T47" fmla="*/ 0 h 5857"/>
                <a:gd name="T48" fmla="*/ 1 w 4705"/>
                <a:gd name="T49" fmla="*/ 0 h 5857"/>
                <a:gd name="T50" fmla="*/ 1 w 4705"/>
                <a:gd name="T51" fmla="*/ 0 h 5857"/>
                <a:gd name="T52" fmla="*/ 1 w 4705"/>
                <a:gd name="T53" fmla="*/ 0 h 5857"/>
                <a:gd name="T54" fmla="*/ 1 w 4705"/>
                <a:gd name="T55" fmla="*/ 0 h 5857"/>
                <a:gd name="T56" fmla="*/ 1 w 4705"/>
                <a:gd name="T57" fmla="*/ 0 h 5857"/>
                <a:gd name="T58" fmla="*/ 1 w 4705"/>
                <a:gd name="T59" fmla="*/ 0 h 5857"/>
                <a:gd name="T60" fmla="*/ 1 w 4705"/>
                <a:gd name="T61" fmla="*/ 0 h 5857"/>
                <a:gd name="T62" fmla="*/ 1 w 4705"/>
                <a:gd name="T63" fmla="*/ 0 h 5857"/>
                <a:gd name="T64" fmla="*/ 1 w 4705"/>
                <a:gd name="T65" fmla="*/ 0 h 5857"/>
                <a:gd name="T66" fmla="*/ 1 w 4705"/>
                <a:gd name="T67" fmla="*/ 0 h 5857"/>
                <a:gd name="T68" fmla="*/ 1 w 4705"/>
                <a:gd name="T69" fmla="*/ 0 h 5857"/>
                <a:gd name="T70" fmla="*/ 1 w 4705"/>
                <a:gd name="T71" fmla="*/ 0 h 5857"/>
                <a:gd name="T72" fmla="*/ 1 w 4705"/>
                <a:gd name="T73" fmla="*/ 0 h 5857"/>
                <a:gd name="T74" fmla="*/ 1 w 4705"/>
                <a:gd name="T75" fmla="*/ 0 h 5857"/>
                <a:gd name="T76" fmla="*/ 1 w 4705"/>
                <a:gd name="T77" fmla="*/ 0 h 5857"/>
                <a:gd name="T78" fmla="*/ 1 w 4705"/>
                <a:gd name="T79" fmla="*/ 0 h 5857"/>
                <a:gd name="T80" fmla="*/ 1 w 4705"/>
                <a:gd name="T81" fmla="*/ 0 h 5857"/>
                <a:gd name="T82" fmla="*/ 1 w 4705"/>
                <a:gd name="T83" fmla="*/ 0 h 5857"/>
                <a:gd name="T84" fmla="*/ 1 w 4705"/>
                <a:gd name="T85" fmla="*/ 0 h 5857"/>
                <a:gd name="T86" fmla="*/ 1 w 4705"/>
                <a:gd name="T87" fmla="*/ 0 h 5857"/>
                <a:gd name="T88" fmla="*/ 1 w 4705"/>
                <a:gd name="T89" fmla="*/ 0 h 5857"/>
                <a:gd name="T90" fmla="*/ 1 w 4705"/>
                <a:gd name="T91" fmla="*/ 0 h 5857"/>
                <a:gd name="T92" fmla="*/ 1 w 4705"/>
                <a:gd name="T93" fmla="*/ 0 h 5857"/>
                <a:gd name="T94" fmla="*/ 1 w 4705"/>
                <a:gd name="T95" fmla="*/ 0 h 5857"/>
                <a:gd name="T96" fmla="*/ 1 w 4705"/>
                <a:gd name="T97" fmla="*/ 0 h 5857"/>
                <a:gd name="T98" fmla="*/ 1 w 4705"/>
                <a:gd name="T99" fmla="*/ 0 h 5857"/>
                <a:gd name="T100" fmla="*/ 1 w 4705"/>
                <a:gd name="T101" fmla="*/ 0 h 5857"/>
                <a:gd name="T102" fmla="*/ 1 w 4705"/>
                <a:gd name="T103" fmla="*/ 0 h 5857"/>
                <a:gd name="T104" fmla="*/ 1 w 4705"/>
                <a:gd name="T105" fmla="*/ 0 h 5857"/>
                <a:gd name="T106" fmla="*/ 1 w 4705"/>
                <a:gd name="T107" fmla="*/ 0 h 5857"/>
                <a:gd name="T108" fmla="*/ 1 w 4705"/>
                <a:gd name="T109" fmla="*/ 0 h 5857"/>
                <a:gd name="T110" fmla="*/ 0 w 4705"/>
                <a:gd name="T111" fmla="*/ 0 h 5857"/>
                <a:gd name="T112" fmla="*/ 1 w 4705"/>
                <a:gd name="T113" fmla="*/ 0 h 5857"/>
                <a:gd name="T114" fmla="*/ 1 w 4705"/>
                <a:gd name="T115" fmla="*/ 0 h 5857"/>
                <a:gd name="T116" fmla="*/ 1 w 4705"/>
                <a:gd name="T117" fmla="*/ 0 h 5857"/>
                <a:gd name="T118" fmla="*/ 1 w 4705"/>
                <a:gd name="T119" fmla="*/ 0 h 5857"/>
                <a:gd name="T120" fmla="*/ 1 w 4705"/>
                <a:gd name="T121" fmla="*/ 0 h 58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05"/>
                <a:gd name="T184" fmla="*/ 0 h 5857"/>
                <a:gd name="T185" fmla="*/ 4705 w 4705"/>
                <a:gd name="T186" fmla="*/ 5857 h 58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05" h="5857">
                  <a:moveTo>
                    <a:pt x="1940" y="24"/>
                  </a:moveTo>
                  <a:lnTo>
                    <a:pt x="2180" y="0"/>
                  </a:lnTo>
                  <a:lnTo>
                    <a:pt x="2426" y="2"/>
                  </a:lnTo>
                  <a:lnTo>
                    <a:pt x="2673" y="24"/>
                  </a:lnTo>
                  <a:lnTo>
                    <a:pt x="2920" y="70"/>
                  </a:lnTo>
                  <a:lnTo>
                    <a:pt x="3159" y="133"/>
                  </a:lnTo>
                  <a:lnTo>
                    <a:pt x="3393" y="222"/>
                  </a:lnTo>
                  <a:lnTo>
                    <a:pt x="3616" y="327"/>
                  </a:lnTo>
                  <a:lnTo>
                    <a:pt x="3825" y="458"/>
                  </a:lnTo>
                  <a:lnTo>
                    <a:pt x="3949" y="567"/>
                  </a:lnTo>
                  <a:lnTo>
                    <a:pt x="4056" y="708"/>
                  </a:lnTo>
                  <a:lnTo>
                    <a:pt x="4144" y="871"/>
                  </a:lnTo>
                  <a:lnTo>
                    <a:pt x="4218" y="1052"/>
                  </a:lnTo>
                  <a:lnTo>
                    <a:pt x="4277" y="1240"/>
                  </a:lnTo>
                  <a:lnTo>
                    <a:pt x="4328" y="1434"/>
                  </a:lnTo>
                  <a:lnTo>
                    <a:pt x="4370" y="1623"/>
                  </a:lnTo>
                  <a:lnTo>
                    <a:pt x="4409" y="1805"/>
                  </a:lnTo>
                  <a:lnTo>
                    <a:pt x="4413" y="1855"/>
                  </a:lnTo>
                  <a:lnTo>
                    <a:pt x="4409" y="1895"/>
                  </a:lnTo>
                  <a:lnTo>
                    <a:pt x="4398" y="1924"/>
                  </a:lnTo>
                  <a:lnTo>
                    <a:pt x="4381" y="1952"/>
                  </a:lnTo>
                  <a:lnTo>
                    <a:pt x="4359" y="1978"/>
                  </a:lnTo>
                  <a:lnTo>
                    <a:pt x="4337" y="2008"/>
                  </a:lnTo>
                  <a:lnTo>
                    <a:pt x="4313" y="2045"/>
                  </a:lnTo>
                  <a:lnTo>
                    <a:pt x="4293" y="2095"/>
                  </a:lnTo>
                  <a:lnTo>
                    <a:pt x="4284" y="2117"/>
                  </a:lnTo>
                  <a:lnTo>
                    <a:pt x="4278" y="2143"/>
                  </a:lnTo>
                  <a:lnTo>
                    <a:pt x="4273" y="2168"/>
                  </a:lnTo>
                  <a:lnTo>
                    <a:pt x="4273" y="2196"/>
                  </a:lnTo>
                  <a:lnTo>
                    <a:pt x="4273" y="2222"/>
                  </a:lnTo>
                  <a:lnTo>
                    <a:pt x="4277" y="2250"/>
                  </a:lnTo>
                  <a:lnTo>
                    <a:pt x="4282" y="2274"/>
                  </a:lnTo>
                  <a:lnTo>
                    <a:pt x="4293" y="2297"/>
                  </a:lnTo>
                  <a:lnTo>
                    <a:pt x="4330" y="2371"/>
                  </a:lnTo>
                  <a:lnTo>
                    <a:pt x="4365" y="2430"/>
                  </a:lnTo>
                  <a:lnTo>
                    <a:pt x="4396" y="2480"/>
                  </a:lnTo>
                  <a:lnTo>
                    <a:pt x="4427" y="2524"/>
                  </a:lnTo>
                  <a:lnTo>
                    <a:pt x="4459" y="2563"/>
                  </a:lnTo>
                  <a:lnTo>
                    <a:pt x="4494" y="2609"/>
                  </a:lnTo>
                  <a:lnTo>
                    <a:pt x="4534" y="2660"/>
                  </a:lnTo>
                  <a:lnTo>
                    <a:pt x="4580" y="2726"/>
                  </a:lnTo>
                  <a:lnTo>
                    <a:pt x="4602" y="2756"/>
                  </a:lnTo>
                  <a:lnTo>
                    <a:pt x="4626" y="2789"/>
                  </a:lnTo>
                  <a:lnTo>
                    <a:pt x="4650" y="2825"/>
                  </a:lnTo>
                  <a:lnTo>
                    <a:pt x="4672" y="2861"/>
                  </a:lnTo>
                  <a:lnTo>
                    <a:pt x="4689" y="2897"/>
                  </a:lnTo>
                  <a:lnTo>
                    <a:pt x="4700" y="2932"/>
                  </a:lnTo>
                  <a:lnTo>
                    <a:pt x="4705" y="2966"/>
                  </a:lnTo>
                  <a:lnTo>
                    <a:pt x="4702" y="3002"/>
                  </a:lnTo>
                  <a:lnTo>
                    <a:pt x="4674" y="3047"/>
                  </a:lnTo>
                  <a:lnTo>
                    <a:pt x="4635" y="3083"/>
                  </a:lnTo>
                  <a:lnTo>
                    <a:pt x="4588" y="3107"/>
                  </a:lnTo>
                  <a:lnTo>
                    <a:pt x="4536" y="3129"/>
                  </a:lnTo>
                  <a:lnTo>
                    <a:pt x="4483" y="3147"/>
                  </a:lnTo>
                  <a:lnTo>
                    <a:pt x="4433" y="3170"/>
                  </a:lnTo>
                  <a:lnTo>
                    <a:pt x="4391" y="3202"/>
                  </a:lnTo>
                  <a:lnTo>
                    <a:pt x="4359" y="3246"/>
                  </a:lnTo>
                  <a:lnTo>
                    <a:pt x="4345" y="3277"/>
                  </a:lnTo>
                  <a:lnTo>
                    <a:pt x="4341" y="3313"/>
                  </a:lnTo>
                  <a:lnTo>
                    <a:pt x="4345" y="3345"/>
                  </a:lnTo>
                  <a:lnTo>
                    <a:pt x="4358" y="3381"/>
                  </a:lnTo>
                  <a:lnTo>
                    <a:pt x="4372" y="3414"/>
                  </a:lnTo>
                  <a:lnTo>
                    <a:pt x="4392" y="3448"/>
                  </a:lnTo>
                  <a:lnTo>
                    <a:pt x="4413" y="3484"/>
                  </a:lnTo>
                  <a:lnTo>
                    <a:pt x="4435" y="3521"/>
                  </a:lnTo>
                  <a:lnTo>
                    <a:pt x="4448" y="3557"/>
                  </a:lnTo>
                  <a:lnTo>
                    <a:pt x="4444" y="3593"/>
                  </a:lnTo>
                  <a:lnTo>
                    <a:pt x="4422" y="3623"/>
                  </a:lnTo>
                  <a:lnTo>
                    <a:pt x="4392" y="3652"/>
                  </a:lnTo>
                  <a:lnTo>
                    <a:pt x="4356" y="3676"/>
                  </a:lnTo>
                  <a:lnTo>
                    <a:pt x="4319" y="3696"/>
                  </a:lnTo>
                  <a:lnTo>
                    <a:pt x="4288" y="3710"/>
                  </a:lnTo>
                  <a:lnTo>
                    <a:pt x="4267" y="3720"/>
                  </a:lnTo>
                  <a:lnTo>
                    <a:pt x="4291" y="3728"/>
                  </a:lnTo>
                  <a:lnTo>
                    <a:pt x="4319" y="3738"/>
                  </a:lnTo>
                  <a:lnTo>
                    <a:pt x="4343" y="3744"/>
                  </a:lnTo>
                  <a:lnTo>
                    <a:pt x="4369" y="3756"/>
                  </a:lnTo>
                  <a:lnTo>
                    <a:pt x="4389" y="3765"/>
                  </a:lnTo>
                  <a:lnTo>
                    <a:pt x="4404" y="3781"/>
                  </a:lnTo>
                  <a:lnTo>
                    <a:pt x="4413" y="3801"/>
                  </a:lnTo>
                  <a:lnTo>
                    <a:pt x="4416" y="3831"/>
                  </a:lnTo>
                  <a:lnTo>
                    <a:pt x="4409" y="3849"/>
                  </a:lnTo>
                  <a:lnTo>
                    <a:pt x="4396" y="3871"/>
                  </a:lnTo>
                  <a:lnTo>
                    <a:pt x="4380" y="3892"/>
                  </a:lnTo>
                  <a:lnTo>
                    <a:pt x="4363" y="3916"/>
                  </a:lnTo>
                  <a:lnTo>
                    <a:pt x="4343" y="3938"/>
                  </a:lnTo>
                  <a:lnTo>
                    <a:pt x="4328" y="3960"/>
                  </a:lnTo>
                  <a:lnTo>
                    <a:pt x="4319" y="3982"/>
                  </a:lnTo>
                  <a:lnTo>
                    <a:pt x="4315" y="4006"/>
                  </a:lnTo>
                  <a:lnTo>
                    <a:pt x="4319" y="4045"/>
                  </a:lnTo>
                  <a:lnTo>
                    <a:pt x="4334" y="4087"/>
                  </a:lnTo>
                  <a:lnTo>
                    <a:pt x="4354" y="4125"/>
                  </a:lnTo>
                  <a:lnTo>
                    <a:pt x="4378" y="4162"/>
                  </a:lnTo>
                  <a:lnTo>
                    <a:pt x="4400" y="4198"/>
                  </a:lnTo>
                  <a:lnTo>
                    <a:pt x="4420" y="4236"/>
                  </a:lnTo>
                  <a:lnTo>
                    <a:pt x="4433" y="4275"/>
                  </a:lnTo>
                  <a:lnTo>
                    <a:pt x="4439" y="4319"/>
                  </a:lnTo>
                  <a:lnTo>
                    <a:pt x="4433" y="4355"/>
                  </a:lnTo>
                  <a:lnTo>
                    <a:pt x="4420" y="4404"/>
                  </a:lnTo>
                  <a:lnTo>
                    <a:pt x="4400" y="4460"/>
                  </a:lnTo>
                  <a:lnTo>
                    <a:pt x="4376" y="4521"/>
                  </a:lnTo>
                  <a:lnTo>
                    <a:pt x="4346" y="4577"/>
                  </a:lnTo>
                  <a:lnTo>
                    <a:pt x="4317" y="4628"/>
                  </a:lnTo>
                  <a:lnTo>
                    <a:pt x="4289" y="4668"/>
                  </a:lnTo>
                  <a:lnTo>
                    <a:pt x="4264" y="4692"/>
                  </a:lnTo>
                  <a:lnTo>
                    <a:pt x="4201" y="4716"/>
                  </a:lnTo>
                  <a:lnTo>
                    <a:pt x="4133" y="4742"/>
                  </a:lnTo>
                  <a:lnTo>
                    <a:pt x="4059" y="4767"/>
                  </a:lnTo>
                  <a:lnTo>
                    <a:pt x="3986" y="4793"/>
                  </a:lnTo>
                  <a:lnTo>
                    <a:pt x="3908" y="4819"/>
                  </a:lnTo>
                  <a:lnTo>
                    <a:pt x="3838" y="4849"/>
                  </a:lnTo>
                  <a:lnTo>
                    <a:pt x="3770" y="4876"/>
                  </a:lnTo>
                  <a:lnTo>
                    <a:pt x="3713" y="4910"/>
                  </a:lnTo>
                  <a:lnTo>
                    <a:pt x="3671" y="4932"/>
                  </a:lnTo>
                  <a:lnTo>
                    <a:pt x="3647" y="4946"/>
                  </a:lnTo>
                  <a:lnTo>
                    <a:pt x="3634" y="4954"/>
                  </a:lnTo>
                  <a:lnTo>
                    <a:pt x="3630" y="4964"/>
                  </a:lnTo>
                  <a:lnTo>
                    <a:pt x="3629" y="4976"/>
                  </a:lnTo>
                  <a:lnTo>
                    <a:pt x="3630" y="4996"/>
                  </a:lnTo>
                  <a:lnTo>
                    <a:pt x="3625" y="5027"/>
                  </a:lnTo>
                  <a:lnTo>
                    <a:pt x="3616" y="5079"/>
                  </a:lnTo>
                  <a:lnTo>
                    <a:pt x="3608" y="5156"/>
                  </a:lnTo>
                  <a:lnTo>
                    <a:pt x="3621" y="5243"/>
                  </a:lnTo>
                  <a:lnTo>
                    <a:pt x="3645" y="5337"/>
                  </a:lnTo>
                  <a:lnTo>
                    <a:pt x="3675" y="5430"/>
                  </a:lnTo>
                  <a:lnTo>
                    <a:pt x="3695" y="5515"/>
                  </a:lnTo>
                  <a:lnTo>
                    <a:pt x="3702" y="5591"/>
                  </a:lnTo>
                  <a:lnTo>
                    <a:pt x="3686" y="5650"/>
                  </a:lnTo>
                  <a:lnTo>
                    <a:pt x="3640" y="5688"/>
                  </a:lnTo>
                  <a:lnTo>
                    <a:pt x="3362" y="5765"/>
                  </a:lnTo>
                  <a:lnTo>
                    <a:pt x="3058" y="5817"/>
                  </a:lnTo>
                  <a:lnTo>
                    <a:pt x="2734" y="5845"/>
                  </a:lnTo>
                  <a:lnTo>
                    <a:pt x="2403" y="5857"/>
                  </a:lnTo>
                  <a:lnTo>
                    <a:pt x="2066" y="5855"/>
                  </a:lnTo>
                  <a:lnTo>
                    <a:pt x="1738" y="5849"/>
                  </a:lnTo>
                  <a:lnTo>
                    <a:pt x="1425" y="5841"/>
                  </a:lnTo>
                  <a:lnTo>
                    <a:pt x="1138" y="5839"/>
                  </a:lnTo>
                  <a:lnTo>
                    <a:pt x="1130" y="5761"/>
                  </a:lnTo>
                  <a:lnTo>
                    <a:pt x="1130" y="5668"/>
                  </a:lnTo>
                  <a:lnTo>
                    <a:pt x="1132" y="5563"/>
                  </a:lnTo>
                  <a:lnTo>
                    <a:pt x="1140" y="5450"/>
                  </a:lnTo>
                  <a:lnTo>
                    <a:pt x="1145" y="5329"/>
                  </a:lnTo>
                  <a:lnTo>
                    <a:pt x="1153" y="5208"/>
                  </a:lnTo>
                  <a:lnTo>
                    <a:pt x="1158" y="5089"/>
                  </a:lnTo>
                  <a:lnTo>
                    <a:pt x="1164" y="4978"/>
                  </a:lnTo>
                  <a:lnTo>
                    <a:pt x="1162" y="4892"/>
                  </a:lnTo>
                  <a:lnTo>
                    <a:pt x="1158" y="4809"/>
                  </a:lnTo>
                  <a:lnTo>
                    <a:pt x="1153" y="4726"/>
                  </a:lnTo>
                  <a:lnTo>
                    <a:pt x="1143" y="4642"/>
                  </a:lnTo>
                  <a:lnTo>
                    <a:pt x="1130" y="4559"/>
                  </a:lnTo>
                  <a:lnTo>
                    <a:pt x="1119" y="4476"/>
                  </a:lnTo>
                  <a:lnTo>
                    <a:pt x="1105" y="4394"/>
                  </a:lnTo>
                  <a:lnTo>
                    <a:pt x="1092" y="4313"/>
                  </a:lnTo>
                  <a:lnTo>
                    <a:pt x="1031" y="4085"/>
                  </a:lnTo>
                  <a:lnTo>
                    <a:pt x="950" y="3898"/>
                  </a:lnTo>
                  <a:lnTo>
                    <a:pt x="851" y="3744"/>
                  </a:lnTo>
                  <a:lnTo>
                    <a:pt x="742" y="3613"/>
                  </a:lnTo>
                  <a:lnTo>
                    <a:pt x="626" y="3494"/>
                  </a:lnTo>
                  <a:lnTo>
                    <a:pt x="514" y="3381"/>
                  </a:lnTo>
                  <a:lnTo>
                    <a:pt x="405" y="3266"/>
                  </a:lnTo>
                  <a:lnTo>
                    <a:pt x="313" y="3139"/>
                  </a:lnTo>
                  <a:lnTo>
                    <a:pt x="210" y="2956"/>
                  </a:lnTo>
                  <a:lnTo>
                    <a:pt x="133" y="2783"/>
                  </a:lnTo>
                  <a:lnTo>
                    <a:pt x="74" y="2615"/>
                  </a:lnTo>
                  <a:lnTo>
                    <a:pt x="37" y="2456"/>
                  </a:lnTo>
                  <a:lnTo>
                    <a:pt x="13" y="2303"/>
                  </a:lnTo>
                  <a:lnTo>
                    <a:pt x="2" y="2163"/>
                  </a:lnTo>
                  <a:lnTo>
                    <a:pt x="0" y="2030"/>
                  </a:lnTo>
                  <a:lnTo>
                    <a:pt x="8" y="1911"/>
                  </a:lnTo>
                  <a:lnTo>
                    <a:pt x="39" y="1667"/>
                  </a:lnTo>
                  <a:lnTo>
                    <a:pt x="98" y="1450"/>
                  </a:lnTo>
                  <a:lnTo>
                    <a:pt x="175" y="1256"/>
                  </a:lnTo>
                  <a:lnTo>
                    <a:pt x="271" y="1087"/>
                  </a:lnTo>
                  <a:lnTo>
                    <a:pt x="372" y="934"/>
                  </a:lnTo>
                  <a:lnTo>
                    <a:pt x="481" y="804"/>
                  </a:lnTo>
                  <a:lnTo>
                    <a:pt x="589" y="687"/>
                  </a:lnTo>
                  <a:lnTo>
                    <a:pt x="692" y="587"/>
                  </a:lnTo>
                  <a:lnTo>
                    <a:pt x="786" y="502"/>
                  </a:lnTo>
                  <a:lnTo>
                    <a:pt x="904" y="417"/>
                  </a:lnTo>
                  <a:lnTo>
                    <a:pt x="1040" y="333"/>
                  </a:lnTo>
                  <a:lnTo>
                    <a:pt x="1197" y="254"/>
                  </a:lnTo>
                  <a:lnTo>
                    <a:pt x="1366" y="179"/>
                  </a:lnTo>
                  <a:lnTo>
                    <a:pt x="1548" y="115"/>
                  </a:lnTo>
                  <a:lnTo>
                    <a:pt x="1740" y="62"/>
                  </a:lnTo>
                  <a:lnTo>
                    <a:pt x="1940" y="24"/>
                  </a:lnTo>
                  <a:close/>
                </a:path>
              </a:pathLst>
            </a:custGeom>
            <a:noFill/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34" name="Group 35"/>
            <p:cNvGrpSpPr>
              <a:grpSpLocks/>
            </p:cNvGrpSpPr>
            <p:nvPr/>
          </p:nvGrpSpPr>
          <p:grpSpPr bwMode="auto">
            <a:xfrm>
              <a:off x="428" y="853"/>
              <a:ext cx="2102" cy="2038"/>
              <a:chOff x="428" y="853"/>
              <a:chExt cx="2102" cy="2038"/>
            </a:xfrm>
          </p:grpSpPr>
          <p:sp>
            <p:nvSpPr>
              <p:cNvPr id="5140" name="Text Box 20"/>
              <p:cNvSpPr txBox="1">
                <a:spLocks noChangeArrowheads="1"/>
              </p:cNvSpPr>
              <p:nvPr/>
            </p:nvSpPr>
            <p:spPr bwMode="auto">
              <a:xfrm>
                <a:off x="428" y="853"/>
                <a:ext cx="2102" cy="33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2400" b="1">
                    <a:latin typeface="Arial" charset="0"/>
                  </a:rPr>
                  <a:t>Mental Growth</a:t>
                </a:r>
              </a:p>
            </p:txBody>
          </p:sp>
          <p:sp>
            <p:nvSpPr>
              <p:cNvPr id="5141" name="Text Box 23"/>
              <p:cNvSpPr txBox="1">
                <a:spLocks noChangeArrowheads="1"/>
              </p:cNvSpPr>
              <p:nvPr/>
            </p:nvSpPr>
            <p:spPr bwMode="auto">
              <a:xfrm>
                <a:off x="819" y="1664"/>
                <a:ext cx="1373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2000" b="1">
                    <a:solidFill>
                      <a:srgbClr val="FFFFFF"/>
                    </a:solidFill>
                    <a:latin typeface="Arial" charset="0"/>
                  </a:rPr>
                  <a:t>Higher Learning Center</a:t>
                </a:r>
              </a:p>
            </p:txBody>
          </p:sp>
          <p:sp>
            <p:nvSpPr>
              <p:cNvPr id="5142" name="Text Box 24"/>
              <p:cNvSpPr txBox="1">
                <a:spLocks noChangeArrowheads="1"/>
              </p:cNvSpPr>
              <p:nvPr/>
            </p:nvSpPr>
            <p:spPr bwMode="auto">
              <a:xfrm>
                <a:off x="1229" y="2177"/>
                <a:ext cx="862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algn="ctr" eaLnBrk="0" hangingPunct="0"/>
                <a:r>
                  <a:rPr lang="en-US" sz="1700" b="1">
                    <a:solidFill>
                      <a:srgbClr val="FFFFFF"/>
                    </a:solidFill>
                    <a:latin typeface="Arial" charset="0"/>
                  </a:rPr>
                  <a:t>Vital Functions</a:t>
                </a:r>
              </a:p>
            </p:txBody>
          </p:sp>
          <p:sp>
            <p:nvSpPr>
              <p:cNvPr id="5143" name="Text Box 25"/>
              <p:cNvSpPr txBox="1">
                <a:spLocks noChangeArrowheads="1"/>
              </p:cNvSpPr>
              <p:nvPr/>
            </p:nvSpPr>
            <p:spPr bwMode="auto">
              <a:xfrm>
                <a:off x="663" y="2519"/>
                <a:ext cx="662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1800" b="1">
                    <a:solidFill>
                      <a:srgbClr val="FFFFFF"/>
                    </a:solidFill>
                    <a:latin typeface="Arial" charset="0"/>
                  </a:rPr>
                  <a:t>Muscle Control</a:t>
                </a:r>
              </a:p>
            </p:txBody>
          </p:sp>
          <p:sp>
            <p:nvSpPr>
              <p:cNvPr id="5144" name="Line 26"/>
              <p:cNvSpPr>
                <a:spLocks noChangeShapeType="1"/>
              </p:cNvSpPr>
              <p:nvPr/>
            </p:nvSpPr>
            <p:spPr bwMode="auto">
              <a:xfrm flipV="1">
                <a:off x="969" y="2109"/>
                <a:ext cx="135" cy="365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Line 27"/>
              <p:cNvSpPr>
                <a:spLocks noChangeShapeType="1"/>
              </p:cNvSpPr>
              <p:nvPr/>
            </p:nvSpPr>
            <p:spPr bwMode="auto">
              <a:xfrm flipH="1">
                <a:off x="1302" y="2543"/>
                <a:ext cx="375" cy="201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5" name="Group 36"/>
            <p:cNvGrpSpPr>
              <a:grpSpLocks/>
            </p:cNvGrpSpPr>
            <p:nvPr/>
          </p:nvGrpSpPr>
          <p:grpSpPr bwMode="auto">
            <a:xfrm>
              <a:off x="3464" y="742"/>
              <a:ext cx="1828" cy="2139"/>
              <a:chOff x="3464" y="742"/>
              <a:chExt cx="1828" cy="2139"/>
            </a:xfrm>
          </p:grpSpPr>
          <p:sp>
            <p:nvSpPr>
              <p:cNvPr id="5136" name="Text Box 21"/>
              <p:cNvSpPr txBox="1">
                <a:spLocks noChangeArrowheads="1"/>
              </p:cNvSpPr>
              <p:nvPr/>
            </p:nvSpPr>
            <p:spPr bwMode="auto">
              <a:xfrm>
                <a:off x="3464" y="742"/>
                <a:ext cx="1828" cy="57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2400" b="1">
                    <a:latin typeface="Arial" charset="0"/>
                  </a:rPr>
                  <a:t>Alcohol’s Sedative Effects</a:t>
                </a:r>
              </a:p>
            </p:txBody>
          </p:sp>
          <p:sp>
            <p:nvSpPr>
              <p:cNvPr id="5137" name="Text Box 28"/>
              <p:cNvSpPr txBox="1">
                <a:spLocks noChangeArrowheads="1"/>
              </p:cNvSpPr>
              <p:nvPr/>
            </p:nvSpPr>
            <p:spPr bwMode="auto">
              <a:xfrm>
                <a:off x="3589" y="1644"/>
                <a:ext cx="1373" cy="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2000" b="1">
                    <a:solidFill>
                      <a:srgbClr val="FFFFFF"/>
                    </a:solidFill>
                    <a:latin typeface="Arial" charset="0"/>
                  </a:rPr>
                  <a:t>Higher Learning Center</a:t>
                </a:r>
              </a:p>
            </p:txBody>
          </p:sp>
          <p:sp>
            <p:nvSpPr>
              <p:cNvPr id="5138" name="Text Box 29"/>
              <p:cNvSpPr txBox="1">
                <a:spLocks noChangeArrowheads="1"/>
              </p:cNvSpPr>
              <p:nvPr/>
            </p:nvSpPr>
            <p:spPr bwMode="auto">
              <a:xfrm>
                <a:off x="4475" y="2509"/>
                <a:ext cx="662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0" hangingPunct="0"/>
                <a:r>
                  <a:rPr lang="en-US" sz="1800" b="1">
                    <a:solidFill>
                      <a:srgbClr val="FFFFFF"/>
                    </a:solidFill>
                    <a:latin typeface="Arial" charset="0"/>
                  </a:rPr>
                  <a:t>Muscle Control</a:t>
                </a:r>
              </a:p>
            </p:txBody>
          </p:sp>
          <p:sp>
            <p:nvSpPr>
              <p:cNvPr id="5139" name="Line 31"/>
              <p:cNvSpPr>
                <a:spLocks noChangeShapeType="1"/>
              </p:cNvSpPr>
              <p:nvPr/>
            </p:nvSpPr>
            <p:spPr bwMode="auto">
              <a:xfrm>
                <a:off x="4776" y="2154"/>
                <a:ext cx="77" cy="384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810250" y="3468688"/>
            <a:ext cx="1368425" cy="839787"/>
            <a:chOff x="3660" y="2185"/>
            <a:chExt cx="862" cy="529"/>
          </a:xfrm>
        </p:grpSpPr>
        <p:sp>
          <p:nvSpPr>
            <p:cNvPr id="5130" name="Text Box 16"/>
            <p:cNvSpPr txBox="1">
              <a:spLocks noChangeArrowheads="1"/>
            </p:cNvSpPr>
            <p:nvPr/>
          </p:nvSpPr>
          <p:spPr bwMode="auto">
            <a:xfrm>
              <a:off x="3660" y="2185"/>
              <a:ext cx="86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eaLnBrk="0" hangingPunct="0"/>
              <a:r>
                <a:rPr lang="en-US" sz="1700" b="1">
                  <a:solidFill>
                    <a:srgbClr val="FFFFFF"/>
                  </a:solidFill>
                  <a:latin typeface="Arial" charset="0"/>
                </a:rPr>
                <a:t>Vital Functions</a:t>
              </a:r>
            </a:p>
          </p:txBody>
        </p:sp>
        <p:sp>
          <p:nvSpPr>
            <p:cNvPr id="5131" name="Line 18"/>
            <p:cNvSpPr>
              <a:spLocks noChangeShapeType="1"/>
            </p:cNvSpPr>
            <p:nvPr/>
          </p:nvSpPr>
          <p:spPr bwMode="auto">
            <a:xfrm flipH="1" flipV="1">
              <a:off x="4117" y="2531"/>
              <a:ext cx="355" cy="183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9" descr="Background 18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2113"/>
            <a:ext cx="9144000" cy="99695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rgbClr val="DDF1FF"/>
                </a:solidFill>
                <a:effectLst/>
              </a:rPr>
              <a:t>Course Outline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38288" y="1547813"/>
            <a:ext cx="6405562" cy="4872037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1. Social Values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2. Advertising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3. Alcohol and Young People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4. Alcohol and Accidents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5. Laws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6. Youth and Drinking Patterns</a:t>
            </a:r>
          </a:p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en-US" sz="3000" dirty="0">
                <a:solidFill>
                  <a:srgbClr val="DDF1FF"/>
                </a:solidFill>
              </a:rPr>
              <a:t>7. DECISION MAKING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976313" y="1343025"/>
            <a:ext cx="7218362" cy="0"/>
          </a:xfrm>
          <a:prstGeom prst="line">
            <a:avLst/>
          </a:prstGeom>
          <a:noFill/>
          <a:ln w="57150">
            <a:solidFill>
              <a:srgbClr val="E1F4FF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437" name="Text Box 12"/>
          <p:cNvSpPr txBox="1">
            <a:spLocks noChangeArrowheads="1"/>
          </p:cNvSpPr>
          <p:nvPr/>
        </p:nvSpPr>
        <p:spPr bwMode="auto">
          <a:xfrm>
            <a:off x="8613775" y="6307138"/>
            <a:ext cx="525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FFFFF"/>
                </a:solidFill>
                <a:latin typeface="Arial Black" pitchFamily="34" charset="0"/>
              </a:rPr>
              <a:t>        2</a:t>
            </a: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6213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000">
                <a:solidFill>
                  <a:srgbClr val="000066"/>
                </a:solidFill>
                <a:effectLst/>
              </a:rPr>
              <a:t>Dealing With Alcohol or Drug Overdose</a:t>
            </a:r>
          </a:p>
        </p:txBody>
      </p:sp>
      <p:sp>
        <p:nvSpPr>
          <p:cNvPr id="29818" name="Line 122"/>
          <p:cNvSpPr>
            <a:spLocks noChangeShapeType="1"/>
          </p:cNvSpPr>
          <p:nvPr/>
        </p:nvSpPr>
        <p:spPr bwMode="auto">
          <a:xfrm>
            <a:off x="401638" y="123348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4083" name="Text Box 123"/>
          <p:cNvSpPr txBox="1">
            <a:spLocks noChangeArrowheads="1"/>
          </p:cNvSpPr>
          <p:nvPr/>
        </p:nvSpPr>
        <p:spPr bwMode="auto">
          <a:xfrm>
            <a:off x="8616950" y="6400800"/>
            <a:ext cx="52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20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221195" name="Text Box 11"/>
          <p:cNvSpPr txBox="1">
            <a:spLocks noChangeArrowheads="1"/>
          </p:cNvSpPr>
          <p:nvPr/>
        </p:nvSpPr>
        <p:spPr bwMode="auto">
          <a:xfrm>
            <a:off x="2298700" y="1493838"/>
            <a:ext cx="641985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u="sng">
                <a:solidFill>
                  <a:srgbClr val="000066"/>
                </a:solidFill>
              </a:rPr>
              <a:t>Know these Signs of an Overdose:</a:t>
            </a:r>
            <a:r>
              <a:rPr lang="en-US" sz="1800" b="1">
                <a:solidFill>
                  <a:srgbClr val="000066"/>
                </a:solidFill>
              </a:rPr>
              <a:t> 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Cannot follow directions or is unconscious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Slow or irregular breathing or making gurgling sounds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Very low or very rapid pulse rate 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Vomiting while passed out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No response to shaking or pinching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Low body temperature, bluish skin color, paleness</a:t>
            </a:r>
          </a:p>
          <a:p>
            <a:pPr>
              <a:buFontTx/>
              <a:buChar char="•"/>
            </a:pPr>
            <a:endParaRPr lang="en-US" sz="1400" b="1">
              <a:solidFill>
                <a:srgbClr val="000066"/>
              </a:solidFill>
            </a:endParaRPr>
          </a:p>
          <a:p>
            <a:r>
              <a:rPr lang="en-US" sz="1800" b="1" u="sng">
                <a:solidFill>
                  <a:srgbClr val="000066"/>
                </a:solidFill>
              </a:rPr>
              <a:t>Steps to take for overdose:</a:t>
            </a:r>
            <a:endParaRPr lang="en-US" sz="1800" b="1">
              <a:solidFill>
                <a:srgbClr val="000066"/>
              </a:solidFill>
            </a:endParaRP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Call 911 immediately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If you are sober and near a hospital, drive person for help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Tell police or medical personnel how much the person drank or took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Turn the person on their side so they don’t choke on their vomit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Describe the symptoms you have observed to medical personnel</a:t>
            </a:r>
          </a:p>
          <a:p>
            <a:pPr>
              <a:buFontTx/>
              <a:buChar char="•"/>
            </a:pPr>
            <a:endParaRPr lang="en-US" sz="1400" b="1">
              <a:solidFill>
                <a:srgbClr val="000066"/>
              </a:solidFill>
            </a:endParaRPr>
          </a:p>
          <a:p>
            <a:r>
              <a:rPr lang="en-US" sz="1800" b="1" u="sng">
                <a:solidFill>
                  <a:srgbClr val="000066"/>
                </a:solidFill>
              </a:rPr>
              <a:t>Things to Avoid:</a:t>
            </a:r>
            <a:endParaRPr lang="en-US" sz="1800" b="1">
              <a:solidFill>
                <a:srgbClr val="000066"/>
              </a:solidFill>
            </a:endParaRP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Leaving person alone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Having person “walk it off”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Letting person “sleep it off”</a:t>
            </a:r>
          </a:p>
          <a:p>
            <a:pPr>
              <a:buFontTx/>
              <a:buChar char="•"/>
            </a:pPr>
            <a:r>
              <a:rPr lang="en-US" sz="1400" b="1">
                <a:solidFill>
                  <a:srgbClr val="000066"/>
                </a:solidFill>
              </a:rPr>
              <a:t> Food or forced fluid (coffee, etc.)</a:t>
            </a:r>
          </a:p>
          <a:p>
            <a:pPr>
              <a:spcBef>
                <a:spcPct val="50000"/>
              </a:spcBef>
            </a:pPr>
            <a:endParaRPr lang="en-US" sz="1400" b="1">
              <a:solidFill>
                <a:srgbClr val="000066"/>
              </a:solidFill>
            </a:endParaRPr>
          </a:p>
        </p:txBody>
      </p:sp>
      <p:pic>
        <p:nvPicPr>
          <p:cNvPr id="221197" name="Picture 13" descr="MH9003474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888" y="1477963"/>
            <a:ext cx="1814512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98" name="Picture 14" descr="MH9003879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3843338"/>
            <a:ext cx="1792288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1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1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6213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Are They Equal?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6875" y="1484313"/>
            <a:ext cx="4224338" cy="44672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>
                <a:solidFill>
                  <a:srgbClr val="000066"/>
                </a:solidFill>
              </a:rPr>
              <a:t>Beer</a:t>
            </a:r>
          </a:p>
          <a:p>
            <a:pPr algn="ctr" eaLnBrk="1" hangingPunct="1">
              <a:buFontTx/>
              <a:buNone/>
            </a:pPr>
            <a:endParaRPr lang="en-US" sz="320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endParaRPr lang="en-US" sz="3200">
              <a:solidFill>
                <a:srgbClr val="000066"/>
              </a:solidFill>
            </a:endParaRPr>
          </a:p>
          <a:p>
            <a:pPr eaLnBrk="1" hangingPunct="1">
              <a:buFontTx/>
              <a:buNone/>
            </a:pPr>
            <a:endParaRPr lang="en-US" sz="3200">
              <a:solidFill>
                <a:srgbClr val="000066"/>
              </a:solidFill>
            </a:endParaRPr>
          </a:p>
          <a:p>
            <a:pPr algn="ctr" eaLnBrk="1" hangingPunct="1">
              <a:buFontTx/>
              <a:buNone/>
            </a:pPr>
            <a:endParaRPr lang="en-US" sz="2000">
              <a:solidFill>
                <a:srgbClr val="000066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>
                <a:solidFill>
                  <a:srgbClr val="000066"/>
                </a:solidFill>
              </a:rPr>
              <a:t>Whiskey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338638" y="1484313"/>
            <a:ext cx="4224337" cy="44672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>
                <a:solidFill>
                  <a:srgbClr val="000066"/>
                </a:solidFill>
              </a:rPr>
              <a:t>Wine</a:t>
            </a:r>
          </a:p>
          <a:p>
            <a:pPr algn="ctr" eaLnBrk="1" hangingPunct="1">
              <a:buFontTx/>
              <a:buNone/>
            </a:pPr>
            <a:endParaRPr lang="en-US" sz="3200">
              <a:solidFill>
                <a:srgbClr val="000066"/>
              </a:solidFill>
            </a:endParaRPr>
          </a:p>
          <a:p>
            <a:pPr algn="ctr" eaLnBrk="1" hangingPunct="1">
              <a:buFontTx/>
              <a:buNone/>
            </a:pPr>
            <a:endParaRPr lang="en-US" sz="3200">
              <a:solidFill>
                <a:srgbClr val="000066"/>
              </a:solidFill>
            </a:endParaRPr>
          </a:p>
          <a:p>
            <a:pPr algn="ctr" eaLnBrk="1" hangingPunct="1">
              <a:buFontTx/>
              <a:buNone/>
            </a:pPr>
            <a:endParaRPr lang="en-US" sz="3200">
              <a:solidFill>
                <a:srgbClr val="000066"/>
              </a:solidFill>
            </a:endParaRPr>
          </a:p>
          <a:p>
            <a:pPr algn="ctr" eaLnBrk="1" hangingPunct="1">
              <a:buFontTx/>
              <a:buNone/>
            </a:pPr>
            <a:endParaRPr lang="en-US" sz="2000">
              <a:solidFill>
                <a:srgbClr val="000066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>
                <a:solidFill>
                  <a:srgbClr val="000066"/>
                </a:solidFill>
              </a:rPr>
              <a:t>Cooler</a:t>
            </a:r>
          </a:p>
        </p:txBody>
      </p:sp>
      <p:pic>
        <p:nvPicPr>
          <p:cNvPr id="6151" name="Picture 111" descr="BAC0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8500" y="1843088"/>
            <a:ext cx="11811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112"/>
          <p:cNvGraphicFramePr>
            <a:graphicFrameLocks noChangeAspect="1"/>
          </p:cNvGraphicFramePr>
          <p:nvPr/>
        </p:nvGraphicFramePr>
        <p:xfrm>
          <a:off x="5605463" y="4525963"/>
          <a:ext cx="15113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Picture" r:id="rId4" imgW="4661916" imgH="6562344" progId="Word.Picture.8">
                  <p:embed/>
                </p:oleObj>
              </mc:Choice>
              <mc:Fallback>
                <p:oleObj name="Picture" r:id="rId4" imgW="4661916" imgH="6562344" progId="Word.Picture.8">
                  <p:embed/>
                  <p:pic>
                    <p:nvPicPr>
                      <p:cNvPr id="0" name="Object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4525963"/>
                        <a:ext cx="1511300" cy="213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116"/>
          <p:cNvGraphicFramePr>
            <a:graphicFrameLocks noChangeAspect="1"/>
          </p:cNvGraphicFramePr>
          <p:nvPr/>
        </p:nvGraphicFramePr>
        <p:xfrm>
          <a:off x="1866900" y="4781550"/>
          <a:ext cx="1133475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Picture" r:id="rId6" imgW="5756400" imgH="5648400" progId="Word.Picture.8">
                  <p:embed/>
                </p:oleObj>
              </mc:Choice>
              <mc:Fallback>
                <p:oleObj name="Picture" r:id="rId6" imgW="5756400" imgH="5648400" progId="Word.Picture.8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3020"/>
                      <a:stretch>
                        <a:fillRect/>
                      </a:stretch>
                    </p:blipFill>
                    <p:spPr bwMode="auto">
                      <a:xfrm>
                        <a:off x="1866900" y="4781550"/>
                        <a:ext cx="1133475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2" name="Picture 119" descr="AZY00053"/>
          <p:cNvPicPr>
            <a:picLocks noChangeAspect="1" noChangeArrowheads="1"/>
          </p:cNvPicPr>
          <p:nvPr/>
        </p:nvPicPr>
        <p:blipFill>
          <a:blip r:embed="rId8"/>
          <a:srcRect t="10564"/>
          <a:stretch>
            <a:fillRect/>
          </a:stretch>
        </p:blipFill>
        <p:spPr bwMode="auto">
          <a:xfrm>
            <a:off x="2051050" y="2011363"/>
            <a:ext cx="93027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818" name="Line 122"/>
          <p:cNvSpPr>
            <a:spLocks noChangeShapeType="1"/>
          </p:cNvSpPr>
          <p:nvPr/>
        </p:nvSpPr>
        <p:spPr bwMode="auto">
          <a:xfrm>
            <a:off x="401638" y="123348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54" name="Text Box 123"/>
          <p:cNvSpPr txBox="1">
            <a:spLocks noChangeArrowheads="1"/>
          </p:cNvSpPr>
          <p:nvPr/>
        </p:nvSpPr>
        <p:spPr bwMode="auto">
          <a:xfrm>
            <a:off x="8616950" y="6400800"/>
            <a:ext cx="52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21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5762625" y="1562100"/>
            <a:ext cx="2365375" cy="3548063"/>
            <a:chOff x="3630" y="984"/>
            <a:chExt cx="1490" cy="2235"/>
          </a:xfrm>
        </p:grpSpPr>
        <p:pic>
          <p:nvPicPr>
            <p:cNvPr id="177177" name="Picture 84" descr="A Scal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85" y="984"/>
              <a:ext cx="1035" cy="2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7178" name="Group 73"/>
            <p:cNvGrpSpPr>
              <a:grpSpLocks/>
            </p:cNvGrpSpPr>
            <p:nvPr/>
          </p:nvGrpSpPr>
          <p:grpSpPr bwMode="auto">
            <a:xfrm>
              <a:off x="3630" y="1793"/>
              <a:ext cx="890" cy="1034"/>
              <a:chOff x="2204" y="1918"/>
              <a:chExt cx="835" cy="1016"/>
            </a:xfrm>
          </p:grpSpPr>
          <p:grpSp>
            <p:nvGrpSpPr>
              <p:cNvPr id="177179" name="Group 67"/>
              <p:cNvGrpSpPr>
                <a:grpSpLocks/>
              </p:cNvGrpSpPr>
              <p:nvPr/>
            </p:nvGrpSpPr>
            <p:grpSpPr bwMode="auto">
              <a:xfrm>
                <a:off x="2204" y="2230"/>
                <a:ext cx="417" cy="704"/>
                <a:chOff x="2243" y="1983"/>
                <a:chExt cx="417" cy="704"/>
              </a:xfrm>
            </p:grpSpPr>
            <p:sp>
              <p:nvSpPr>
                <p:cNvPr id="177182" name="Oval 64"/>
                <p:cNvSpPr>
                  <a:spLocks noChangeArrowheads="1"/>
                </p:cNvSpPr>
                <p:nvPr/>
              </p:nvSpPr>
              <p:spPr bwMode="auto">
                <a:xfrm>
                  <a:off x="2243" y="1983"/>
                  <a:ext cx="417" cy="430"/>
                </a:xfrm>
                <a:prstGeom prst="ellipse">
                  <a:avLst/>
                </a:prstGeom>
                <a:noFill/>
                <a:ln w="76200">
                  <a:solidFill>
                    <a:srgbClr val="CC00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183" name="Line 65"/>
                <p:cNvSpPr>
                  <a:spLocks noChangeShapeType="1"/>
                </p:cNvSpPr>
                <p:nvPr/>
              </p:nvSpPr>
              <p:spPr bwMode="auto">
                <a:xfrm>
                  <a:off x="2452" y="2413"/>
                  <a:ext cx="0" cy="274"/>
                </a:xfrm>
                <a:prstGeom prst="line">
                  <a:avLst/>
                </a:prstGeom>
                <a:noFill/>
                <a:ln w="76200">
                  <a:solidFill>
                    <a:srgbClr val="CC00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7184" name="Line 66"/>
                <p:cNvSpPr>
                  <a:spLocks noChangeShapeType="1"/>
                </p:cNvSpPr>
                <p:nvPr/>
              </p:nvSpPr>
              <p:spPr bwMode="auto">
                <a:xfrm>
                  <a:off x="2347" y="2570"/>
                  <a:ext cx="209" cy="0"/>
                </a:xfrm>
                <a:prstGeom prst="line">
                  <a:avLst/>
                </a:prstGeom>
                <a:noFill/>
                <a:ln w="76200">
                  <a:solidFill>
                    <a:srgbClr val="CC00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7180" name="Oval 69"/>
              <p:cNvSpPr>
                <a:spLocks noChangeArrowheads="1"/>
              </p:cNvSpPr>
              <p:nvPr/>
            </p:nvSpPr>
            <p:spPr bwMode="auto">
              <a:xfrm>
                <a:off x="2482" y="2079"/>
                <a:ext cx="417" cy="430"/>
              </a:xfrm>
              <a:prstGeom prst="ellipse">
                <a:avLst/>
              </a:prstGeom>
              <a:noFill/>
              <a:ln w="7620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181" name="Line 72"/>
              <p:cNvSpPr>
                <a:spLocks noChangeShapeType="1"/>
              </p:cNvSpPr>
              <p:nvPr/>
            </p:nvSpPr>
            <p:spPr bwMode="auto">
              <a:xfrm flipV="1">
                <a:off x="2830" y="1918"/>
                <a:ext cx="209" cy="208"/>
              </a:xfrm>
              <a:prstGeom prst="line">
                <a:avLst/>
              </a:prstGeom>
              <a:noFill/>
              <a:ln w="76200">
                <a:solidFill>
                  <a:srgbClr val="000066"/>
                </a:solidFill>
                <a:round/>
                <a:headEnd/>
                <a:tailEnd type="arrow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5575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B.A.C. Factors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34963" y="1527175"/>
            <a:ext cx="5370512" cy="8223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>
                <a:solidFill>
                  <a:srgbClr val="000066"/>
                </a:solidFill>
              </a:rPr>
              <a:t>Body Weight / Gender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401638" y="115093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341313" y="2360613"/>
            <a:ext cx="537051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Alcohol Content of Drink</a:t>
            </a:r>
          </a:p>
        </p:txBody>
      </p:sp>
      <p:sp>
        <p:nvSpPr>
          <p:cNvPr id="32827" name="Rectangle 59"/>
          <p:cNvSpPr>
            <a:spLocks noChangeArrowheads="1"/>
          </p:cNvSpPr>
          <p:nvPr/>
        </p:nvSpPr>
        <p:spPr bwMode="auto">
          <a:xfrm>
            <a:off x="350838" y="3175000"/>
            <a:ext cx="53705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Size of Drink</a:t>
            </a:r>
          </a:p>
        </p:txBody>
      </p:sp>
      <p:sp>
        <p:nvSpPr>
          <p:cNvPr id="32828" name="Rectangle 60"/>
          <p:cNvSpPr>
            <a:spLocks noChangeArrowheads="1"/>
          </p:cNvSpPr>
          <p:nvPr/>
        </p:nvSpPr>
        <p:spPr bwMode="auto">
          <a:xfrm>
            <a:off x="336550" y="3989388"/>
            <a:ext cx="5370513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Time Spent Drinking</a:t>
            </a:r>
          </a:p>
        </p:txBody>
      </p:sp>
      <p:sp>
        <p:nvSpPr>
          <p:cNvPr id="32829" name="Rectangle 61"/>
          <p:cNvSpPr>
            <a:spLocks noChangeArrowheads="1"/>
          </p:cNvSpPr>
          <p:nvPr/>
        </p:nvSpPr>
        <p:spPr bwMode="auto">
          <a:xfrm>
            <a:off x="344488" y="4814888"/>
            <a:ext cx="195421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Food</a:t>
            </a:r>
          </a:p>
        </p:txBody>
      </p:sp>
      <p:sp>
        <p:nvSpPr>
          <p:cNvPr id="177161" name="Text Box 75"/>
          <p:cNvSpPr txBox="1">
            <a:spLocks noChangeArrowheads="1"/>
          </p:cNvSpPr>
          <p:nvPr/>
        </p:nvSpPr>
        <p:spPr bwMode="auto">
          <a:xfrm>
            <a:off x="8616950" y="6400800"/>
            <a:ext cx="52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22</a:t>
            </a:r>
            <a:endParaRPr lang="en-US" sz="1200">
              <a:solidFill>
                <a:srgbClr val="000066"/>
              </a:solidFill>
            </a:endParaRP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5667375" y="1849438"/>
            <a:ext cx="2860675" cy="1509712"/>
            <a:chOff x="3413" y="1006"/>
            <a:chExt cx="2050" cy="1120"/>
          </a:xfrm>
        </p:grpSpPr>
        <p:grpSp>
          <p:nvGrpSpPr>
            <p:cNvPr id="177168" name="Group 13"/>
            <p:cNvGrpSpPr>
              <a:grpSpLocks/>
            </p:cNvGrpSpPr>
            <p:nvPr/>
          </p:nvGrpSpPr>
          <p:grpSpPr bwMode="auto">
            <a:xfrm>
              <a:off x="3413" y="1044"/>
              <a:ext cx="703" cy="454"/>
              <a:chOff x="2496" y="3576"/>
              <a:chExt cx="480" cy="288"/>
            </a:xfrm>
          </p:grpSpPr>
          <p:sp>
            <p:nvSpPr>
              <p:cNvPr id="177175" name="WordArt 14"/>
              <p:cNvSpPr>
                <a:spLocks noChangeArrowheads="1" noChangeShapeType="1" noTextEdit="1"/>
              </p:cNvSpPr>
              <p:nvPr/>
            </p:nvSpPr>
            <p:spPr bwMode="auto">
              <a:xfrm>
                <a:off x="2496" y="3600"/>
                <a:ext cx="384" cy="26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9900"/>
                        </a:gs>
                        <a:gs pos="100000">
                          <a:srgbClr val="004700"/>
                        </a:gs>
                      </a:gsLst>
                      <a:lin ang="5400000" scaled="1"/>
                    </a:gradFill>
                    <a:latin typeface="Arial Black"/>
                  </a:rPr>
                  <a:t>80</a:t>
                </a:r>
              </a:p>
            </p:txBody>
          </p:sp>
          <p:sp>
            <p:nvSpPr>
              <p:cNvPr id="177176" name="WordArt 15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0" y="3576"/>
                <a:ext cx="96" cy="7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9900"/>
                        </a:gs>
                        <a:gs pos="100000">
                          <a:srgbClr val="004700"/>
                        </a:gs>
                      </a:gsLst>
                      <a:lin ang="5400000" scaled="1"/>
                    </a:gradFill>
                    <a:latin typeface="Arial Black"/>
                  </a:rPr>
                  <a:t>o</a:t>
                </a:r>
              </a:p>
            </p:txBody>
          </p:sp>
        </p:grpSp>
        <p:grpSp>
          <p:nvGrpSpPr>
            <p:cNvPr id="177169" name="Group 16"/>
            <p:cNvGrpSpPr>
              <a:grpSpLocks/>
            </p:cNvGrpSpPr>
            <p:nvPr/>
          </p:nvGrpSpPr>
          <p:grpSpPr bwMode="auto">
            <a:xfrm>
              <a:off x="4338" y="1006"/>
              <a:ext cx="1125" cy="454"/>
              <a:chOff x="3216" y="3528"/>
              <a:chExt cx="768" cy="288"/>
            </a:xfrm>
          </p:grpSpPr>
          <p:sp>
            <p:nvSpPr>
              <p:cNvPr id="177173" name="WordArt 1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216" y="3552"/>
                <a:ext cx="672" cy="26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9900"/>
                        </a:gs>
                        <a:gs pos="100000">
                          <a:srgbClr val="004700"/>
                        </a:gs>
                      </a:gsLst>
                      <a:lin ang="5400000" scaled="1"/>
                    </a:gradFill>
                    <a:latin typeface="Arial Black"/>
                  </a:rPr>
                  <a:t>100</a:t>
                </a:r>
              </a:p>
            </p:txBody>
          </p:sp>
          <p:sp>
            <p:nvSpPr>
              <p:cNvPr id="177174" name="WordArt 18"/>
              <p:cNvSpPr>
                <a:spLocks noChangeArrowheads="1" noChangeShapeType="1" noTextEdit="1"/>
              </p:cNvSpPr>
              <p:nvPr/>
            </p:nvSpPr>
            <p:spPr bwMode="auto">
              <a:xfrm>
                <a:off x="3888" y="3528"/>
                <a:ext cx="96" cy="7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9900"/>
                        </a:gs>
                        <a:gs pos="100000">
                          <a:srgbClr val="004700"/>
                        </a:gs>
                      </a:gsLst>
                      <a:lin ang="5400000" scaled="1"/>
                    </a:gradFill>
                    <a:latin typeface="Arial Black"/>
                  </a:rPr>
                  <a:t>o</a:t>
                </a:r>
              </a:p>
            </p:txBody>
          </p:sp>
        </p:grpSp>
        <p:grpSp>
          <p:nvGrpSpPr>
            <p:cNvPr id="177170" name="Group 19"/>
            <p:cNvGrpSpPr>
              <a:grpSpLocks/>
            </p:cNvGrpSpPr>
            <p:nvPr/>
          </p:nvGrpSpPr>
          <p:grpSpPr bwMode="auto">
            <a:xfrm>
              <a:off x="3775" y="1634"/>
              <a:ext cx="1055" cy="492"/>
              <a:chOff x="2976" y="3864"/>
              <a:chExt cx="720" cy="312"/>
            </a:xfrm>
          </p:grpSpPr>
          <p:sp>
            <p:nvSpPr>
              <p:cNvPr id="177171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2976" y="3888"/>
                <a:ext cx="576" cy="28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9900"/>
                        </a:gs>
                        <a:gs pos="100000">
                          <a:srgbClr val="004700"/>
                        </a:gs>
                      </a:gsLst>
                      <a:lin ang="5400000" scaled="1"/>
                    </a:gradFill>
                    <a:latin typeface="Arial Black"/>
                  </a:rPr>
                  <a:t>151</a:t>
                </a:r>
              </a:p>
            </p:txBody>
          </p:sp>
          <p:sp>
            <p:nvSpPr>
              <p:cNvPr id="177172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864"/>
                <a:ext cx="96" cy="7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9900"/>
                        </a:gs>
                        <a:gs pos="100000">
                          <a:srgbClr val="004700"/>
                        </a:gs>
                      </a:gsLst>
                      <a:lin ang="5400000" scaled="1"/>
                    </a:gradFill>
                    <a:latin typeface="Arial Black"/>
                  </a:rPr>
                  <a:t>o</a:t>
                </a:r>
              </a:p>
            </p:txBody>
          </p:sp>
        </p:grpSp>
      </p:grpSp>
      <p:grpSp>
        <p:nvGrpSpPr>
          <p:cNvPr id="9" name="Group 83"/>
          <p:cNvGrpSpPr>
            <a:grpSpLocks/>
          </p:cNvGrpSpPr>
          <p:nvPr/>
        </p:nvGrpSpPr>
        <p:grpSpPr bwMode="auto">
          <a:xfrm>
            <a:off x="5383213" y="1717675"/>
            <a:ext cx="3167062" cy="2528888"/>
            <a:chOff x="874" y="1970"/>
            <a:chExt cx="1995" cy="1593"/>
          </a:xfrm>
        </p:grpSpPr>
        <p:sp>
          <p:nvSpPr>
            <p:cNvPr id="177166" name="Rectangle 82"/>
            <p:cNvSpPr>
              <a:spLocks noChangeArrowheads="1"/>
            </p:cNvSpPr>
            <p:nvPr/>
          </p:nvSpPr>
          <p:spPr bwMode="auto">
            <a:xfrm>
              <a:off x="874" y="1970"/>
              <a:ext cx="1995" cy="15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7167" name="Picture 62" descr="Drinks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0" y="1978"/>
              <a:ext cx="1985" cy="1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821" name="Picture 53" descr="Clock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2113" y="1768475"/>
            <a:ext cx="306387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Food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0050" y="1763713"/>
            <a:ext cx="27971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  <p:bldP spid="32826" grpId="0" build="p" autoUpdateAnimBg="0"/>
      <p:bldP spid="32827" grpId="0" build="p" autoUpdateAnimBg="0"/>
      <p:bldP spid="32828" grpId="0" build="p" autoUpdateAnimBg="0"/>
      <p:bldP spid="3282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4613"/>
            <a:ext cx="7772400" cy="7493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How Many Drinks = .08%?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3352800" y="95885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latin typeface="Verdana" pitchFamily="34" charset="0"/>
              </a:rPr>
              <a:t># of 12 oz. Beers in 1 Hour</a:t>
            </a:r>
            <a:endParaRPr lang="en-US" sz="2000" b="1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009775" y="1600200"/>
            <a:ext cx="4876800" cy="3810000"/>
            <a:chOff x="1266" y="1008"/>
            <a:chExt cx="3072" cy="2400"/>
          </a:xfrm>
        </p:grpSpPr>
        <p:sp>
          <p:nvSpPr>
            <p:cNvPr id="178274" name="Line 27"/>
            <p:cNvSpPr>
              <a:spLocks noChangeShapeType="1"/>
            </p:cNvSpPr>
            <p:nvPr/>
          </p:nvSpPr>
          <p:spPr bwMode="auto">
            <a:xfrm>
              <a:off x="1266" y="1008"/>
              <a:ext cx="3072" cy="21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275" name="Line 28"/>
            <p:cNvSpPr>
              <a:spLocks noChangeShapeType="1"/>
            </p:cNvSpPr>
            <p:nvPr/>
          </p:nvSpPr>
          <p:spPr bwMode="auto">
            <a:xfrm>
              <a:off x="1266" y="1344"/>
              <a:ext cx="3072" cy="18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276" name="Line 29"/>
            <p:cNvSpPr>
              <a:spLocks noChangeShapeType="1"/>
            </p:cNvSpPr>
            <p:nvPr/>
          </p:nvSpPr>
          <p:spPr bwMode="auto">
            <a:xfrm>
              <a:off x="1266" y="1824"/>
              <a:ext cx="3072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277" name="Line 30"/>
            <p:cNvSpPr>
              <a:spLocks noChangeShapeType="1"/>
            </p:cNvSpPr>
            <p:nvPr/>
          </p:nvSpPr>
          <p:spPr bwMode="auto">
            <a:xfrm>
              <a:off x="1266" y="2208"/>
              <a:ext cx="3072" cy="9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278" name="Line 31"/>
            <p:cNvSpPr>
              <a:spLocks noChangeShapeType="1"/>
            </p:cNvSpPr>
            <p:nvPr/>
          </p:nvSpPr>
          <p:spPr bwMode="auto">
            <a:xfrm>
              <a:off x="1266" y="2592"/>
              <a:ext cx="3072" cy="5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279" name="Line 32"/>
            <p:cNvSpPr>
              <a:spLocks noChangeShapeType="1"/>
            </p:cNvSpPr>
            <p:nvPr/>
          </p:nvSpPr>
          <p:spPr bwMode="auto">
            <a:xfrm>
              <a:off x="1266" y="2976"/>
              <a:ext cx="3072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8280" name="Line 33"/>
            <p:cNvSpPr>
              <a:spLocks noChangeShapeType="1"/>
            </p:cNvSpPr>
            <p:nvPr/>
          </p:nvSpPr>
          <p:spPr bwMode="auto">
            <a:xfrm flipV="1">
              <a:off x="1266" y="3168"/>
              <a:ext cx="3072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stealth" w="med" len="lg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6269038" y="958850"/>
            <a:ext cx="2570162" cy="4284663"/>
            <a:chOff x="3949" y="604"/>
            <a:chExt cx="1619" cy="2699"/>
          </a:xfrm>
        </p:grpSpPr>
        <p:sp>
          <p:nvSpPr>
            <p:cNvPr id="178272" name="Text Box 36"/>
            <p:cNvSpPr txBox="1">
              <a:spLocks noChangeArrowheads="1"/>
            </p:cNvSpPr>
            <p:nvPr/>
          </p:nvSpPr>
          <p:spPr bwMode="auto">
            <a:xfrm>
              <a:off x="3949" y="604"/>
              <a:ext cx="161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>
                  <a:latin typeface="Verdana" pitchFamily="34" charset="0"/>
                </a:rPr>
                <a:t>Blood Alcohol Concentration</a:t>
              </a:r>
            </a:p>
          </p:txBody>
        </p:sp>
        <p:sp>
          <p:nvSpPr>
            <p:cNvPr id="178273" name="Rectangle 37"/>
            <p:cNvSpPr>
              <a:spLocks noChangeArrowheads="1"/>
            </p:cNvSpPr>
            <p:nvPr/>
          </p:nvSpPr>
          <p:spPr bwMode="auto">
            <a:xfrm>
              <a:off x="4320" y="2976"/>
              <a:ext cx="75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2800" b="1">
                  <a:latin typeface="Verdana" pitchFamily="34" charset="0"/>
                </a:rPr>
                <a:t> 0.08</a:t>
              </a:r>
            </a:p>
          </p:txBody>
        </p: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28600" y="990600"/>
            <a:ext cx="2971800" cy="4572000"/>
            <a:chOff x="144" y="624"/>
            <a:chExt cx="1872" cy="2880"/>
          </a:xfrm>
        </p:grpSpPr>
        <p:sp>
          <p:nvSpPr>
            <p:cNvPr id="178264" name="Text Box 39"/>
            <p:cNvSpPr txBox="1">
              <a:spLocks noChangeArrowheads="1"/>
            </p:cNvSpPr>
            <p:nvPr/>
          </p:nvSpPr>
          <p:spPr bwMode="auto">
            <a:xfrm>
              <a:off x="144" y="624"/>
              <a:ext cx="18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/>
                <a:t>Body Weight</a:t>
              </a:r>
            </a:p>
          </p:txBody>
        </p:sp>
        <p:sp>
          <p:nvSpPr>
            <p:cNvPr id="178265" name="Rectangle 40"/>
            <p:cNvSpPr>
              <a:spLocks noChangeArrowheads="1"/>
            </p:cNvSpPr>
            <p:nvPr/>
          </p:nvSpPr>
          <p:spPr bwMode="auto">
            <a:xfrm>
              <a:off x="816" y="825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220</a:t>
              </a:r>
            </a:p>
          </p:txBody>
        </p:sp>
        <p:sp>
          <p:nvSpPr>
            <p:cNvPr id="178266" name="Rectangle 41"/>
            <p:cNvSpPr>
              <a:spLocks noChangeArrowheads="1"/>
            </p:cNvSpPr>
            <p:nvPr/>
          </p:nvSpPr>
          <p:spPr bwMode="auto">
            <a:xfrm>
              <a:off x="786" y="1209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200</a:t>
              </a:r>
            </a:p>
          </p:txBody>
        </p:sp>
        <p:sp>
          <p:nvSpPr>
            <p:cNvPr id="178267" name="Rectangle 42"/>
            <p:cNvSpPr>
              <a:spLocks noChangeArrowheads="1"/>
            </p:cNvSpPr>
            <p:nvPr/>
          </p:nvSpPr>
          <p:spPr bwMode="auto">
            <a:xfrm>
              <a:off x="786" y="2025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160</a:t>
              </a:r>
            </a:p>
          </p:txBody>
        </p:sp>
        <p:sp>
          <p:nvSpPr>
            <p:cNvPr id="178268" name="Rectangle 43"/>
            <p:cNvSpPr>
              <a:spLocks noChangeArrowheads="1"/>
            </p:cNvSpPr>
            <p:nvPr/>
          </p:nvSpPr>
          <p:spPr bwMode="auto">
            <a:xfrm>
              <a:off x="786" y="1641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180</a:t>
              </a:r>
            </a:p>
          </p:txBody>
        </p:sp>
        <p:sp>
          <p:nvSpPr>
            <p:cNvPr id="178269" name="Rectangle 44"/>
            <p:cNvSpPr>
              <a:spLocks noChangeArrowheads="1"/>
            </p:cNvSpPr>
            <p:nvPr/>
          </p:nvSpPr>
          <p:spPr bwMode="auto">
            <a:xfrm>
              <a:off x="786" y="24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140</a:t>
              </a:r>
            </a:p>
          </p:txBody>
        </p:sp>
        <p:sp>
          <p:nvSpPr>
            <p:cNvPr id="178270" name="Rectangle 45"/>
            <p:cNvSpPr>
              <a:spLocks noChangeArrowheads="1"/>
            </p:cNvSpPr>
            <p:nvPr/>
          </p:nvSpPr>
          <p:spPr bwMode="auto">
            <a:xfrm>
              <a:off x="786" y="2784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120</a:t>
              </a:r>
            </a:p>
          </p:txBody>
        </p:sp>
        <p:sp>
          <p:nvSpPr>
            <p:cNvPr id="178271" name="Rectangle 46"/>
            <p:cNvSpPr>
              <a:spLocks noChangeArrowheads="1"/>
            </p:cNvSpPr>
            <p:nvPr/>
          </p:nvSpPr>
          <p:spPr bwMode="auto">
            <a:xfrm>
              <a:off x="786" y="3177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000" b="1">
                  <a:latin typeface="Verdana" pitchFamily="34" charset="0"/>
                </a:rPr>
                <a:t>100</a:t>
              </a:r>
            </a:p>
          </p:txBody>
        </p:sp>
      </p:grpSp>
      <p:grpSp>
        <p:nvGrpSpPr>
          <p:cNvPr id="5" name="Group 120"/>
          <p:cNvGrpSpPr>
            <a:grpSpLocks/>
          </p:cNvGrpSpPr>
          <p:nvPr/>
        </p:nvGrpSpPr>
        <p:grpSpPr bwMode="auto">
          <a:xfrm>
            <a:off x="0" y="6096000"/>
            <a:ext cx="8991600" cy="533400"/>
            <a:chOff x="48" y="3840"/>
            <a:chExt cx="5664" cy="336"/>
          </a:xfrm>
        </p:grpSpPr>
        <p:sp>
          <p:nvSpPr>
            <p:cNvPr id="178262" name="AutoShape 121"/>
            <p:cNvSpPr>
              <a:spLocks noChangeArrowheads="1"/>
            </p:cNvSpPr>
            <p:nvPr/>
          </p:nvSpPr>
          <p:spPr bwMode="auto">
            <a:xfrm>
              <a:off x="240" y="3840"/>
              <a:ext cx="5234" cy="33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263" name="Text Box 122"/>
            <p:cNvSpPr txBox="1">
              <a:spLocks noChangeArrowheads="1"/>
            </p:cNvSpPr>
            <p:nvPr/>
          </p:nvSpPr>
          <p:spPr bwMode="auto">
            <a:xfrm>
              <a:off x="48" y="3856"/>
              <a:ext cx="5664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300" b="1">
                  <a:solidFill>
                    <a:srgbClr val="CC0000"/>
                  </a:solidFill>
                  <a:latin typeface="Arial" charset="0"/>
                </a:rPr>
                <a:t>When Drinking Rate Exceeds Elimination Rate, BAC Rises.</a:t>
              </a:r>
            </a:p>
          </p:txBody>
        </p:sp>
      </p:grpSp>
      <p:sp>
        <p:nvSpPr>
          <p:cNvPr id="34939" name="Line 123"/>
          <p:cNvSpPr>
            <a:spLocks noChangeShapeType="1"/>
          </p:cNvSpPr>
          <p:nvPr/>
        </p:nvSpPr>
        <p:spPr bwMode="auto">
          <a:xfrm>
            <a:off x="401638" y="82073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8184" name="Text Box 124"/>
          <p:cNvSpPr txBox="1">
            <a:spLocks noChangeArrowheads="1"/>
          </p:cNvSpPr>
          <p:nvPr/>
        </p:nvSpPr>
        <p:spPr bwMode="auto">
          <a:xfrm>
            <a:off x="8616950" y="6400800"/>
            <a:ext cx="52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23</a:t>
            </a:r>
            <a:endParaRPr lang="en-US" sz="1200">
              <a:solidFill>
                <a:srgbClr val="000066"/>
              </a:solidFill>
            </a:endParaRPr>
          </a:p>
        </p:txBody>
      </p:sp>
      <p:grpSp>
        <p:nvGrpSpPr>
          <p:cNvPr id="6" name="Group 127"/>
          <p:cNvGrpSpPr>
            <a:grpSpLocks/>
          </p:cNvGrpSpPr>
          <p:nvPr/>
        </p:nvGrpSpPr>
        <p:grpSpPr bwMode="auto">
          <a:xfrm>
            <a:off x="3549650" y="2371725"/>
            <a:ext cx="942975" cy="3419475"/>
            <a:chOff x="2236" y="1494"/>
            <a:chExt cx="594" cy="2154"/>
          </a:xfrm>
        </p:grpSpPr>
        <p:grpSp>
          <p:nvGrpSpPr>
            <p:cNvPr id="178227" name="Group 47"/>
            <p:cNvGrpSpPr>
              <a:grpSpLocks/>
            </p:cNvGrpSpPr>
            <p:nvPr/>
          </p:nvGrpSpPr>
          <p:grpSpPr bwMode="auto">
            <a:xfrm>
              <a:off x="2369" y="1654"/>
              <a:ext cx="385" cy="1994"/>
              <a:chOff x="2369" y="1654"/>
              <a:chExt cx="385" cy="1994"/>
            </a:xfrm>
          </p:grpSpPr>
          <p:sp>
            <p:nvSpPr>
              <p:cNvPr id="178229" name="Text Box 48"/>
              <p:cNvSpPr txBox="1">
                <a:spLocks noChangeArrowheads="1"/>
              </p:cNvSpPr>
              <p:nvPr/>
            </p:nvSpPr>
            <p:spPr bwMode="auto">
              <a:xfrm>
                <a:off x="2369" y="1654"/>
                <a:ext cx="241" cy="19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80000"/>
                  </a:lnSpc>
                </a:pPr>
                <a:r>
                  <a:rPr lang="en-US" sz="2800" b="1">
                    <a:solidFill>
                      <a:srgbClr val="000099"/>
                    </a:solidFill>
                    <a:latin typeface="Arial Black" pitchFamily="34" charset="0"/>
                  </a:rPr>
                  <a:t>5</a:t>
                </a:r>
              </a:p>
              <a:p>
                <a:pPr>
                  <a:lnSpc>
                    <a:spcPct val="180000"/>
                  </a:lnSpc>
                </a:pPr>
                <a:r>
                  <a:rPr lang="en-US" sz="2800" b="1">
                    <a:solidFill>
                      <a:srgbClr val="000099"/>
                    </a:solidFill>
                    <a:latin typeface="Arial Black" pitchFamily="34" charset="0"/>
                  </a:rPr>
                  <a:t>4</a:t>
                </a:r>
              </a:p>
              <a:p>
                <a:pPr>
                  <a:lnSpc>
                    <a:spcPct val="180000"/>
                  </a:lnSpc>
                </a:pPr>
                <a:r>
                  <a:rPr lang="en-US" sz="2800" b="1">
                    <a:solidFill>
                      <a:srgbClr val="000099"/>
                    </a:solidFill>
                    <a:latin typeface="Arial Black" pitchFamily="34" charset="0"/>
                  </a:rPr>
                  <a:t>3</a:t>
                </a:r>
              </a:p>
              <a:p>
                <a:pPr>
                  <a:lnSpc>
                    <a:spcPct val="180000"/>
                  </a:lnSpc>
                </a:pPr>
                <a:r>
                  <a:rPr lang="en-US" sz="2800" b="1">
                    <a:solidFill>
                      <a:srgbClr val="000099"/>
                    </a:solidFill>
                    <a:latin typeface="Arial Black" pitchFamily="34" charset="0"/>
                  </a:rPr>
                  <a:t>2</a:t>
                </a:r>
              </a:p>
            </p:txBody>
          </p:sp>
          <p:grpSp>
            <p:nvGrpSpPr>
              <p:cNvPr id="178230" name="Group 49"/>
              <p:cNvGrpSpPr>
                <a:grpSpLocks/>
              </p:cNvGrpSpPr>
              <p:nvPr/>
            </p:nvGrpSpPr>
            <p:grpSpPr bwMode="auto">
              <a:xfrm>
                <a:off x="2610" y="1968"/>
                <a:ext cx="144" cy="1488"/>
                <a:chOff x="5088" y="1728"/>
                <a:chExt cx="144" cy="1440"/>
              </a:xfrm>
            </p:grpSpPr>
            <p:sp>
              <p:nvSpPr>
                <p:cNvPr id="178231" name="Line 50"/>
                <p:cNvSpPr>
                  <a:spLocks noChangeShapeType="1"/>
                </p:cNvSpPr>
                <p:nvPr/>
              </p:nvSpPr>
              <p:spPr bwMode="auto">
                <a:xfrm>
                  <a:off x="5088" y="2688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2" name="Line 51"/>
                <p:cNvSpPr>
                  <a:spLocks noChangeShapeType="1"/>
                </p:cNvSpPr>
                <p:nvPr/>
              </p:nvSpPr>
              <p:spPr bwMode="auto">
                <a:xfrm>
                  <a:off x="5088" y="292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3" name="Line 52"/>
                <p:cNvSpPr>
                  <a:spLocks noChangeShapeType="1"/>
                </p:cNvSpPr>
                <p:nvPr/>
              </p:nvSpPr>
              <p:spPr bwMode="auto">
                <a:xfrm>
                  <a:off x="5088" y="3120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4" name="Line 53"/>
                <p:cNvSpPr>
                  <a:spLocks noChangeShapeType="1"/>
                </p:cNvSpPr>
                <p:nvPr/>
              </p:nvSpPr>
              <p:spPr bwMode="auto">
                <a:xfrm>
                  <a:off x="5088" y="307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5" name="Line 54"/>
                <p:cNvSpPr>
                  <a:spLocks noChangeShapeType="1"/>
                </p:cNvSpPr>
                <p:nvPr/>
              </p:nvSpPr>
              <p:spPr bwMode="auto">
                <a:xfrm>
                  <a:off x="5088" y="302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6" name="Line 55"/>
                <p:cNvSpPr>
                  <a:spLocks noChangeShapeType="1"/>
                </p:cNvSpPr>
                <p:nvPr/>
              </p:nvSpPr>
              <p:spPr bwMode="auto">
                <a:xfrm>
                  <a:off x="5088" y="297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7" name="Line 56"/>
                <p:cNvSpPr>
                  <a:spLocks noChangeShapeType="1"/>
                </p:cNvSpPr>
                <p:nvPr/>
              </p:nvSpPr>
              <p:spPr bwMode="auto">
                <a:xfrm>
                  <a:off x="5088" y="3168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8" name="Line 57"/>
                <p:cNvSpPr>
                  <a:spLocks noChangeShapeType="1"/>
                </p:cNvSpPr>
                <p:nvPr/>
              </p:nvSpPr>
              <p:spPr bwMode="auto">
                <a:xfrm>
                  <a:off x="5088" y="2880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39" name="Line 58"/>
                <p:cNvSpPr>
                  <a:spLocks noChangeShapeType="1"/>
                </p:cNvSpPr>
                <p:nvPr/>
              </p:nvSpPr>
              <p:spPr bwMode="auto">
                <a:xfrm>
                  <a:off x="5088" y="283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0" name="Line 59"/>
                <p:cNvSpPr>
                  <a:spLocks noChangeShapeType="1"/>
                </p:cNvSpPr>
                <p:nvPr/>
              </p:nvSpPr>
              <p:spPr bwMode="auto">
                <a:xfrm>
                  <a:off x="5088" y="278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1" name="Line 60"/>
                <p:cNvSpPr>
                  <a:spLocks noChangeShapeType="1"/>
                </p:cNvSpPr>
                <p:nvPr/>
              </p:nvSpPr>
              <p:spPr bwMode="auto">
                <a:xfrm>
                  <a:off x="5088" y="273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2" name="Line 61"/>
                <p:cNvSpPr>
                  <a:spLocks noChangeShapeType="1"/>
                </p:cNvSpPr>
                <p:nvPr/>
              </p:nvSpPr>
              <p:spPr bwMode="auto">
                <a:xfrm>
                  <a:off x="5088" y="2208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3" name="Line 62"/>
                <p:cNvSpPr>
                  <a:spLocks noChangeShapeType="1"/>
                </p:cNvSpPr>
                <p:nvPr/>
              </p:nvSpPr>
              <p:spPr bwMode="auto">
                <a:xfrm>
                  <a:off x="5088" y="244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4" name="Line 63"/>
                <p:cNvSpPr>
                  <a:spLocks noChangeShapeType="1"/>
                </p:cNvSpPr>
                <p:nvPr/>
              </p:nvSpPr>
              <p:spPr bwMode="auto">
                <a:xfrm>
                  <a:off x="5088" y="2640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5" name="Line 64"/>
                <p:cNvSpPr>
                  <a:spLocks noChangeShapeType="1"/>
                </p:cNvSpPr>
                <p:nvPr/>
              </p:nvSpPr>
              <p:spPr bwMode="auto">
                <a:xfrm>
                  <a:off x="5088" y="259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6" name="Line 65"/>
                <p:cNvSpPr>
                  <a:spLocks noChangeShapeType="1"/>
                </p:cNvSpPr>
                <p:nvPr/>
              </p:nvSpPr>
              <p:spPr bwMode="auto">
                <a:xfrm>
                  <a:off x="5088" y="254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7" name="Line 66"/>
                <p:cNvSpPr>
                  <a:spLocks noChangeShapeType="1"/>
                </p:cNvSpPr>
                <p:nvPr/>
              </p:nvSpPr>
              <p:spPr bwMode="auto">
                <a:xfrm>
                  <a:off x="5088" y="249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8" name="Line 67"/>
                <p:cNvSpPr>
                  <a:spLocks noChangeShapeType="1"/>
                </p:cNvSpPr>
                <p:nvPr/>
              </p:nvSpPr>
              <p:spPr bwMode="auto">
                <a:xfrm>
                  <a:off x="5088" y="2400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49" name="Line 68"/>
                <p:cNvSpPr>
                  <a:spLocks noChangeShapeType="1"/>
                </p:cNvSpPr>
                <p:nvPr/>
              </p:nvSpPr>
              <p:spPr bwMode="auto">
                <a:xfrm>
                  <a:off x="5088" y="235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0" name="Line 69"/>
                <p:cNvSpPr>
                  <a:spLocks noChangeShapeType="1"/>
                </p:cNvSpPr>
                <p:nvPr/>
              </p:nvSpPr>
              <p:spPr bwMode="auto">
                <a:xfrm>
                  <a:off x="5088" y="230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1" name="Line 70"/>
                <p:cNvSpPr>
                  <a:spLocks noChangeShapeType="1"/>
                </p:cNvSpPr>
                <p:nvPr/>
              </p:nvSpPr>
              <p:spPr bwMode="auto">
                <a:xfrm>
                  <a:off x="5088" y="225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2" name="Line 71"/>
                <p:cNvSpPr>
                  <a:spLocks noChangeShapeType="1"/>
                </p:cNvSpPr>
                <p:nvPr/>
              </p:nvSpPr>
              <p:spPr bwMode="auto">
                <a:xfrm>
                  <a:off x="5088" y="1728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3" name="Line 72"/>
                <p:cNvSpPr>
                  <a:spLocks noChangeShapeType="1"/>
                </p:cNvSpPr>
                <p:nvPr/>
              </p:nvSpPr>
              <p:spPr bwMode="auto">
                <a:xfrm>
                  <a:off x="5088" y="196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4" name="Line 73"/>
                <p:cNvSpPr>
                  <a:spLocks noChangeShapeType="1"/>
                </p:cNvSpPr>
                <p:nvPr/>
              </p:nvSpPr>
              <p:spPr bwMode="auto">
                <a:xfrm>
                  <a:off x="5088" y="2160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5" name="Line 74"/>
                <p:cNvSpPr>
                  <a:spLocks noChangeShapeType="1"/>
                </p:cNvSpPr>
                <p:nvPr/>
              </p:nvSpPr>
              <p:spPr bwMode="auto">
                <a:xfrm>
                  <a:off x="5088" y="211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6" name="Line 75"/>
                <p:cNvSpPr>
                  <a:spLocks noChangeShapeType="1"/>
                </p:cNvSpPr>
                <p:nvPr/>
              </p:nvSpPr>
              <p:spPr bwMode="auto">
                <a:xfrm>
                  <a:off x="5088" y="206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7" name="Line 76"/>
                <p:cNvSpPr>
                  <a:spLocks noChangeShapeType="1"/>
                </p:cNvSpPr>
                <p:nvPr/>
              </p:nvSpPr>
              <p:spPr bwMode="auto">
                <a:xfrm>
                  <a:off x="5088" y="201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8" name="Line 77"/>
                <p:cNvSpPr>
                  <a:spLocks noChangeShapeType="1"/>
                </p:cNvSpPr>
                <p:nvPr/>
              </p:nvSpPr>
              <p:spPr bwMode="auto">
                <a:xfrm>
                  <a:off x="5088" y="1920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59" name="Line 78"/>
                <p:cNvSpPr>
                  <a:spLocks noChangeShapeType="1"/>
                </p:cNvSpPr>
                <p:nvPr/>
              </p:nvSpPr>
              <p:spPr bwMode="auto">
                <a:xfrm>
                  <a:off x="5088" y="187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60" name="Line 79"/>
                <p:cNvSpPr>
                  <a:spLocks noChangeShapeType="1"/>
                </p:cNvSpPr>
                <p:nvPr/>
              </p:nvSpPr>
              <p:spPr bwMode="auto">
                <a:xfrm>
                  <a:off x="5088" y="182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61" name="Line 80"/>
                <p:cNvSpPr>
                  <a:spLocks noChangeShapeType="1"/>
                </p:cNvSpPr>
                <p:nvPr/>
              </p:nvSpPr>
              <p:spPr bwMode="auto">
                <a:xfrm>
                  <a:off x="5088" y="177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78228" name="Text Box 125"/>
            <p:cNvSpPr txBox="1">
              <a:spLocks noChangeArrowheads="1"/>
            </p:cNvSpPr>
            <p:nvPr/>
          </p:nvSpPr>
          <p:spPr bwMode="auto">
            <a:xfrm>
              <a:off x="2236" y="1494"/>
              <a:ext cx="59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b="1">
                  <a:solidFill>
                    <a:srgbClr val="000099"/>
                  </a:solidFill>
                </a:rPr>
                <a:t>Male</a:t>
              </a:r>
              <a:endParaRPr lang="en-US" sz="2500" b="1">
                <a:solidFill>
                  <a:srgbClr val="000066"/>
                </a:solidFill>
              </a:endParaRPr>
            </a:p>
          </p:txBody>
        </p:sp>
      </p:grp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4371975" y="2525713"/>
            <a:ext cx="1639888" cy="3646487"/>
            <a:chOff x="2754" y="1591"/>
            <a:chExt cx="1033" cy="2297"/>
          </a:xfrm>
        </p:grpSpPr>
        <p:grpSp>
          <p:nvGrpSpPr>
            <p:cNvPr id="178187" name="Group 81"/>
            <p:cNvGrpSpPr>
              <a:grpSpLocks/>
            </p:cNvGrpSpPr>
            <p:nvPr/>
          </p:nvGrpSpPr>
          <p:grpSpPr bwMode="auto">
            <a:xfrm>
              <a:off x="2754" y="1975"/>
              <a:ext cx="384" cy="1913"/>
              <a:chOff x="2754" y="1975"/>
              <a:chExt cx="384" cy="1913"/>
            </a:xfrm>
          </p:grpSpPr>
          <p:grpSp>
            <p:nvGrpSpPr>
              <p:cNvPr id="178189" name="Group 82"/>
              <p:cNvGrpSpPr>
                <a:grpSpLocks/>
              </p:cNvGrpSpPr>
              <p:nvPr/>
            </p:nvGrpSpPr>
            <p:grpSpPr bwMode="auto">
              <a:xfrm>
                <a:off x="2994" y="2064"/>
                <a:ext cx="144" cy="1632"/>
                <a:chOff x="5280" y="960"/>
                <a:chExt cx="144" cy="1680"/>
              </a:xfrm>
            </p:grpSpPr>
            <p:sp>
              <p:nvSpPr>
                <p:cNvPr id="178191" name="Line 83"/>
                <p:cNvSpPr>
                  <a:spLocks noChangeShapeType="1"/>
                </p:cNvSpPr>
                <p:nvPr/>
              </p:nvSpPr>
              <p:spPr bwMode="auto">
                <a:xfrm>
                  <a:off x="5280" y="2160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2" name="Line 84"/>
                <p:cNvSpPr>
                  <a:spLocks noChangeShapeType="1"/>
                </p:cNvSpPr>
                <p:nvPr/>
              </p:nvSpPr>
              <p:spPr bwMode="auto">
                <a:xfrm>
                  <a:off x="5280" y="240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3" name="Line 85"/>
                <p:cNvSpPr>
                  <a:spLocks noChangeShapeType="1"/>
                </p:cNvSpPr>
                <p:nvPr/>
              </p:nvSpPr>
              <p:spPr bwMode="auto">
                <a:xfrm>
                  <a:off x="5280" y="259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4" name="Line 86"/>
                <p:cNvSpPr>
                  <a:spLocks noChangeShapeType="1"/>
                </p:cNvSpPr>
                <p:nvPr/>
              </p:nvSpPr>
              <p:spPr bwMode="auto">
                <a:xfrm>
                  <a:off x="5280" y="254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5" name="Line 87"/>
                <p:cNvSpPr>
                  <a:spLocks noChangeShapeType="1"/>
                </p:cNvSpPr>
                <p:nvPr/>
              </p:nvSpPr>
              <p:spPr bwMode="auto">
                <a:xfrm>
                  <a:off x="5280" y="249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6" name="Line 88"/>
                <p:cNvSpPr>
                  <a:spLocks noChangeShapeType="1"/>
                </p:cNvSpPr>
                <p:nvPr/>
              </p:nvSpPr>
              <p:spPr bwMode="auto">
                <a:xfrm>
                  <a:off x="5280" y="244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7" name="Line 89"/>
                <p:cNvSpPr>
                  <a:spLocks noChangeShapeType="1"/>
                </p:cNvSpPr>
                <p:nvPr/>
              </p:nvSpPr>
              <p:spPr bwMode="auto">
                <a:xfrm>
                  <a:off x="5280" y="2640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8" name="Line 90"/>
                <p:cNvSpPr>
                  <a:spLocks noChangeShapeType="1"/>
                </p:cNvSpPr>
                <p:nvPr/>
              </p:nvSpPr>
              <p:spPr bwMode="auto">
                <a:xfrm>
                  <a:off x="5280" y="235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199" name="Line 91"/>
                <p:cNvSpPr>
                  <a:spLocks noChangeShapeType="1"/>
                </p:cNvSpPr>
                <p:nvPr/>
              </p:nvSpPr>
              <p:spPr bwMode="auto">
                <a:xfrm>
                  <a:off x="5280" y="230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0" name="Line 92"/>
                <p:cNvSpPr>
                  <a:spLocks noChangeShapeType="1"/>
                </p:cNvSpPr>
                <p:nvPr/>
              </p:nvSpPr>
              <p:spPr bwMode="auto">
                <a:xfrm>
                  <a:off x="5280" y="225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1" name="Line 93"/>
                <p:cNvSpPr>
                  <a:spLocks noChangeShapeType="1"/>
                </p:cNvSpPr>
                <p:nvPr/>
              </p:nvSpPr>
              <p:spPr bwMode="auto">
                <a:xfrm>
                  <a:off x="5280" y="220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2" name="Line 94"/>
                <p:cNvSpPr>
                  <a:spLocks noChangeShapeType="1"/>
                </p:cNvSpPr>
                <p:nvPr/>
              </p:nvSpPr>
              <p:spPr bwMode="auto">
                <a:xfrm>
                  <a:off x="5280" y="1680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3" name="Line 95"/>
                <p:cNvSpPr>
                  <a:spLocks noChangeShapeType="1"/>
                </p:cNvSpPr>
                <p:nvPr/>
              </p:nvSpPr>
              <p:spPr bwMode="auto">
                <a:xfrm>
                  <a:off x="5280" y="192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4" name="Line 96"/>
                <p:cNvSpPr>
                  <a:spLocks noChangeShapeType="1"/>
                </p:cNvSpPr>
                <p:nvPr/>
              </p:nvSpPr>
              <p:spPr bwMode="auto">
                <a:xfrm>
                  <a:off x="5280" y="211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5" name="Line 97"/>
                <p:cNvSpPr>
                  <a:spLocks noChangeShapeType="1"/>
                </p:cNvSpPr>
                <p:nvPr/>
              </p:nvSpPr>
              <p:spPr bwMode="auto">
                <a:xfrm>
                  <a:off x="5280" y="206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6" name="Line 98"/>
                <p:cNvSpPr>
                  <a:spLocks noChangeShapeType="1"/>
                </p:cNvSpPr>
                <p:nvPr/>
              </p:nvSpPr>
              <p:spPr bwMode="auto">
                <a:xfrm>
                  <a:off x="5280" y="201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7" name="Line 99"/>
                <p:cNvSpPr>
                  <a:spLocks noChangeShapeType="1"/>
                </p:cNvSpPr>
                <p:nvPr/>
              </p:nvSpPr>
              <p:spPr bwMode="auto">
                <a:xfrm>
                  <a:off x="5280" y="196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8" name="Line 100"/>
                <p:cNvSpPr>
                  <a:spLocks noChangeShapeType="1"/>
                </p:cNvSpPr>
                <p:nvPr/>
              </p:nvSpPr>
              <p:spPr bwMode="auto">
                <a:xfrm>
                  <a:off x="5280" y="187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09" name="Line 101"/>
                <p:cNvSpPr>
                  <a:spLocks noChangeShapeType="1"/>
                </p:cNvSpPr>
                <p:nvPr/>
              </p:nvSpPr>
              <p:spPr bwMode="auto">
                <a:xfrm>
                  <a:off x="5280" y="182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0" name="Line 102"/>
                <p:cNvSpPr>
                  <a:spLocks noChangeShapeType="1"/>
                </p:cNvSpPr>
                <p:nvPr/>
              </p:nvSpPr>
              <p:spPr bwMode="auto">
                <a:xfrm>
                  <a:off x="5280" y="177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1" name="Line 103"/>
                <p:cNvSpPr>
                  <a:spLocks noChangeShapeType="1"/>
                </p:cNvSpPr>
                <p:nvPr/>
              </p:nvSpPr>
              <p:spPr bwMode="auto">
                <a:xfrm>
                  <a:off x="5280" y="172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2" name="Line 104"/>
                <p:cNvSpPr>
                  <a:spLocks noChangeShapeType="1"/>
                </p:cNvSpPr>
                <p:nvPr/>
              </p:nvSpPr>
              <p:spPr bwMode="auto">
                <a:xfrm>
                  <a:off x="5280" y="1200"/>
                  <a:ext cx="144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3" name="Line 105"/>
                <p:cNvSpPr>
                  <a:spLocks noChangeShapeType="1"/>
                </p:cNvSpPr>
                <p:nvPr/>
              </p:nvSpPr>
              <p:spPr bwMode="auto">
                <a:xfrm>
                  <a:off x="5280" y="144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4" name="Line 106"/>
                <p:cNvSpPr>
                  <a:spLocks noChangeShapeType="1"/>
                </p:cNvSpPr>
                <p:nvPr/>
              </p:nvSpPr>
              <p:spPr bwMode="auto">
                <a:xfrm>
                  <a:off x="5280" y="163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5" name="Line 107"/>
                <p:cNvSpPr>
                  <a:spLocks noChangeShapeType="1"/>
                </p:cNvSpPr>
                <p:nvPr/>
              </p:nvSpPr>
              <p:spPr bwMode="auto">
                <a:xfrm>
                  <a:off x="5280" y="158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6" name="Line 108"/>
                <p:cNvSpPr>
                  <a:spLocks noChangeShapeType="1"/>
                </p:cNvSpPr>
                <p:nvPr/>
              </p:nvSpPr>
              <p:spPr bwMode="auto">
                <a:xfrm>
                  <a:off x="5280" y="153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7" name="Line 109"/>
                <p:cNvSpPr>
                  <a:spLocks noChangeShapeType="1"/>
                </p:cNvSpPr>
                <p:nvPr/>
              </p:nvSpPr>
              <p:spPr bwMode="auto">
                <a:xfrm>
                  <a:off x="5280" y="148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8" name="Line 110"/>
                <p:cNvSpPr>
                  <a:spLocks noChangeShapeType="1"/>
                </p:cNvSpPr>
                <p:nvPr/>
              </p:nvSpPr>
              <p:spPr bwMode="auto">
                <a:xfrm>
                  <a:off x="5280" y="139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19" name="Line 111"/>
                <p:cNvSpPr>
                  <a:spLocks noChangeShapeType="1"/>
                </p:cNvSpPr>
                <p:nvPr/>
              </p:nvSpPr>
              <p:spPr bwMode="auto">
                <a:xfrm>
                  <a:off x="5280" y="134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0" name="Line 112"/>
                <p:cNvSpPr>
                  <a:spLocks noChangeShapeType="1"/>
                </p:cNvSpPr>
                <p:nvPr/>
              </p:nvSpPr>
              <p:spPr bwMode="auto">
                <a:xfrm>
                  <a:off x="5280" y="129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1" name="Line 113"/>
                <p:cNvSpPr>
                  <a:spLocks noChangeShapeType="1"/>
                </p:cNvSpPr>
                <p:nvPr/>
              </p:nvSpPr>
              <p:spPr bwMode="auto">
                <a:xfrm>
                  <a:off x="5280" y="124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2" name="Line 114"/>
                <p:cNvSpPr>
                  <a:spLocks noChangeShapeType="1"/>
                </p:cNvSpPr>
                <p:nvPr/>
              </p:nvSpPr>
              <p:spPr bwMode="auto">
                <a:xfrm>
                  <a:off x="5280" y="96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3" name="Line 115"/>
                <p:cNvSpPr>
                  <a:spLocks noChangeShapeType="1"/>
                </p:cNvSpPr>
                <p:nvPr/>
              </p:nvSpPr>
              <p:spPr bwMode="auto">
                <a:xfrm>
                  <a:off x="5280" y="1152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4" name="Line 116"/>
                <p:cNvSpPr>
                  <a:spLocks noChangeShapeType="1"/>
                </p:cNvSpPr>
                <p:nvPr/>
              </p:nvSpPr>
              <p:spPr bwMode="auto">
                <a:xfrm>
                  <a:off x="5280" y="1104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5" name="Line 117"/>
                <p:cNvSpPr>
                  <a:spLocks noChangeShapeType="1"/>
                </p:cNvSpPr>
                <p:nvPr/>
              </p:nvSpPr>
              <p:spPr bwMode="auto">
                <a:xfrm>
                  <a:off x="5280" y="1056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226" name="Line 118"/>
                <p:cNvSpPr>
                  <a:spLocks noChangeShapeType="1"/>
                </p:cNvSpPr>
                <p:nvPr/>
              </p:nvSpPr>
              <p:spPr bwMode="auto">
                <a:xfrm>
                  <a:off x="5280" y="1008"/>
                  <a:ext cx="48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8190" name="Text Box 119"/>
              <p:cNvSpPr txBox="1">
                <a:spLocks noChangeArrowheads="1"/>
              </p:cNvSpPr>
              <p:nvPr/>
            </p:nvSpPr>
            <p:spPr bwMode="auto">
              <a:xfrm>
                <a:off x="2754" y="1975"/>
                <a:ext cx="241" cy="1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80000"/>
                  </a:lnSpc>
                </a:pPr>
                <a:r>
                  <a:rPr lang="en-US" sz="2800" b="1">
                    <a:solidFill>
                      <a:srgbClr val="CC0000"/>
                    </a:solidFill>
                    <a:latin typeface="Arial Black" pitchFamily="34" charset="0"/>
                  </a:rPr>
                  <a:t>4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2800" b="1">
                    <a:solidFill>
                      <a:srgbClr val="CC0000"/>
                    </a:solidFill>
                    <a:latin typeface="Arial Black" pitchFamily="34" charset="0"/>
                  </a:rPr>
                  <a:t>3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2800" b="1">
                    <a:solidFill>
                      <a:srgbClr val="CC0000"/>
                    </a:solidFill>
                    <a:latin typeface="Arial Black" pitchFamily="34" charset="0"/>
                  </a:rPr>
                  <a:t>2</a:t>
                </a:r>
              </a:p>
              <a:p>
                <a:pPr>
                  <a:lnSpc>
                    <a:spcPct val="170000"/>
                  </a:lnSpc>
                </a:pPr>
                <a:r>
                  <a:rPr lang="en-US" sz="2800" b="1">
                    <a:solidFill>
                      <a:srgbClr val="CC0000"/>
                    </a:solidFill>
                    <a:latin typeface="Arial Black" pitchFamily="34" charset="0"/>
                  </a:rPr>
                  <a:t>1</a:t>
                </a:r>
              </a:p>
            </p:txBody>
          </p:sp>
        </p:grpSp>
        <p:sp>
          <p:nvSpPr>
            <p:cNvPr id="178188" name="Text Box 126"/>
            <p:cNvSpPr txBox="1">
              <a:spLocks noChangeArrowheads="1"/>
            </p:cNvSpPr>
            <p:nvPr/>
          </p:nvSpPr>
          <p:spPr bwMode="auto">
            <a:xfrm>
              <a:off x="2946" y="1591"/>
              <a:ext cx="841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500" b="1">
                  <a:solidFill>
                    <a:srgbClr val="CC0000"/>
                  </a:solidFill>
                </a:rPr>
                <a:t>Female</a:t>
              </a: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1026"/>
          <p:cNvSpPr txBox="1">
            <a:spLocks noChangeArrowheads="1"/>
          </p:cNvSpPr>
          <p:nvPr/>
        </p:nvSpPr>
        <p:spPr bwMode="auto">
          <a:xfrm>
            <a:off x="8597900" y="6338888"/>
            <a:ext cx="546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latin typeface="Arial Black" pitchFamily="34" charset="0"/>
              </a:rPr>
              <a:t>    </a:t>
            </a: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24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79203" name="Line 1027"/>
          <p:cNvSpPr>
            <a:spLocks noChangeShapeType="1"/>
          </p:cNvSpPr>
          <p:nvPr/>
        </p:nvSpPr>
        <p:spPr bwMode="auto">
          <a:xfrm>
            <a:off x="4011613" y="2873375"/>
            <a:ext cx="2278062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4" name="Line 1028"/>
          <p:cNvSpPr>
            <a:spLocks noChangeShapeType="1"/>
          </p:cNvSpPr>
          <p:nvPr/>
        </p:nvSpPr>
        <p:spPr bwMode="auto">
          <a:xfrm>
            <a:off x="4011613" y="2873375"/>
            <a:ext cx="0" cy="1100138"/>
          </a:xfrm>
          <a:prstGeom prst="line">
            <a:avLst/>
          </a:prstGeom>
          <a:noFill/>
          <a:ln w="190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5" name="Line 1029"/>
          <p:cNvSpPr>
            <a:spLocks noChangeShapeType="1"/>
          </p:cNvSpPr>
          <p:nvPr/>
        </p:nvSpPr>
        <p:spPr bwMode="auto">
          <a:xfrm>
            <a:off x="8566150" y="2873375"/>
            <a:ext cx="0" cy="538163"/>
          </a:xfrm>
          <a:prstGeom prst="line">
            <a:avLst/>
          </a:prstGeom>
          <a:noFill/>
          <a:ln w="190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6" name="Line 1030"/>
          <p:cNvSpPr>
            <a:spLocks noChangeShapeType="1"/>
          </p:cNvSpPr>
          <p:nvPr/>
        </p:nvSpPr>
        <p:spPr bwMode="auto">
          <a:xfrm>
            <a:off x="4011613" y="3973513"/>
            <a:ext cx="2278062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7" name="Line 1031"/>
          <p:cNvSpPr>
            <a:spLocks noChangeShapeType="1"/>
          </p:cNvSpPr>
          <p:nvPr/>
        </p:nvSpPr>
        <p:spPr bwMode="auto">
          <a:xfrm>
            <a:off x="6289675" y="2873375"/>
            <a:ext cx="2276475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208" name="Line 1032"/>
          <p:cNvSpPr>
            <a:spLocks noChangeShapeType="1"/>
          </p:cNvSpPr>
          <p:nvPr/>
        </p:nvSpPr>
        <p:spPr bwMode="auto">
          <a:xfrm>
            <a:off x="6289675" y="3973513"/>
            <a:ext cx="2276475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700" y="84138"/>
            <a:ext cx="9144000" cy="957262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000066"/>
                </a:solidFill>
                <a:effectLst/>
              </a:rPr>
              <a:t>Removing Alcohol From The Body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401638" y="942975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611188" y="5870575"/>
            <a:ext cx="7808912" cy="668338"/>
            <a:chOff x="399" y="3698"/>
            <a:chExt cx="4919" cy="421"/>
          </a:xfrm>
        </p:grpSpPr>
        <p:sp>
          <p:nvSpPr>
            <p:cNvPr id="180243" name="AutoShape 30"/>
            <p:cNvSpPr>
              <a:spLocks noChangeArrowheads="1"/>
            </p:cNvSpPr>
            <p:nvPr/>
          </p:nvSpPr>
          <p:spPr bwMode="auto">
            <a:xfrm>
              <a:off x="399" y="3698"/>
              <a:ext cx="4919" cy="42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44" name="Text Box 7"/>
            <p:cNvSpPr txBox="1">
              <a:spLocks noChangeAspect="1" noChangeArrowheads="1"/>
            </p:cNvSpPr>
            <p:nvPr/>
          </p:nvSpPr>
          <p:spPr bwMode="auto">
            <a:xfrm>
              <a:off x="432" y="3742"/>
              <a:ext cx="4865" cy="325"/>
            </a:xfrm>
            <a:prstGeom prst="rect">
              <a:avLst/>
            </a:prstGeom>
            <a:noFill/>
            <a:ln w="57150" cmpd="thickThin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90000"/>
                </a:lnSpc>
                <a:spcBef>
                  <a:spcPct val="200000"/>
                </a:spcBef>
              </a:pPr>
              <a:r>
                <a:rPr lang="en-US" sz="3000" b="1">
                  <a:solidFill>
                    <a:srgbClr val="CC0000"/>
                  </a:solidFill>
                  <a:latin typeface="Arial" charset="0"/>
                </a:rPr>
                <a:t>Average elimination rate is .015 per hour.</a:t>
              </a:r>
              <a:endParaRPr lang="en-US" sz="3000" b="1">
                <a:solidFill>
                  <a:srgbClr val="000066"/>
                </a:solidFill>
                <a:latin typeface="Arial" charset="0"/>
              </a:endParaRPr>
            </a:p>
          </p:txBody>
        </p:sp>
      </p:grpSp>
      <p:pic>
        <p:nvPicPr>
          <p:cNvPr id="35849" name="Picture 9" descr="Body 2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2390775" y="1662113"/>
            <a:ext cx="38576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6096000" y="1046163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800" b="1">
                <a:solidFill>
                  <a:srgbClr val="CC0000"/>
                </a:solidFill>
                <a:latin typeface="Arial" charset="0"/>
              </a:rPr>
              <a:t>Elimination</a:t>
            </a:r>
            <a:endParaRPr lang="en-US" sz="1800" b="1">
              <a:solidFill>
                <a:srgbClr val="CC0000"/>
              </a:solidFill>
              <a:latin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8600" y="2500313"/>
            <a:ext cx="3200400" cy="1905000"/>
            <a:chOff x="192" y="1248"/>
            <a:chExt cx="2016" cy="1200"/>
          </a:xfrm>
        </p:grpSpPr>
        <p:sp>
          <p:nvSpPr>
            <p:cNvPr id="180241" name="AutoShape 14"/>
            <p:cNvSpPr>
              <a:spLocks noChangeArrowheads="1"/>
            </p:cNvSpPr>
            <p:nvPr/>
          </p:nvSpPr>
          <p:spPr bwMode="auto">
            <a:xfrm>
              <a:off x="192" y="1248"/>
              <a:ext cx="2016" cy="1200"/>
            </a:xfrm>
            <a:prstGeom prst="rightArrow">
              <a:avLst>
                <a:gd name="adj1" fmla="val 47463"/>
                <a:gd name="adj2" fmla="val 58816"/>
              </a:avLst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42" name="Text Box 15"/>
            <p:cNvSpPr txBox="1">
              <a:spLocks noChangeArrowheads="1"/>
            </p:cNvSpPr>
            <p:nvPr/>
          </p:nvSpPr>
          <p:spPr bwMode="auto">
            <a:xfrm>
              <a:off x="240" y="1652"/>
              <a:ext cx="1785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3000" b="1">
                  <a:solidFill>
                    <a:srgbClr val="FFFFFF"/>
                  </a:solidFill>
                  <a:latin typeface="Arial" charset="0"/>
                </a:rPr>
                <a:t>ABSORPTION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19800" y="1509713"/>
            <a:ext cx="2544763" cy="1295400"/>
            <a:chOff x="3821" y="912"/>
            <a:chExt cx="1603" cy="816"/>
          </a:xfrm>
        </p:grpSpPr>
        <p:sp>
          <p:nvSpPr>
            <p:cNvPr id="180239" name="AutoShape 19"/>
            <p:cNvSpPr>
              <a:spLocks noChangeArrowheads="1"/>
            </p:cNvSpPr>
            <p:nvPr/>
          </p:nvSpPr>
          <p:spPr bwMode="auto">
            <a:xfrm>
              <a:off x="3821" y="912"/>
              <a:ext cx="1507" cy="816"/>
            </a:xfrm>
            <a:prstGeom prst="rightArrow">
              <a:avLst>
                <a:gd name="adj1" fmla="val 47463"/>
                <a:gd name="adj2" fmla="val 64656"/>
              </a:avLst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40" name="Text Box 20"/>
            <p:cNvSpPr txBox="1">
              <a:spLocks noChangeArrowheads="1"/>
            </p:cNvSpPr>
            <p:nvPr/>
          </p:nvSpPr>
          <p:spPr bwMode="auto">
            <a:xfrm>
              <a:off x="3869" y="1181"/>
              <a:ext cx="1555" cy="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BREATH  8%</a:t>
              </a: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6553200" y="2881313"/>
            <a:ext cx="2209800" cy="1295400"/>
            <a:chOff x="3648" y="1824"/>
            <a:chExt cx="1440" cy="816"/>
          </a:xfrm>
        </p:grpSpPr>
        <p:sp>
          <p:nvSpPr>
            <p:cNvPr id="180237" name="AutoShape 22"/>
            <p:cNvSpPr>
              <a:spLocks noChangeArrowheads="1"/>
            </p:cNvSpPr>
            <p:nvPr/>
          </p:nvSpPr>
          <p:spPr bwMode="auto">
            <a:xfrm>
              <a:off x="3648" y="1824"/>
              <a:ext cx="1440" cy="816"/>
            </a:xfrm>
            <a:prstGeom prst="rightArrow">
              <a:avLst>
                <a:gd name="adj1" fmla="val 47463"/>
                <a:gd name="adj2" fmla="val 61781"/>
              </a:avLst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38" name="Text Box 23"/>
            <p:cNvSpPr txBox="1">
              <a:spLocks noChangeArrowheads="1"/>
            </p:cNvSpPr>
            <p:nvPr/>
          </p:nvSpPr>
          <p:spPr bwMode="auto">
            <a:xfrm>
              <a:off x="3687" y="2102"/>
              <a:ext cx="1305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SWEAT  2%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172200" y="4252913"/>
            <a:ext cx="2133600" cy="1371600"/>
            <a:chOff x="3888" y="2544"/>
            <a:chExt cx="1344" cy="864"/>
          </a:xfrm>
        </p:grpSpPr>
        <p:sp>
          <p:nvSpPr>
            <p:cNvPr id="180235" name="AutoShape 25"/>
            <p:cNvSpPr>
              <a:spLocks noChangeArrowheads="1"/>
            </p:cNvSpPr>
            <p:nvPr/>
          </p:nvSpPr>
          <p:spPr bwMode="auto">
            <a:xfrm>
              <a:off x="3888" y="2544"/>
              <a:ext cx="1344" cy="864"/>
            </a:xfrm>
            <a:prstGeom prst="rightArrow">
              <a:avLst>
                <a:gd name="adj1" fmla="val 47463"/>
                <a:gd name="adj2" fmla="val 54459"/>
              </a:avLst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236" name="Text Box 26"/>
            <p:cNvSpPr txBox="1">
              <a:spLocks noChangeArrowheads="1"/>
            </p:cNvSpPr>
            <p:nvPr/>
          </p:nvSpPr>
          <p:spPr bwMode="auto">
            <a:xfrm>
              <a:off x="3914" y="2832"/>
              <a:ext cx="1227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LIVER  90%</a:t>
              </a:r>
            </a:p>
          </p:txBody>
        </p:sp>
      </p:grpSp>
      <p:sp>
        <p:nvSpPr>
          <p:cNvPr id="180234" name="Text Box 29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25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17F284-6AB2-4EFB-9D82-6430F3A6F753}"/>
              </a:ext>
            </a:extLst>
          </p:cNvPr>
          <p:cNvSpPr/>
          <p:nvPr/>
        </p:nvSpPr>
        <p:spPr>
          <a:xfrm>
            <a:off x="4014651" y="3857897"/>
            <a:ext cx="557349" cy="2489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8540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Elimination Rate</a:t>
            </a:r>
          </a:p>
        </p:txBody>
      </p:sp>
      <p:sp>
        <p:nvSpPr>
          <p:cNvPr id="38959" name="Line 47"/>
          <p:cNvSpPr>
            <a:spLocks noChangeShapeType="1"/>
          </p:cNvSpPr>
          <p:nvPr/>
        </p:nvSpPr>
        <p:spPr bwMode="auto">
          <a:xfrm>
            <a:off x="401638" y="860425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39087" name="Object 175"/>
          <p:cNvGraphicFramePr>
            <a:graphicFrameLocks noChangeAspect="1"/>
          </p:cNvGraphicFramePr>
          <p:nvPr/>
        </p:nvGraphicFramePr>
        <p:xfrm>
          <a:off x="300038" y="1143000"/>
          <a:ext cx="8537575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hart" r:id="rId3" imgW="7700400" imgH="4047840" progId="MSGraph.Chart.8">
                  <p:embed followColorScheme="full"/>
                </p:oleObj>
              </mc:Choice>
              <mc:Fallback>
                <p:oleObj name="Chart" r:id="rId3" imgW="7700400" imgH="4047840" progId="MSGraph.Chart.8">
                  <p:embed followColorScheme="full"/>
                  <p:pic>
                    <p:nvPicPr>
                      <p:cNvPr id="0" name="Object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29" r="948" b="-14906"/>
                      <a:stretch>
                        <a:fillRect/>
                      </a:stretch>
                    </p:blipFill>
                    <p:spPr bwMode="auto">
                      <a:xfrm>
                        <a:off x="300038" y="1143000"/>
                        <a:ext cx="8537575" cy="533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17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76"/>
          <p:cNvGrpSpPr>
            <a:grpSpLocks/>
          </p:cNvGrpSpPr>
          <p:nvPr/>
        </p:nvGrpSpPr>
        <p:grpSpPr bwMode="auto">
          <a:xfrm>
            <a:off x="990600" y="1890713"/>
            <a:ext cx="2209800" cy="4495800"/>
            <a:chOff x="624" y="1228"/>
            <a:chExt cx="1392" cy="2804"/>
          </a:xfrm>
        </p:grpSpPr>
        <p:sp>
          <p:nvSpPr>
            <p:cNvPr id="7199" name="Rectangle 177"/>
            <p:cNvSpPr>
              <a:spLocks noChangeArrowheads="1"/>
            </p:cNvSpPr>
            <p:nvPr/>
          </p:nvSpPr>
          <p:spPr bwMode="auto">
            <a:xfrm>
              <a:off x="624" y="3789"/>
              <a:ext cx="115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ELIMINATION</a:t>
              </a:r>
            </a:p>
          </p:txBody>
        </p:sp>
        <p:sp>
          <p:nvSpPr>
            <p:cNvPr id="7200" name="Line 178"/>
            <p:cNvSpPr>
              <a:spLocks noChangeShapeType="1"/>
            </p:cNvSpPr>
            <p:nvPr/>
          </p:nvSpPr>
          <p:spPr bwMode="auto">
            <a:xfrm>
              <a:off x="626" y="3792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79"/>
            <p:cNvSpPr txBox="1">
              <a:spLocks noChangeArrowheads="1"/>
            </p:cNvSpPr>
            <p:nvPr/>
          </p:nvSpPr>
          <p:spPr bwMode="auto">
            <a:xfrm>
              <a:off x="714" y="1228"/>
              <a:ext cx="1302" cy="3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latin typeface="Arial" charset="0"/>
                </a:rPr>
                <a:t>STOPS</a:t>
              </a:r>
            </a:p>
            <a:p>
              <a:r>
                <a:rPr lang="en-US" sz="1800" b="1" i="1">
                  <a:latin typeface="Arial" charset="0"/>
                </a:rPr>
                <a:t>DRINKING – 1:30</a:t>
              </a:r>
            </a:p>
          </p:txBody>
        </p:sp>
        <p:sp>
          <p:nvSpPr>
            <p:cNvPr id="7202" name="Line 180"/>
            <p:cNvSpPr>
              <a:spLocks noChangeShapeType="1"/>
            </p:cNvSpPr>
            <p:nvPr/>
          </p:nvSpPr>
          <p:spPr bwMode="auto">
            <a:xfrm flipV="1">
              <a:off x="660" y="1584"/>
              <a:ext cx="1356" cy="159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03" name="Group 181"/>
            <p:cNvGrpSpPr>
              <a:grpSpLocks/>
            </p:cNvGrpSpPr>
            <p:nvPr/>
          </p:nvGrpSpPr>
          <p:grpSpPr bwMode="auto">
            <a:xfrm>
              <a:off x="626" y="3546"/>
              <a:ext cx="1300" cy="249"/>
              <a:chOff x="718" y="3546"/>
              <a:chExt cx="1300" cy="249"/>
            </a:xfrm>
          </p:grpSpPr>
          <p:sp>
            <p:nvSpPr>
              <p:cNvPr id="7205" name="Rectangle 182"/>
              <p:cNvSpPr>
                <a:spLocks noChangeArrowheads="1"/>
              </p:cNvSpPr>
              <p:nvPr/>
            </p:nvSpPr>
            <p:spPr bwMode="auto">
              <a:xfrm>
                <a:off x="718" y="3546"/>
                <a:ext cx="1154" cy="2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800" b="1">
                    <a:solidFill>
                      <a:srgbClr val="FF0000"/>
                    </a:solidFill>
                  </a:rPr>
                  <a:t>ABSORPTION</a:t>
                </a:r>
              </a:p>
            </p:txBody>
          </p:sp>
          <p:sp>
            <p:nvSpPr>
              <p:cNvPr id="7206" name="Line 183"/>
              <p:cNvSpPr>
                <a:spLocks noChangeShapeType="1"/>
              </p:cNvSpPr>
              <p:nvPr/>
            </p:nvSpPr>
            <p:spPr bwMode="auto">
              <a:xfrm>
                <a:off x="720" y="355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7" name="Rectangle 184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194" cy="2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800" b="1">
                    <a:solidFill>
                      <a:srgbClr val="FF0000"/>
                    </a:solidFill>
                  </a:rPr>
                  <a:t>&gt;</a:t>
                </a:r>
              </a:p>
            </p:txBody>
          </p:sp>
        </p:grpSp>
        <p:sp>
          <p:nvSpPr>
            <p:cNvPr id="7204" name="Rectangle 185"/>
            <p:cNvSpPr>
              <a:spLocks noChangeArrowheads="1"/>
            </p:cNvSpPr>
            <p:nvPr/>
          </p:nvSpPr>
          <p:spPr bwMode="auto">
            <a:xfrm>
              <a:off x="1728" y="3789"/>
              <a:ext cx="19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4" name="Group 186"/>
          <p:cNvGrpSpPr>
            <a:grpSpLocks/>
          </p:cNvGrpSpPr>
          <p:nvPr/>
        </p:nvGrpSpPr>
        <p:grpSpPr bwMode="auto">
          <a:xfrm>
            <a:off x="3200400" y="1966913"/>
            <a:ext cx="2514600" cy="4440237"/>
            <a:chOff x="2016" y="1248"/>
            <a:chExt cx="1584" cy="2797"/>
          </a:xfrm>
        </p:grpSpPr>
        <p:sp>
          <p:nvSpPr>
            <p:cNvPr id="7195" name="Text Box 187"/>
            <p:cNvSpPr txBox="1">
              <a:spLocks noChangeArrowheads="1"/>
            </p:cNvSpPr>
            <p:nvPr/>
          </p:nvSpPr>
          <p:spPr bwMode="auto">
            <a:xfrm>
              <a:off x="2239" y="1248"/>
              <a:ext cx="1361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b="1" i="1">
                  <a:latin typeface="Arial" charset="0"/>
                </a:rPr>
                <a:t>.16 = PEAK – 2:00</a:t>
              </a:r>
            </a:p>
          </p:txBody>
        </p:sp>
        <p:sp>
          <p:nvSpPr>
            <p:cNvPr id="7196" name="Line 188"/>
            <p:cNvSpPr>
              <a:spLocks noChangeShapeType="1"/>
            </p:cNvSpPr>
            <p:nvPr/>
          </p:nvSpPr>
          <p:spPr bwMode="auto">
            <a:xfrm flipV="1">
              <a:off x="2016" y="1405"/>
              <a:ext cx="144" cy="146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Line 189"/>
            <p:cNvSpPr>
              <a:spLocks noChangeShapeType="1"/>
            </p:cNvSpPr>
            <p:nvPr/>
          </p:nvSpPr>
          <p:spPr bwMode="auto">
            <a:xfrm>
              <a:off x="2160" y="3554"/>
              <a:ext cx="0" cy="19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Rectangle 190"/>
            <p:cNvSpPr>
              <a:spLocks noChangeArrowheads="1"/>
            </p:cNvSpPr>
            <p:nvPr/>
          </p:nvSpPr>
          <p:spPr bwMode="auto">
            <a:xfrm>
              <a:off x="2016" y="3798"/>
              <a:ext cx="194" cy="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5" name="Group 191"/>
          <p:cNvGrpSpPr>
            <a:grpSpLocks/>
          </p:cNvGrpSpPr>
          <p:nvPr/>
        </p:nvGrpSpPr>
        <p:grpSpPr bwMode="auto">
          <a:xfrm>
            <a:off x="3429000" y="2195513"/>
            <a:ext cx="5029200" cy="4211637"/>
            <a:chOff x="2160" y="1450"/>
            <a:chExt cx="3168" cy="2595"/>
          </a:xfrm>
        </p:grpSpPr>
        <p:sp>
          <p:nvSpPr>
            <p:cNvPr id="7188" name="Text Box 192"/>
            <p:cNvSpPr txBox="1">
              <a:spLocks noChangeArrowheads="1"/>
            </p:cNvSpPr>
            <p:nvPr/>
          </p:nvSpPr>
          <p:spPr bwMode="auto">
            <a:xfrm>
              <a:off x="3825" y="1882"/>
              <a:ext cx="1503" cy="3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latin typeface="Arial" charset="0"/>
                </a:rPr>
                <a:t>.08 = INTOXICATED</a:t>
              </a:r>
            </a:p>
            <a:p>
              <a:r>
                <a:rPr lang="en-US" sz="1800" b="1" i="1">
                  <a:latin typeface="Arial" charset="0"/>
                </a:rPr>
                <a:t>LEGALLY – 7:30</a:t>
              </a:r>
            </a:p>
          </p:txBody>
        </p:sp>
        <p:sp>
          <p:nvSpPr>
            <p:cNvPr id="7189" name="Line 193"/>
            <p:cNvSpPr>
              <a:spLocks noChangeShapeType="1"/>
            </p:cNvSpPr>
            <p:nvPr/>
          </p:nvSpPr>
          <p:spPr bwMode="auto">
            <a:xfrm>
              <a:off x="2160" y="1450"/>
              <a:ext cx="1632" cy="816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194"/>
            <p:cNvSpPr>
              <a:spLocks noChangeArrowheads="1"/>
            </p:cNvSpPr>
            <p:nvPr/>
          </p:nvSpPr>
          <p:spPr bwMode="auto">
            <a:xfrm>
              <a:off x="2350" y="3792"/>
              <a:ext cx="19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91" name="Rectangle 195"/>
            <p:cNvSpPr>
              <a:spLocks noChangeArrowheads="1"/>
            </p:cNvSpPr>
            <p:nvPr/>
          </p:nvSpPr>
          <p:spPr bwMode="auto">
            <a:xfrm>
              <a:off x="2686" y="3796"/>
              <a:ext cx="19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92" name="Rectangle 196"/>
            <p:cNvSpPr>
              <a:spLocks noChangeArrowheads="1"/>
            </p:cNvSpPr>
            <p:nvPr/>
          </p:nvSpPr>
          <p:spPr bwMode="auto">
            <a:xfrm>
              <a:off x="3022" y="3796"/>
              <a:ext cx="19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93" name="Rectangle 197"/>
            <p:cNvSpPr>
              <a:spLocks noChangeArrowheads="1"/>
            </p:cNvSpPr>
            <p:nvPr/>
          </p:nvSpPr>
          <p:spPr bwMode="auto">
            <a:xfrm>
              <a:off x="3358" y="3799"/>
              <a:ext cx="19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94" name="Rectangle 198"/>
            <p:cNvSpPr>
              <a:spLocks noChangeArrowheads="1"/>
            </p:cNvSpPr>
            <p:nvPr/>
          </p:nvSpPr>
          <p:spPr bwMode="auto">
            <a:xfrm>
              <a:off x="3696" y="3802"/>
              <a:ext cx="194" cy="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6" name="Group 199"/>
          <p:cNvGrpSpPr>
            <a:grpSpLocks/>
          </p:cNvGrpSpPr>
          <p:nvPr/>
        </p:nvGrpSpPr>
        <p:grpSpPr bwMode="auto">
          <a:xfrm>
            <a:off x="4460875" y="3490913"/>
            <a:ext cx="2701925" cy="2974975"/>
            <a:chOff x="2810" y="2208"/>
            <a:chExt cx="1702" cy="1874"/>
          </a:xfrm>
        </p:grpSpPr>
        <p:sp>
          <p:nvSpPr>
            <p:cNvPr id="7185" name="Text Box 200"/>
            <p:cNvSpPr txBox="1">
              <a:spLocks noChangeArrowheads="1"/>
            </p:cNvSpPr>
            <p:nvPr/>
          </p:nvSpPr>
          <p:spPr bwMode="auto">
            <a:xfrm>
              <a:off x="2810" y="2769"/>
              <a:ext cx="170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i="1">
                  <a:latin typeface="Arial" charset="0"/>
                </a:rPr>
                <a:t>.05 = IMPAIRED – 9:30</a:t>
              </a:r>
            </a:p>
          </p:txBody>
        </p:sp>
        <p:sp>
          <p:nvSpPr>
            <p:cNvPr id="7186" name="Line 201"/>
            <p:cNvSpPr>
              <a:spLocks noChangeShapeType="1"/>
            </p:cNvSpPr>
            <p:nvPr/>
          </p:nvSpPr>
          <p:spPr bwMode="auto">
            <a:xfrm>
              <a:off x="3786" y="2208"/>
              <a:ext cx="582" cy="44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7" name="Rectangle 202"/>
            <p:cNvSpPr>
              <a:spLocks noChangeArrowheads="1"/>
            </p:cNvSpPr>
            <p:nvPr/>
          </p:nvSpPr>
          <p:spPr bwMode="auto">
            <a:xfrm>
              <a:off x="4025" y="3792"/>
              <a:ext cx="193" cy="2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</p:grp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6934200" y="4176713"/>
            <a:ext cx="1752600" cy="2225675"/>
            <a:chOff x="4320" y="2602"/>
            <a:chExt cx="1152" cy="1440"/>
          </a:xfrm>
        </p:grpSpPr>
        <p:sp>
          <p:nvSpPr>
            <p:cNvPr id="7180" name="Line 204"/>
            <p:cNvSpPr>
              <a:spLocks noChangeShapeType="1"/>
            </p:cNvSpPr>
            <p:nvPr/>
          </p:nvSpPr>
          <p:spPr bwMode="auto">
            <a:xfrm>
              <a:off x="4320" y="2602"/>
              <a:ext cx="1096" cy="555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oval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Rectangle 205"/>
            <p:cNvSpPr>
              <a:spLocks noChangeArrowheads="1"/>
            </p:cNvSpPr>
            <p:nvPr/>
          </p:nvSpPr>
          <p:spPr bwMode="auto">
            <a:xfrm>
              <a:off x="4368" y="3788"/>
              <a:ext cx="211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82" name="Rectangle 206"/>
            <p:cNvSpPr>
              <a:spLocks noChangeArrowheads="1"/>
            </p:cNvSpPr>
            <p:nvPr/>
          </p:nvSpPr>
          <p:spPr bwMode="auto">
            <a:xfrm>
              <a:off x="4704" y="3791"/>
              <a:ext cx="211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83" name="Rectangle 207"/>
            <p:cNvSpPr>
              <a:spLocks noChangeArrowheads="1"/>
            </p:cNvSpPr>
            <p:nvPr/>
          </p:nvSpPr>
          <p:spPr bwMode="auto">
            <a:xfrm>
              <a:off x="5040" y="3791"/>
              <a:ext cx="212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1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7184" name="Line 208"/>
            <p:cNvSpPr>
              <a:spLocks noChangeShapeType="1"/>
            </p:cNvSpPr>
            <p:nvPr/>
          </p:nvSpPr>
          <p:spPr bwMode="auto">
            <a:xfrm>
              <a:off x="5472" y="3788"/>
              <a:ext cx="0" cy="1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121" name="Text Box 209"/>
          <p:cNvSpPr txBox="1">
            <a:spLocks noChangeArrowheads="1"/>
          </p:cNvSpPr>
          <p:nvPr/>
        </p:nvSpPr>
        <p:spPr bwMode="auto">
          <a:xfrm>
            <a:off x="347663" y="1143000"/>
            <a:ext cx="8715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Arial" charset="0"/>
              </a:rPr>
              <a:t>BAC</a:t>
            </a:r>
            <a:endParaRPr lang="en-US" sz="1800" b="1">
              <a:latin typeface="Arial" charset="0"/>
            </a:endParaRPr>
          </a:p>
        </p:txBody>
      </p:sp>
      <p:sp>
        <p:nvSpPr>
          <p:cNvPr id="7179" name="Text Box 210"/>
          <p:cNvSpPr txBox="1">
            <a:spLocks noChangeArrowheads="1"/>
          </p:cNvSpPr>
          <p:nvPr/>
        </p:nvSpPr>
        <p:spPr bwMode="auto">
          <a:xfrm>
            <a:off x="8588375" y="6438900"/>
            <a:ext cx="555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26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9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9087" grpId="0"/>
      <p:bldP spid="39121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43" name="Rectangle 103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25450"/>
            <a:ext cx="9144000" cy="66675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800">
                <a:solidFill>
                  <a:srgbClr val="000066"/>
                </a:solidFill>
                <a:effectLst/>
              </a:rPr>
              <a:t>Alcohol’s Effects On Young People</a:t>
            </a:r>
            <a:endParaRPr lang="en-US">
              <a:solidFill>
                <a:srgbClr val="000066"/>
              </a:solidFill>
              <a:effectLst/>
            </a:endParaRPr>
          </a:p>
        </p:txBody>
      </p:sp>
      <p:sp>
        <p:nvSpPr>
          <p:cNvPr id="146444" name="Rectangle 1036"/>
          <p:cNvSpPr>
            <a:spLocks noGrp="1" noChangeArrowheads="1"/>
          </p:cNvSpPr>
          <p:nvPr>
            <p:ph idx="4294967295"/>
          </p:nvPr>
        </p:nvSpPr>
        <p:spPr>
          <a:xfrm>
            <a:off x="3327400" y="1485900"/>
            <a:ext cx="5532438" cy="1092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400">
                <a:solidFill>
                  <a:srgbClr val="000066"/>
                </a:solidFill>
              </a:rPr>
              <a:t>Poor Scores on Vocabulary,  General Information, &amp; Memory</a:t>
            </a:r>
          </a:p>
        </p:txBody>
      </p:sp>
      <p:sp>
        <p:nvSpPr>
          <p:cNvPr id="146445" name="Line 1037"/>
          <p:cNvSpPr>
            <a:spLocks noChangeShapeType="1"/>
          </p:cNvSpPr>
          <p:nvPr/>
        </p:nvSpPr>
        <p:spPr bwMode="auto">
          <a:xfrm>
            <a:off x="401638" y="1128713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6446" name="Rectangle 1038"/>
          <p:cNvSpPr>
            <a:spLocks noChangeArrowheads="1"/>
          </p:cNvSpPr>
          <p:nvPr/>
        </p:nvSpPr>
        <p:spPr bwMode="auto">
          <a:xfrm>
            <a:off x="3333750" y="2670175"/>
            <a:ext cx="53625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Reduced School Performance</a:t>
            </a:r>
          </a:p>
        </p:txBody>
      </p:sp>
      <p:sp>
        <p:nvSpPr>
          <p:cNvPr id="146447" name="Rectangle 1039"/>
          <p:cNvSpPr>
            <a:spLocks noChangeArrowheads="1"/>
          </p:cNvSpPr>
          <p:nvPr/>
        </p:nvSpPr>
        <p:spPr bwMode="auto">
          <a:xfrm>
            <a:off x="3343275" y="3402013"/>
            <a:ext cx="5307013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Social Problems &amp; Depression</a:t>
            </a:r>
          </a:p>
        </p:txBody>
      </p:sp>
      <p:sp>
        <p:nvSpPr>
          <p:cNvPr id="146448" name="Rectangle 1040"/>
          <p:cNvSpPr>
            <a:spLocks noChangeArrowheads="1"/>
          </p:cNvSpPr>
          <p:nvPr/>
        </p:nvSpPr>
        <p:spPr bwMode="auto">
          <a:xfrm>
            <a:off x="3328988" y="4133850"/>
            <a:ext cx="38608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Sleep Problems</a:t>
            </a:r>
          </a:p>
        </p:txBody>
      </p:sp>
      <p:sp>
        <p:nvSpPr>
          <p:cNvPr id="146449" name="Rectangle 1041"/>
          <p:cNvSpPr>
            <a:spLocks noChangeArrowheads="1"/>
          </p:cNvSpPr>
          <p:nvPr/>
        </p:nvSpPr>
        <p:spPr bwMode="auto">
          <a:xfrm>
            <a:off x="3336925" y="4876800"/>
            <a:ext cx="55657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Later Problems in Employment, Marriage, Education, &amp; Finances</a:t>
            </a:r>
          </a:p>
        </p:txBody>
      </p:sp>
      <p:sp>
        <p:nvSpPr>
          <p:cNvPr id="183304" name="Text Box 1042"/>
          <p:cNvSpPr txBox="1">
            <a:spLocks noChangeArrowheads="1"/>
          </p:cNvSpPr>
          <p:nvPr/>
        </p:nvSpPr>
        <p:spPr bwMode="auto">
          <a:xfrm>
            <a:off x="8555038" y="6400800"/>
            <a:ext cx="5889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27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46472" name="Picture 1064"/>
          <p:cNvPicPr>
            <a:picLocks noChangeAspect="1" noChangeArrowheads="1"/>
          </p:cNvPicPr>
          <p:nvPr/>
        </p:nvPicPr>
        <p:blipFill>
          <a:blip r:embed="rId2"/>
          <a:srcRect t="8235" r="2473" b="27327"/>
          <a:stretch>
            <a:fillRect/>
          </a:stretch>
        </p:blipFill>
        <p:spPr bwMode="auto">
          <a:xfrm>
            <a:off x="620713" y="1662113"/>
            <a:ext cx="2439987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71" name="Picture 1063"/>
          <p:cNvPicPr>
            <a:picLocks noChangeAspect="1" noChangeArrowheads="1"/>
          </p:cNvPicPr>
          <p:nvPr/>
        </p:nvPicPr>
        <p:blipFill>
          <a:blip r:embed="rId3"/>
          <a:srcRect t="36481" b="5273"/>
          <a:stretch>
            <a:fillRect/>
          </a:stretch>
        </p:blipFill>
        <p:spPr bwMode="auto">
          <a:xfrm>
            <a:off x="614363" y="1665288"/>
            <a:ext cx="2446337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73" name="Picture 1065"/>
          <p:cNvPicPr>
            <a:picLocks noChangeAspect="1" noChangeArrowheads="1"/>
          </p:cNvPicPr>
          <p:nvPr/>
        </p:nvPicPr>
        <p:blipFill>
          <a:blip r:embed="rId4"/>
          <a:srcRect l="2463" t="28410" r="32988" b="10127"/>
          <a:stretch>
            <a:fillRect/>
          </a:stretch>
        </p:blipFill>
        <p:spPr bwMode="auto">
          <a:xfrm>
            <a:off x="382588" y="1660525"/>
            <a:ext cx="28638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75" name="Picture 1067" descr="Sleep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925" y="1641475"/>
            <a:ext cx="2376488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6" name="Picture 1058"/>
          <p:cNvPicPr>
            <a:picLocks noChangeAspect="1" noChangeArrowheads="1"/>
          </p:cNvPicPr>
          <p:nvPr/>
        </p:nvPicPr>
        <p:blipFill>
          <a:blip r:embed="rId6"/>
          <a:srcRect b="16667"/>
          <a:stretch>
            <a:fillRect/>
          </a:stretch>
        </p:blipFill>
        <p:spPr bwMode="auto">
          <a:xfrm>
            <a:off x="685800" y="1665288"/>
            <a:ext cx="2359025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6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6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6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6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6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6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6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64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4" grpId="0" build="p" autoUpdateAnimBg="0"/>
      <p:bldP spid="146446" grpId="0" autoUpdateAnimBg="0"/>
      <p:bldP spid="146447" grpId="0" autoUpdateAnimBg="0"/>
      <p:bldP spid="146448" grpId="0" autoUpdateAnimBg="0"/>
      <p:bldP spid="14644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4" descr="Background 18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06638"/>
            <a:ext cx="91440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600">
                <a:solidFill>
                  <a:srgbClr val="DDF2FF"/>
                </a:solidFill>
                <a:effectLst/>
              </a:rPr>
              <a:t>4. Alcohol &amp; Accidents</a:t>
            </a:r>
            <a:endParaRPr lang="en-US" sz="5600">
              <a:solidFill>
                <a:srgbClr val="DDF2FF"/>
              </a:solidFill>
            </a:endParaRPr>
          </a:p>
        </p:txBody>
      </p:sp>
      <p:sp>
        <p:nvSpPr>
          <p:cNvPr id="184323" name="Text Box 5"/>
          <p:cNvSpPr txBox="1">
            <a:spLocks noChangeArrowheads="1"/>
          </p:cNvSpPr>
          <p:nvPr/>
        </p:nvSpPr>
        <p:spPr bwMode="auto">
          <a:xfrm>
            <a:off x="8531225" y="6400800"/>
            <a:ext cx="61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  </a:t>
            </a:r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28</a:t>
            </a:r>
            <a:endParaRPr 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333" descr="Crash 6"/>
          <p:cNvPicPr>
            <a:picLocks noChangeAspect="1" noChangeArrowheads="1"/>
          </p:cNvPicPr>
          <p:nvPr/>
        </p:nvPicPr>
        <p:blipFill>
          <a:blip r:embed="rId2">
            <a:lum bright="58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61950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Drivers Involved in</a:t>
            </a:r>
            <a:br>
              <a:rPr lang="en-US">
                <a:solidFill>
                  <a:srgbClr val="000066"/>
                </a:solidFill>
                <a:effectLst/>
              </a:rPr>
            </a:br>
            <a:r>
              <a:rPr lang="en-US">
                <a:solidFill>
                  <a:srgbClr val="000066"/>
                </a:solidFill>
                <a:effectLst/>
              </a:rPr>
              <a:t>DWI </a:t>
            </a:r>
            <a:r>
              <a:rPr lang="en-US">
                <a:solidFill>
                  <a:srgbClr val="CC0000"/>
                </a:solidFill>
                <a:effectLst/>
              </a:rPr>
              <a:t>Fatalities</a:t>
            </a:r>
            <a:r>
              <a:rPr lang="en-US">
                <a:solidFill>
                  <a:srgbClr val="000066"/>
                </a:solidFill>
                <a:effectLst/>
              </a:rPr>
              <a:t> in Texas</a:t>
            </a:r>
          </a:p>
        </p:txBody>
      </p:sp>
      <p:graphicFrame>
        <p:nvGraphicFramePr>
          <p:cNvPr id="186435" name="Group 67"/>
          <p:cNvGraphicFramePr>
            <a:graphicFrameLocks noGrp="1"/>
          </p:cNvGraphicFramePr>
          <p:nvPr/>
        </p:nvGraphicFramePr>
        <p:xfrm>
          <a:off x="428625" y="2201863"/>
          <a:ext cx="8216900" cy="3735706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Age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16-20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21-25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26-30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36-40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46-50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Licensed Drivers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DWI Drivers Involved in Fatalities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Representation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0195" name="Group 259"/>
          <p:cNvGraphicFramePr>
            <a:graphicFrameLocks noGrp="1"/>
          </p:cNvGraphicFramePr>
          <p:nvPr/>
        </p:nvGraphicFramePr>
        <p:xfrm>
          <a:off x="5137150" y="3079750"/>
          <a:ext cx="1179513" cy="2843214"/>
        </p:xfrm>
        <a:graphic>
          <a:graphicData uri="http://schemas.openxmlformats.org/drawingml/2006/table">
            <a:tbl>
              <a:tblPr/>
              <a:tblGrid>
                <a:gridCol w="11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4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11%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17%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55%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Over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0207" name="Group 271"/>
          <p:cNvGraphicFramePr>
            <a:graphicFrameLocks noGrp="1"/>
          </p:cNvGraphicFramePr>
          <p:nvPr/>
        </p:nvGraphicFramePr>
        <p:xfrm>
          <a:off x="6292850" y="3079750"/>
          <a:ext cx="1179513" cy="2843214"/>
        </p:xfrm>
        <a:graphic>
          <a:graphicData uri="http://schemas.openxmlformats.org/drawingml/2006/table">
            <a:tbl>
              <a:tblPr/>
              <a:tblGrid>
                <a:gridCol w="11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4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12%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8% Over</a:t>
                      </a:r>
                      <a:endParaRPr kumimoji="0" lang="en-US" sz="22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0219" name="Group 283"/>
          <p:cNvGraphicFramePr>
            <a:graphicFrameLocks noGrp="1"/>
          </p:cNvGraphicFramePr>
          <p:nvPr/>
        </p:nvGraphicFramePr>
        <p:xfrm>
          <a:off x="7473950" y="3079750"/>
          <a:ext cx="1179513" cy="2843214"/>
        </p:xfrm>
        <a:graphic>
          <a:graphicData uri="http://schemas.openxmlformats.org/drawingml/2006/table">
            <a:tbl>
              <a:tblPr/>
              <a:tblGrid>
                <a:gridCol w="11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4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10%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6%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ahoma" pitchFamily="34" charset="0"/>
                        </a:rPr>
                        <a:t>40% Under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268" name="Line 332"/>
          <p:cNvSpPr>
            <a:spLocks noChangeShapeType="1"/>
          </p:cNvSpPr>
          <p:nvPr/>
        </p:nvSpPr>
        <p:spPr bwMode="auto">
          <a:xfrm>
            <a:off x="401638" y="1644650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5397" name="Text Box 334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29</a:t>
            </a:r>
            <a:endParaRPr lang="en-US" sz="1200">
              <a:solidFill>
                <a:srgbClr val="000066"/>
              </a:solidFill>
            </a:endParaRPr>
          </a:p>
        </p:txBody>
      </p:sp>
      <p:graphicFrame>
        <p:nvGraphicFramePr>
          <p:cNvPr id="2" name="Group 283"/>
          <p:cNvGraphicFramePr>
            <a:graphicFrameLocks noGrp="1"/>
          </p:cNvGraphicFramePr>
          <p:nvPr/>
        </p:nvGraphicFramePr>
        <p:xfrm>
          <a:off x="2774950" y="3087688"/>
          <a:ext cx="1179513" cy="2843214"/>
        </p:xfrm>
        <a:graphic>
          <a:graphicData uri="http://schemas.openxmlformats.org/drawingml/2006/table">
            <a:tbl>
              <a:tblPr/>
              <a:tblGrid>
                <a:gridCol w="11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4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8%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16%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100%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Over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Group 283"/>
          <p:cNvGraphicFramePr>
            <a:graphicFrameLocks noGrp="1"/>
          </p:cNvGraphicFramePr>
          <p:nvPr/>
        </p:nvGraphicFramePr>
        <p:xfrm>
          <a:off x="3952875" y="3062288"/>
          <a:ext cx="1179513" cy="2843214"/>
        </p:xfrm>
        <a:graphic>
          <a:graphicData uri="http://schemas.openxmlformats.org/drawingml/2006/table">
            <a:tbl>
              <a:tblPr/>
              <a:tblGrid>
                <a:gridCol w="117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4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10%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ahoma" pitchFamily="34" charset="0"/>
                        </a:rPr>
                        <a:t>19%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90%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Over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0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1913"/>
            <a:ext cx="7700963" cy="15462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How Does Society Use The Word </a:t>
            </a:r>
            <a:r>
              <a:rPr lang="en-US" sz="4000">
                <a:solidFill>
                  <a:srgbClr val="CC0000"/>
                </a:solidFill>
              </a:rPr>
              <a:t>DRINK</a:t>
            </a:r>
            <a:r>
              <a:rPr lang="en-US" sz="4000">
                <a:solidFill>
                  <a:srgbClr val="000066"/>
                </a:solidFill>
              </a:rPr>
              <a:t>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90500" y="1860550"/>
            <a:ext cx="7623175" cy="4259263"/>
          </a:xfrm>
        </p:spPr>
        <p:txBody>
          <a:bodyPr/>
          <a:lstStyle/>
          <a:p>
            <a:pPr marL="219075" indent="-219075" eaLnBrk="1" hangingPunct="1">
              <a:lnSpc>
                <a:spcPct val="160000"/>
              </a:lnSpc>
              <a:buSzPct val="85000"/>
              <a:buFontTx/>
              <a:buNone/>
            </a:pPr>
            <a:r>
              <a:rPr lang="en-US" sz="2800">
                <a:solidFill>
                  <a:srgbClr val="000066"/>
                </a:solidFill>
              </a:rPr>
              <a:t>Example: “Let’s go have a </a:t>
            </a:r>
            <a:r>
              <a:rPr lang="en-US" sz="2800">
                <a:solidFill>
                  <a:srgbClr val="CC0000"/>
                </a:solidFill>
              </a:rPr>
              <a:t>DRINK</a:t>
            </a:r>
            <a:r>
              <a:rPr lang="en-US" sz="2800">
                <a:solidFill>
                  <a:srgbClr val="000066"/>
                </a:solidFill>
              </a:rPr>
              <a:t>.”</a:t>
            </a:r>
          </a:p>
          <a:p>
            <a:pPr marL="219075" indent="-219075" eaLnBrk="1" hangingPunct="1">
              <a:lnSpc>
                <a:spcPct val="160000"/>
              </a:lnSpc>
              <a:buSzPct val="85000"/>
              <a:buFontTx/>
              <a:buNone/>
            </a:pPr>
            <a:endParaRPr lang="en-US" sz="1000">
              <a:solidFill>
                <a:srgbClr val="000066"/>
              </a:solidFill>
            </a:endParaRPr>
          </a:p>
          <a:p>
            <a:pPr marL="219075" indent="-219075" eaLnBrk="1" hangingPunct="1">
              <a:lnSpc>
                <a:spcPct val="160000"/>
              </a:lnSpc>
              <a:buSzPct val="85000"/>
            </a:pPr>
            <a:r>
              <a:rPr lang="en-US" sz="2800">
                <a:solidFill>
                  <a:srgbClr val="000066"/>
                </a:solidFill>
              </a:rPr>
              <a:t>No thank you, I don’t </a:t>
            </a:r>
            <a:r>
              <a:rPr lang="en-US" sz="2800">
                <a:solidFill>
                  <a:srgbClr val="CC0000"/>
                </a:solidFill>
              </a:rPr>
              <a:t>DRINK</a:t>
            </a:r>
            <a:r>
              <a:rPr lang="en-US" sz="2800">
                <a:solidFill>
                  <a:srgbClr val="000066"/>
                </a:solidFill>
              </a:rPr>
              <a:t>.</a:t>
            </a:r>
          </a:p>
          <a:p>
            <a:pPr marL="219075" indent="-219075" eaLnBrk="1" hangingPunct="1">
              <a:lnSpc>
                <a:spcPct val="160000"/>
              </a:lnSpc>
              <a:buSzPct val="85000"/>
            </a:pPr>
            <a:r>
              <a:rPr lang="en-US" sz="2800">
                <a:solidFill>
                  <a:srgbClr val="000066"/>
                </a:solidFill>
              </a:rPr>
              <a:t>He has a </a:t>
            </a:r>
            <a:r>
              <a:rPr lang="en-US" sz="2800">
                <a:solidFill>
                  <a:srgbClr val="CC0000"/>
                </a:solidFill>
              </a:rPr>
              <a:t>DRINKING</a:t>
            </a:r>
            <a:r>
              <a:rPr lang="en-US" sz="2800">
                <a:solidFill>
                  <a:srgbClr val="000066"/>
                </a:solidFill>
              </a:rPr>
              <a:t> problem.</a:t>
            </a:r>
          </a:p>
          <a:p>
            <a:pPr marL="219075" indent="-219075" eaLnBrk="1" hangingPunct="1">
              <a:lnSpc>
                <a:spcPct val="160000"/>
              </a:lnSpc>
              <a:buSzPct val="85000"/>
            </a:pPr>
            <a:r>
              <a:rPr lang="en-US" sz="2800">
                <a:solidFill>
                  <a:srgbClr val="000066"/>
                </a:solidFill>
              </a:rPr>
              <a:t>She quit </a:t>
            </a:r>
            <a:r>
              <a:rPr lang="en-US" sz="2800">
                <a:solidFill>
                  <a:srgbClr val="CC0000"/>
                </a:solidFill>
              </a:rPr>
              <a:t>DRINKING</a:t>
            </a:r>
            <a:r>
              <a:rPr lang="en-US" sz="2800">
                <a:solidFill>
                  <a:srgbClr val="000066"/>
                </a:solidFill>
              </a:rPr>
              <a:t> for health reasons.</a:t>
            </a:r>
          </a:p>
          <a:p>
            <a:pPr marL="219075" indent="-219075" eaLnBrk="1" hangingPunct="1">
              <a:lnSpc>
                <a:spcPct val="160000"/>
              </a:lnSpc>
              <a:buSzPct val="85000"/>
            </a:pPr>
            <a:r>
              <a:rPr lang="en-US" sz="2800">
                <a:solidFill>
                  <a:srgbClr val="000066"/>
                </a:solidFill>
              </a:rPr>
              <a:t>You are too young to </a:t>
            </a:r>
            <a:r>
              <a:rPr lang="en-US" sz="2800">
                <a:solidFill>
                  <a:srgbClr val="CC0000"/>
                </a:solidFill>
              </a:rPr>
              <a:t>DRINK</a:t>
            </a:r>
            <a:r>
              <a:rPr lang="en-US" sz="2800">
                <a:solidFill>
                  <a:srgbClr val="000066"/>
                </a:solidFill>
              </a:rPr>
              <a:t>.</a:t>
            </a:r>
          </a:p>
        </p:txBody>
      </p:sp>
      <p:pic>
        <p:nvPicPr>
          <p:cNvPr id="20483" name="Picture 8" descr="Bubbles 5"/>
          <p:cNvPicPr>
            <a:picLocks noChangeAspect="1" noChangeArrowheads="1"/>
          </p:cNvPicPr>
          <p:nvPr/>
        </p:nvPicPr>
        <p:blipFill>
          <a:blip r:embed="rId3">
            <a:lum bright="18000" contrast="18000"/>
          </a:blip>
          <a:srcRect l="30006" t="-305" r="23997" b="421"/>
          <a:stretch>
            <a:fillRect/>
          </a:stretch>
        </p:blipFill>
        <p:spPr bwMode="auto">
          <a:xfrm>
            <a:off x="7716838" y="-41275"/>
            <a:ext cx="1433512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0" y="1639888"/>
            <a:ext cx="7723188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1"/>
          <p:cNvSpPr>
            <a:spLocks noChangeShapeType="1"/>
          </p:cNvSpPr>
          <p:nvPr/>
        </p:nvSpPr>
        <p:spPr bwMode="auto">
          <a:xfrm>
            <a:off x="7720013" y="0"/>
            <a:ext cx="0" cy="68580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12"/>
          <p:cNvSpPr txBox="1">
            <a:spLocks noChangeArrowheads="1"/>
          </p:cNvSpPr>
          <p:nvPr/>
        </p:nvSpPr>
        <p:spPr bwMode="auto">
          <a:xfrm>
            <a:off x="8659813" y="6400800"/>
            <a:ext cx="48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   3</a:t>
            </a:r>
            <a:endParaRPr lang="en-US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62" descr="Crash 7"/>
          <p:cNvPicPr>
            <a:picLocks noChangeAspect="1" noChangeArrowheads="1"/>
          </p:cNvPicPr>
          <p:nvPr/>
        </p:nvPicPr>
        <p:blipFill>
          <a:blip r:embed="rId2">
            <a:lum bright="46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407988"/>
            <a:ext cx="7772400" cy="646112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  <a:effectLst/>
              </a:rPr>
              <a:t>BAC &amp; Risk of Death</a:t>
            </a:r>
          </a:p>
        </p:txBody>
      </p:sp>
      <p:sp>
        <p:nvSpPr>
          <p:cNvPr id="186371" name="Rectangle 132"/>
          <p:cNvSpPr>
            <a:spLocks noChangeArrowheads="1"/>
          </p:cNvSpPr>
          <p:nvPr/>
        </p:nvSpPr>
        <p:spPr bwMode="auto">
          <a:xfrm>
            <a:off x="736600" y="1639888"/>
            <a:ext cx="7938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2" name="Rectangle 135"/>
          <p:cNvSpPr>
            <a:spLocks noChangeArrowheads="1"/>
          </p:cNvSpPr>
          <p:nvPr/>
        </p:nvSpPr>
        <p:spPr bwMode="auto">
          <a:xfrm>
            <a:off x="736600" y="1639888"/>
            <a:ext cx="7938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3" name="Rectangle 140"/>
          <p:cNvSpPr>
            <a:spLocks noChangeArrowheads="1"/>
          </p:cNvSpPr>
          <p:nvPr/>
        </p:nvSpPr>
        <p:spPr bwMode="auto">
          <a:xfrm>
            <a:off x="2225675" y="1639888"/>
            <a:ext cx="7938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4" name="Rectangle 151"/>
          <p:cNvSpPr>
            <a:spLocks noChangeArrowheads="1"/>
          </p:cNvSpPr>
          <p:nvPr/>
        </p:nvSpPr>
        <p:spPr bwMode="auto">
          <a:xfrm>
            <a:off x="736600" y="1647825"/>
            <a:ext cx="7938" cy="6016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5" name="Rectangle 164"/>
          <p:cNvSpPr>
            <a:spLocks noChangeArrowheads="1"/>
          </p:cNvSpPr>
          <p:nvPr/>
        </p:nvSpPr>
        <p:spPr bwMode="auto">
          <a:xfrm>
            <a:off x="736600" y="2249488"/>
            <a:ext cx="7938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6" name="Rectangle 173"/>
          <p:cNvSpPr>
            <a:spLocks noChangeArrowheads="1"/>
          </p:cNvSpPr>
          <p:nvPr/>
        </p:nvSpPr>
        <p:spPr bwMode="auto">
          <a:xfrm>
            <a:off x="4276725" y="2249488"/>
            <a:ext cx="7938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7" name="Rectangle 178"/>
          <p:cNvSpPr>
            <a:spLocks noChangeArrowheads="1"/>
          </p:cNvSpPr>
          <p:nvPr/>
        </p:nvSpPr>
        <p:spPr bwMode="auto">
          <a:xfrm>
            <a:off x="6297613" y="2249488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8" name="Rectangle 186"/>
          <p:cNvSpPr>
            <a:spLocks noChangeArrowheads="1"/>
          </p:cNvSpPr>
          <p:nvPr/>
        </p:nvSpPr>
        <p:spPr bwMode="auto">
          <a:xfrm>
            <a:off x="736600" y="2255838"/>
            <a:ext cx="7938" cy="6048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79" name="Rectangle 205"/>
          <p:cNvSpPr>
            <a:spLocks noChangeArrowheads="1"/>
          </p:cNvSpPr>
          <p:nvPr/>
        </p:nvSpPr>
        <p:spPr bwMode="auto">
          <a:xfrm>
            <a:off x="736600" y="2860675"/>
            <a:ext cx="7938" cy="714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0" name="Rectangle 231"/>
          <p:cNvSpPr>
            <a:spLocks noChangeArrowheads="1"/>
          </p:cNvSpPr>
          <p:nvPr/>
        </p:nvSpPr>
        <p:spPr bwMode="auto">
          <a:xfrm>
            <a:off x="4276725" y="2928938"/>
            <a:ext cx="7938" cy="3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1" name="Rectangle 241"/>
          <p:cNvSpPr>
            <a:spLocks noChangeArrowheads="1"/>
          </p:cNvSpPr>
          <p:nvPr/>
        </p:nvSpPr>
        <p:spPr bwMode="auto">
          <a:xfrm>
            <a:off x="6297613" y="2928938"/>
            <a:ext cx="6350" cy="31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2" name="Rectangle 253"/>
          <p:cNvSpPr>
            <a:spLocks noChangeArrowheads="1"/>
          </p:cNvSpPr>
          <p:nvPr/>
        </p:nvSpPr>
        <p:spPr bwMode="auto">
          <a:xfrm>
            <a:off x="736600" y="2932113"/>
            <a:ext cx="7938" cy="11620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3" name="Rectangle 272"/>
          <p:cNvSpPr>
            <a:spLocks noChangeArrowheads="1"/>
          </p:cNvSpPr>
          <p:nvPr/>
        </p:nvSpPr>
        <p:spPr bwMode="auto">
          <a:xfrm>
            <a:off x="736600" y="4094163"/>
            <a:ext cx="7938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4" name="Rectangle 275"/>
          <p:cNvSpPr>
            <a:spLocks noChangeArrowheads="1"/>
          </p:cNvSpPr>
          <p:nvPr/>
        </p:nvSpPr>
        <p:spPr bwMode="auto">
          <a:xfrm>
            <a:off x="744538" y="4094163"/>
            <a:ext cx="1481137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5" name="Rectangle 277"/>
          <p:cNvSpPr>
            <a:spLocks noChangeArrowheads="1"/>
          </p:cNvSpPr>
          <p:nvPr/>
        </p:nvSpPr>
        <p:spPr bwMode="auto">
          <a:xfrm>
            <a:off x="2271713" y="4094163"/>
            <a:ext cx="22225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6" name="Rectangle 279"/>
          <p:cNvSpPr>
            <a:spLocks noChangeArrowheads="1"/>
          </p:cNvSpPr>
          <p:nvPr/>
        </p:nvSpPr>
        <p:spPr bwMode="auto">
          <a:xfrm>
            <a:off x="2225675" y="4094163"/>
            <a:ext cx="23813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7" name="Rectangle 281"/>
          <p:cNvSpPr>
            <a:spLocks noChangeArrowheads="1"/>
          </p:cNvSpPr>
          <p:nvPr/>
        </p:nvSpPr>
        <p:spPr bwMode="auto">
          <a:xfrm>
            <a:off x="2293938" y="4094163"/>
            <a:ext cx="1982787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8" name="Rectangle 283"/>
          <p:cNvSpPr>
            <a:spLocks noChangeArrowheads="1"/>
          </p:cNvSpPr>
          <p:nvPr/>
        </p:nvSpPr>
        <p:spPr bwMode="auto">
          <a:xfrm>
            <a:off x="4276725" y="4094163"/>
            <a:ext cx="7938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89" name="Rectangle 286"/>
          <p:cNvSpPr>
            <a:spLocks noChangeArrowheads="1"/>
          </p:cNvSpPr>
          <p:nvPr/>
        </p:nvSpPr>
        <p:spPr bwMode="auto">
          <a:xfrm>
            <a:off x="4284663" y="4094163"/>
            <a:ext cx="20129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0" name="Rectangle 288"/>
          <p:cNvSpPr>
            <a:spLocks noChangeArrowheads="1"/>
          </p:cNvSpPr>
          <p:nvPr/>
        </p:nvSpPr>
        <p:spPr bwMode="auto">
          <a:xfrm>
            <a:off x="6297613" y="4094163"/>
            <a:ext cx="63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1" name="Rectangle 291"/>
          <p:cNvSpPr>
            <a:spLocks noChangeArrowheads="1"/>
          </p:cNvSpPr>
          <p:nvPr/>
        </p:nvSpPr>
        <p:spPr bwMode="auto">
          <a:xfrm>
            <a:off x="6303963" y="4094163"/>
            <a:ext cx="2012950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2" name="Rectangle 293"/>
          <p:cNvSpPr>
            <a:spLocks noChangeArrowheads="1"/>
          </p:cNvSpPr>
          <p:nvPr/>
        </p:nvSpPr>
        <p:spPr bwMode="auto">
          <a:xfrm>
            <a:off x="8316913" y="4094163"/>
            <a:ext cx="7937" cy="6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3" name="Rectangle 296"/>
          <p:cNvSpPr>
            <a:spLocks noChangeArrowheads="1"/>
          </p:cNvSpPr>
          <p:nvPr/>
        </p:nvSpPr>
        <p:spPr bwMode="auto">
          <a:xfrm>
            <a:off x="736600" y="4100513"/>
            <a:ext cx="7938" cy="6413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4" name="Rectangle 313"/>
          <p:cNvSpPr>
            <a:spLocks noChangeArrowheads="1"/>
          </p:cNvSpPr>
          <p:nvPr/>
        </p:nvSpPr>
        <p:spPr bwMode="auto">
          <a:xfrm>
            <a:off x="736600" y="4741863"/>
            <a:ext cx="7938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5" name="Rectangle 324"/>
          <p:cNvSpPr>
            <a:spLocks noChangeArrowheads="1"/>
          </p:cNvSpPr>
          <p:nvPr/>
        </p:nvSpPr>
        <p:spPr bwMode="auto">
          <a:xfrm>
            <a:off x="4276725" y="4741863"/>
            <a:ext cx="7938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6" name="Rectangle 329"/>
          <p:cNvSpPr>
            <a:spLocks noChangeArrowheads="1"/>
          </p:cNvSpPr>
          <p:nvPr/>
        </p:nvSpPr>
        <p:spPr bwMode="auto">
          <a:xfrm>
            <a:off x="6297613" y="4741863"/>
            <a:ext cx="6350" cy="793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7" name="Rectangle 338"/>
          <p:cNvSpPr>
            <a:spLocks noChangeArrowheads="1"/>
          </p:cNvSpPr>
          <p:nvPr/>
        </p:nvSpPr>
        <p:spPr bwMode="auto">
          <a:xfrm>
            <a:off x="736600" y="4749800"/>
            <a:ext cx="7938" cy="6286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8" name="Rectangle 340"/>
          <p:cNvSpPr>
            <a:spLocks noChangeArrowheads="1"/>
          </p:cNvSpPr>
          <p:nvPr/>
        </p:nvSpPr>
        <p:spPr bwMode="auto">
          <a:xfrm>
            <a:off x="736600" y="5378450"/>
            <a:ext cx="7938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399" name="Rectangle 343"/>
          <p:cNvSpPr>
            <a:spLocks noChangeArrowheads="1"/>
          </p:cNvSpPr>
          <p:nvPr/>
        </p:nvSpPr>
        <p:spPr bwMode="auto">
          <a:xfrm>
            <a:off x="736600" y="5378450"/>
            <a:ext cx="7938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0" name="Rectangle 352"/>
          <p:cNvSpPr>
            <a:spLocks noChangeArrowheads="1"/>
          </p:cNvSpPr>
          <p:nvPr/>
        </p:nvSpPr>
        <p:spPr bwMode="auto">
          <a:xfrm>
            <a:off x="2225675" y="5378450"/>
            <a:ext cx="7938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1" name="Rectangle 366"/>
          <p:cNvSpPr>
            <a:spLocks noChangeArrowheads="1"/>
          </p:cNvSpPr>
          <p:nvPr/>
        </p:nvSpPr>
        <p:spPr bwMode="auto">
          <a:xfrm>
            <a:off x="6297613" y="5378450"/>
            <a:ext cx="6350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2" name="Line 72"/>
          <p:cNvSpPr>
            <a:spLocks noChangeShapeType="1"/>
          </p:cNvSpPr>
          <p:nvPr/>
        </p:nvSpPr>
        <p:spPr bwMode="auto">
          <a:xfrm>
            <a:off x="266700" y="2400300"/>
            <a:ext cx="0" cy="6175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3" name="Line 73"/>
          <p:cNvSpPr>
            <a:spLocks noChangeShapeType="1"/>
          </p:cNvSpPr>
          <p:nvPr/>
        </p:nvSpPr>
        <p:spPr bwMode="auto">
          <a:xfrm>
            <a:off x="2241550" y="2400300"/>
            <a:ext cx="0" cy="6175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4" name="Line 85"/>
          <p:cNvSpPr>
            <a:spLocks noChangeShapeType="1"/>
          </p:cNvSpPr>
          <p:nvPr/>
        </p:nvSpPr>
        <p:spPr bwMode="auto">
          <a:xfrm>
            <a:off x="266700" y="4886325"/>
            <a:ext cx="0" cy="6826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5" name="Line 98"/>
          <p:cNvSpPr>
            <a:spLocks noChangeShapeType="1"/>
          </p:cNvSpPr>
          <p:nvPr/>
        </p:nvSpPr>
        <p:spPr bwMode="auto">
          <a:xfrm>
            <a:off x="4286250" y="5419725"/>
            <a:ext cx="19748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6" name="Line 100"/>
          <p:cNvSpPr>
            <a:spLocks noChangeShapeType="1"/>
          </p:cNvSpPr>
          <p:nvPr/>
        </p:nvSpPr>
        <p:spPr bwMode="auto">
          <a:xfrm>
            <a:off x="6261100" y="2251075"/>
            <a:ext cx="0" cy="6175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7" name="Line 102"/>
          <p:cNvSpPr>
            <a:spLocks noChangeShapeType="1"/>
          </p:cNvSpPr>
          <p:nvPr/>
        </p:nvSpPr>
        <p:spPr bwMode="auto">
          <a:xfrm>
            <a:off x="6261100" y="2868613"/>
            <a:ext cx="0" cy="12192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8" name="Line 104"/>
          <p:cNvSpPr>
            <a:spLocks noChangeShapeType="1"/>
          </p:cNvSpPr>
          <p:nvPr/>
        </p:nvSpPr>
        <p:spPr bwMode="auto">
          <a:xfrm>
            <a:off x="6261100" y="4087813"/>
            <a:ext cx="0" cy="649287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09" name="Line 106"/>
          <p:cNvSpPr>
            <a:spLocks noChangeShapeType="1"/>
          </p:cNvSpPr>
          <p:nvPr/>
        </p:nvSpPr>
        <p:spPr bwMode="auto">
          <a:xfrm>
            <a:off x="6261100" y="4737100"/>
            <a:ext cx="0" cy="6826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10" name="Line 115"/>
          <p:cNvSpPr>
            <a:spLocks noChangeShapeType="1"/>
          </p:cNvSpPr>
          <p:nvPr/>
        </p:nvSpPr>
        <p:spPr bwMode="auto">
          <a:xfrm>
            <a:off x="6292850" y="5419725"/>
            <a:ext cx="1974850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11" name="Line 117"/>
          <p:cNvSpPr>
            <a:spLocks noChangeShapeType="1"/>
          </p:cNvSpPr>
          <p:nvPr/>
        </p:nvSpPr>
        <p:spPr bwMode="auto">
          <a:xfrm>
            <a:off x="8267700" y="2251075"/>
            <a:ext cx="0" cy="617538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412" name="Line 123"/>
          <p:cNvSpPr>
            <a:spLocks noChangeShapeType="1"/>
          </p:cNvSpPr>
          <p:nvPr/>
        </p:nvSpPr>
        <p:spPr bwMode="auto">
          <a:xfrm>
            <a:off x="8267700" y="4737100"/>
            <a:ext cx="0" cy="6826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9" name="Line 129"/>
          <p:cNvSpPr>
            <a:spLocks noChangeShapeType="1"/>
          </p:cNvSpPr>
          <p:nvPr/>
        </p:nvSpPr>
        <p:spPr bwMode="auto">
          <a:xfrm>
            <a:off x="401638" y="108743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421" name="Text Box 461"/>
          <p:cNvSpPr txBox="1">
            <a:spLocks noChangeArrowheads="1"/>
          </p:cNvSpPr>
          <p:nvPr/>
        </p:nvSpPr>
        <p:spPr bwMode="auto">
          <a:xfrm>
            <a:off x="330200" y="5540375"/>
            <a:ext cx="85407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7013" indent="-227013"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Why are there gender differences for young people?</a:t>
            </a:r>
          </a:p>
          <a:p>
            <a:pPr marL="227013" indent="-227013">
              <a:spcBef>
                <a:spcPct val="5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Why is age a factor?</a:t>
            </a:r>
          </a:p>
        </p:txBody>
      </p:sp>
      <p:grpSp>
        <p:nvGrpSpPr>
          <p:cNvPr id="2" name="Group 487"/>
          <p:cNvGrpSpPr>
            <a:grpSpLocks noRot="1"/>
          </p:cNvGrpSpPr>
          <p:nvPr/>
        </p:nvGrpSpPr>
        <p:grpSpPr bwMode="auto">
          <a:xfrm>
            <a:off x="685800" y="1466850"/>
            <a:ext cx="7696200" cy="1066800"/>
            <a:chOff x="384" y="816"/>
            <a:chExt cx="4848" cy="672"/>
          </a:xfrm>
        </p:grpSpPr>
        <p:sp>
          <p:nvSpPr>
            <p:cNvPr id="186457" name="Rectangle 488"/>
            <p:cNvSpPr>
              <a:spLocks noChangeArrowheads="1"/>
            </p:cNvSpPr>
            <p:nvPr/>
          </p:nvSpPr>
          <p:spPr bwMode="auto">
            <a:xfrm>
              <a:off x="4176" y="1152"/>
              <a:ext cx="105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400" b="1">
                  <a:solidFill>
                    <a:srgbClr val="000099"/>
                  </a:solidFill>
                </a:rPr>
                <a:t>.150+</a:t>
              </a:r>
              <a:endParaRPr lang="en-US" sz="24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58" name="Rectangle 489"/>
            <p:cNvSpPr>
              <a:spLocks noChangeArrowheads="1"/>
            </p:cNvSpPr>
            <p:nvPr/>
          </p:nvSpPr>
          <p:spPr bwMode="auto">
            <a:xfrm>
              <a:off x="2880" y="1152"/>
              <a:ext cx="1296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400" b="1">
                  <a:solidFill>
                    <a:srgbClr val="000099"/>
                  </a:solidFill>
                </a:rPr>
                <a:t>.080 - .099</a:t>
              </a:r>
              <a:endParaRPr lang="en-US" sz="24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59" name="Rectangle 490"/>
            <p:cNvSpPr>
              <a:spLocks noChangeArrowheads="1"/>
            </p:cNvSpPr>
            <p:nvPr/>
          </p:nvSpPr>
          <p:spPr bwMode="auto">
            <a:xfrm>
              <a:off x="1632" y="1152"/>
              <a:ext cx="1248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400" b="1">
                  <a:solidFill>
                    <a:srgbClr val="000099"/>
                  </a:solidFill>
                </a:rPr>
                <a:t>.020 - .049</a:t>
              </a:r>
              <a:endParaRPr lang="en-US" sz="24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60" name="Rectangle 491"/>
            <p:cNvSpPr>
              <a:spLocks noChangeArrowheads="1"/>
            </p:cNvSpPr>
            <p:nvPr/>
          </p:nvSpPr>
          <p:spPr bwMode="auto">
            <a:xfrm>
              <a:off x="384" y="1152"/>
              <a:ext cx="1248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</a:rPr>
                <a:t>AGE</a:t>
              </a:r>
              <a:endParaRPr lang="en-US" sz="28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86461" name="Rectangle 492"/>
            <p:cNvSpPr>
              <a:spLocks noChangeArrowheads="1"/>
            </p:cNvSpPr>
            <p:nvPr/>
          </p:nvSpPr>
          <p:spPr bwMode="auto">
            <a:xfrm>
              <a:off x="1632" y="816"/>
              <a:ext cx="3600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</a:rPr>
                <a:t>BAC</a:t>
              </a:r>
              <a:endParaRPr lang="en-US" sz="2800">
                <a:solidFill>
                  <a:srgbClr val="CC0000"/>
                </a:solidFill>
                <a:latin typeface="Times New Roman" pitchFamily="18" charset="0"/>
              </a:endParaRPr>
            </a:p>
          </p:txBody>
        </p:sp>
        <p:sp>
          <p:nvSpPr>
            <p:cNvPr id="186462" name="Rectangle 493"/>
            <p:cNvSpPr>
              <a:spLocks noChangeArrowheads="1"/>
            </p:cNvSpPr>
            <p:nvPr/>
          </p:nvSpPr>
          <p:spPr bwMode="auto">
            <a:xfrm>
              <a:off x="384" y="816"/>
              <a:ext cx="1248" cy="33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ct val="20000"/>
                </a:spcBef>
              </a:pPr>
              <a:endParaRPr lang="en-US" sz="2800" b="1"/>
            </a:p>
          </p:txBody>
        </p:sp>
        <p:sp>
          <p:nvSpPr>
            <p:cNvPr id="186463" name="Line 494"/>
            <p:cNvSpPr>
              <a:spLocks noChangeShapeType="1"/>
            </p:cNvSpPr>
            <p:nvPr/>
          </p:nvSpPr>
          <p:spPr bwMode="auto">
            <a:xfrm>
              <a:off x="384" y="816"/>
              <a:ext cx="48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64" name="Line 495"/>
            <p:cNvSpPr>
              <a:spLocks noChangeShapeType="1"/>
            </p:cNvSpPr>
            <p:nvPr/>
          </p:nvSpPr>
          <p:spPr bwMode="auto">
            <a:xfrm>
              <a:off x="384" y="1488"/>
              <a:ext cx="48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65" name="Line 496"/>
            <p:cNvSpPr>
              <a:spLocks noChangeShapeType="1"/>
            </p:cNvSpPr>
            <p:nvPr/>
          </p:nvSpPr>
          <p:spPr bwMode="auto">
            <a:xfrm>
              <a:off x="384" y="816"/>
              <a:ext cx="0" cy="672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66" name="Line 497"/>
            <p:cNvSpPr>
              <a:spLocks noChangeShapeType="1"/>
            </p:cNvSpPr>
            <p:nvPr/>
          </p:nvSpPr>
          <p:spPr bwMode="auto">
            <a:xfrm>
              <a:off x="5232" y="816"/>
              <a:ext cx="0" cy="672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67" name="Line 498"/>
            <p:cNvSpPr>
              <a:spLocks noChangeShapeType="1"/>
            </p:cNvSpPr>
            <p:nvPr/>
          </p:nvSpPr>
          <p:spPr bwMode="auto">
            <a:xfrm>
              <a:off x="384" y="1152"/>
              <a:ext cx="48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68" name="Line 499"/>
            <p:cNvSpPr>
              <a:spLocks noChangeShapeType="1"/>
            </p:cNvSpPr>
            <p:nvPr/>
          </p:nvSpPr>
          <p:spPr bwMode="auto">
            <a:xfrm>
              <a:off x="1632" y="816"/>
              <a:ext cx="0" cy="672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69" name="Line 500"/>
            <p:cNvSpPr>
              <a:spLocks noChangeShapeType="1"/>
            </p:cNvSpPr>
            <p:nvPr/>
          </p:nvSpPr>
          <p:spPr bwMode="auto">
            <a:xfrm>
              <a:off x="2880" y="1152"/>
              <a:ext cx="0" cy="33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70" name="Line 501"/>
            <p:cNvSpPr>
              <a:spLocks noChangeShapeType="1"/>
            </p:cNvSpPr>
            <p:nvPr/>
          </p:nvSpPr>
          <p:spPr bwMode="auto">
            <a:xfrm>
              <a:off x="4176" y="1152"/>
              <a:ext cx="0" cy="33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3" name="Group 502"/>
          <p:cNvGrpSpPr>
            <a:grpSpLocks noRot="1"/>
          </p:cNvGrpSpPr>
          <p:nvPr/>
        </p:nvGrpSpPr>
        <p:grpSpPr bwMode="auto">
          <a:xfrm>
            <a:off x="685800" y="2533650"/>
            <a:ext cx="1981200" cy="2819400"/>
            <a:chOff x="384" y="1488"/>
            <a:chExt cx="1248" cy="1776"/>
          </a:xfrm>
        </p:grpSpPr>
        <p:sp>
          <p:nvSpPr>
            <p:cNvPr id="186448" name="Rectangle 503"/>
            <p:cNvSpPr>
              <a:spLocks noChangeArrowheads="1"/>
            </p:cNvSpPr>
            <p:nvPr/>
          </p:nvSpPr>
          <p:spPr bwMode="auto">
            <a:xfrm>
              <a:off x="384" y="2688"/>
              <a:ext cx="1248" cy="5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</a:rPr>
                <a:t>35+</a:t>
              </a:r>
            </a:p>
          </p:txBody>
        </p:sp>
        <p:sp>
          <p:nvSpPr>
            <p:cNvPr id="186449" name="Rectangle 504"/>
            <p:cNvSpPr>
              <a:spLocks noChangeArrowheads="1"/>
            </p:cNvSpPr>
            <p:nvPr/>
          </p:nvSpPr>
          <p:spPr bwMode="auto">
            <a:xfrm>
              <a:off x="384" y="2160"/>
              <a:ext cx="1248" cy="5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</a:rPr>
                <a:t>21-34</a:t>
              </a:r>
            </a:p>
          </p:txBody>
        </p:sp>
        <p:sp>
          <p:nvSpPr>
            <p:cNvPr id="186450" name="Rectangle 505"/>
            <p:cNvSpPr>
              <a:spLocks noChangeArrowheads="1"/>
            </p:cNvSpPr>
            <p:nvPr/>
          </p:nvSpPr>
          <p:spPr bwMode="auto">
            <a:xfrm>
              <a:off x="384" y="1488"/>
              <a:ext cx="1248" cy="6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 b="1">
                  <a:solidFill>
                    <a:srgbClr val="CC0000"/>
                  </a:solidFill>
                </a:rPr>
                <a:t>16-20</a:t>
              </a:r>
            </a:p>
          </p:txBody>
        </p:sp>
        <p:sp>
          <p:nvSpPr>
            <p:cNvPr id="186451" name="Line 506"/>
            <p:cNvSpPr>
              <a:spLocks noChangeShapeType="1"/>
            </p:cNvSpPr>
            <p:nvPr/>
          </p:nvSpPr>
          <p:spPr bwMode="auto">
            <a:xfrm>
              <a:off x="384" y="1488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52" name="Line 507"/>
            <p:cNvSpPr>
              <a:spLocks noChangeShapeType="1"/>
            </p:cNvSpPr>
            <p:nvPr/>
          </p:nvSpPr>
          <p:spPr bwMode="auto">
            <a:xfrm>
              <a:off x="384" y="3264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53" name="Line 508"/>
            <p:cNvSpPr>
              <a:spLocks noChangeShapeType="1"/>
            </p:cNvSpPr>
            <p:nvPr/>
          </p:nvSpPr>
          <p:spPr bwMode="auto">
            <a:xfrm>
              <a:off x="384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54" name="Line 509"/>
            <p:cNvSpPr>
              <a:spLocks noChangeShapeType="1"/>
            </p:cNvSpPr>
            <p:nvPr/>
          </p:nvSpPr>
          <p:spPr bwMode="auto">
            <a:xfrm>
              <a:off x="1632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55" name="Line 510"/>
            <p:cNvSpPr>
              <a:spLocks noChangeShapeType="1"/>
            </p:cNvSpPr>
            <p:nvPr/>
          </p:nvSpPr>
          <p:spPr bwMode="auto">
            <a:xfrm>
              <a:off x="384" y="2160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56" name="Line 511"/>
            <p:cNvSpPr>
              <a:spLocks noChangeShapeType="1"/>
            </p:cNvSpPr>
            <p:nvPr/>
          </p:nvSpPr>
          <p:spPr bwMode="auto">
            <a:xfrm>
              <a:off x="384" y="2688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4" name="Group 512"/>
          <p:cNvGrpSpPr>
            <a:grpSpLocks noRot="1"/>
          </p:cNvGrpSpPr>
          <p:nvPr/>
        </p:nvGrpSpPr>
        <p:grpSpPr bwMode="auto">
          <a:xfrm>
            <a:off x="2667000" y="2533650"/>
            <a:ext cx="1981200" cy="2819400"/>
            <a:chOff x="1632" y="1488"/>
            <a:chExt cx="1248" cy="1776"/>
          </a:xfrm>
        </p:grpSpPr>
        <p:sp>
          <p:nvSpPr>
            <p:cNvPr id="186439" name="Rectangle 513"/>
            <p:cNvSpPr>
              <a:spLocks noChangeArrowheads="1"/>
            </p:cNvSpPr>
            <p:nvPr/>
          </p:nvSpPr>
          <p:spPr bwMode="auto">
            <a:xfrm>
              <a:off x="1632" y="2688"/>
              <a:ext cx="1248" cy="5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3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40" name="Rectangle 514"/>
            <p:cNvSpPr>
              <a:spLocks noChangeArrowheads="1"/>
            </p:cNvSpPr>
            <p:nvPr/>
          </p:nvSpPr>
          <p:spPr bwMode="auto">
            <a:xfrm>
              <a:off x="1632" y="2160"/>
              <a:ext cx="1248" cy="5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3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41" name="Rectangle 515"/>
            <p:cNvSpPr>
              <a:spLocks noChangeArrowheads="1"/>
            </p:cNvSpPr>
            <p:nvPr/>
          </p:nvSpPr>
          <p:spPr bwMode="auto">
            <a:xfrm>
              <a:off x="1632" y="1488"/>
              <a:ext cx="1248" cy="6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M - 5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  <a:p>
              <a:pPr algn="ctr"/>
              <a:r>
                <a:rPr lang="en-US" sz="2800">
                  <a:solidFill>
                    <a:srgbClr val="000099"/>
                  </a:solidFill>
                </a:rPr>
                <a:t>F - 3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42" name="Line 516"/>
            <p:cNvSpPr>
              <a:spLocks noChangeShapeType="1"/>
            </p:cNvSpPr>
            <p:nvPr/>
          </p:nvSpPr>
          <p:spPr bwMode="auto">
            <a:xfrm>
              <a:off x="1632" y="1488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43" name="Line 517"/>
            <p:cNvSpPr>
              <a:spLocks noChangeShapeType="1"/>
            </p:cNvSpPr>
            <p:nvPr/>
          </p:nvSpPr>
          <p:spPr bwMode="auto">
            <a:xfrm>
              <a:off x="1632" y="3264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44" name="Line 518"/>
            <p:cNvSpPr>
              <a:spLocks noChangeShapeType="1"/>
            </p:cNvSpPr>
            <p:nvPr/>
          </p:nvSpPr>
          <p:spPr bwMode="auto">
            <a:xfrm>
              <a:off x="1632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45" name="Line 519"/>
            <p:cNvSpPr>
              <a:spLocks noChangeShapeType="1"/>
            </p:cNvSpPr>
            <p:nvPr/>
          </p:nvSpPr>
          <p:spPr bwMode="auto">
            <a:xfrm>
              <a:off x="2880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46" name="Line 520"/>
            <p:cNvSpPr>
              <a:spLocks noChangeShapeType="1"/>
            </p:cNvSpPr>
            <p:nvPr/>
          </p:nvSpPr>
          <p:spPr bwMode="auto">
            <a:xfrm>
              <a:off x="1632" y="2160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47" name="Line 521"/>
            <p:cNvSpPr>
              <a:spLocks noChangeShapeType="1"/>
            </p:cNvSpPr>
            <p:nvPr/>
          </p:nvSpPr>
          <p:spPr bwMode="auto">
            <a:xfrm>
              <a:off x="1632" y="2688"/>
              <a:ext cx="1248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" name="Group 522"/>
          <p:cNvGrpSpPr>
            <a:grpSpLocks noRot="1"/>
          </p:cNvGrpSpPr>
          <p:nvPr/>
        </p:nvGrpSpPr>
        <p:grpSpPr bwMode="auto">
          <a:xfrm>
            <a:off x="4648200" y="2533650"/>
            <a:ext cx="2057400" cy="2819400"/>
            <a:chOff x="2880" y="1488"/>
            <a:chExt cx="1296" cy="1776"/>
          </a:xfrm>
        </p:grpSpPr>
        <p:sp>
          <p:nvSpPr>
            <p:cNvPr id="186430" name="Rectangle 523"/>
            <p:cNvSpPr>
              <a:spLocks noChangeArrowheads="1"/>
            </p:cNvSpPr>
            <p:nvPr/>
          </p:nvSpPr>
          <p:spPr bwMode="auto">
            <a:xfrm>
              <a:off x="2880" y="2688"/>
              <a:ext cx="1296" cy="5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11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31" name="Rectangle 524"/>
            <p:cNvSpPr>
              <a:spLocks noChangeArrowheads="1"/>
            </p:cNvSpPr>
            <p:nvPr/>
          </p:nvSpPr>
          <p:spPr bwMode="auto">
            <a:xfrm>
              <a:off x="2880" y="2160"/>
              <a:ext cx="1296" cy="5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13 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32" name="Rectangle 525"/>
            <p:cNvSpPr>
              <a:spLocks noChangeArrowheads="1"/>
            </p:cNvSpPr>
            <p:nvPr/>
          </p:nvSpPr>
          <p:spPr bwMode="auto">
            <a:xfrm>
              <a:off x="2880" y="1488"/>
              <a:ext cx="1296" cy="6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M - 52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  <a:p>
              <a:pPr algn="ctr"/>
              <a:r>
                <a:rPr lang="en-US" sz="2800">
                  <a:solidFill>
                    <a:srgbClr val="000099"/>
                  </a:solidFill>
                </a:rPr>
                <a:t>F - 15 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33" name="Line 526"/>
            <p:cNvSpPr>
              <a:spLocks noChangeShapeType="1"/>
            </p:cNvSpPr>
            <p:nvPr/>
          </p:nvSpPr>
          <p:spPr bwMode="auto">
            <a:xfrm>
              <a:off x="2880" y="1488"/>
              <a:ext cx="129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34" name="Line 527"/>
            <p:cNvSpPr>
              <a:spLocks noChangeShapeType="1"/>
            </p:cNvSpPr>
            <p:nvPr/>
          </p:nvSpPr>
          <p:spPr bwMode="auto">
            <a:xfrm>
              <a:off x="2880" y="3264"/>
              <a:ext cx="129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35" name="Line 528"/>
            <p:cNvSpPr>
              <a:spLocks noChangeShapeType="1"/>
            </p:cNvSpPr>
            <p:nvPr/>
          </p:nvSpPr>
          <p:spPr bwMode="auto">
            <a:xfrm>
              <a:off x="2880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36" name="Line 529"/>
            <p:cNvSpPr>
              <a:spLocks noChangeShapeType="1"/>
            </p:cNvSpPr>
            <p:nvPr/>
          </p:nvSpPr>
          <p:spPr bwMode="auto">
            <a:xfrm>
              <a:off x="4176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37" name="Line 530"/>
            <p:cNvSpPr>
              <a:spLocks noChangeShapeType="1"/>
            </p:cNvSpPr>
            <p:nvPr/>
          </p:nvSpPr>
          <p:spPr bwMode="auto">
            <a:xfrm>
              <a:off x="2880" y="2160"/>
              <a:ext cx="129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38" name="Line 531"/>
            <p:cNvSpPr>
              <a:spLocks noChangeShapeType="1"/>
            </p:cNvSpPr>
            <p:nvPr/>
          </p:nvSpPr>
          <p:spPr bwMode="auto">
            <a:xfrm>
              <a:off x="2880" y="2688"/>
              <a:ext cx="129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6" name="Group 532"/>
          <p:cNvGrpSpPr>
            <a:grpSpLocks noRot="1"/>
          </p:cNvGrpSpPr>
          <p:nvPr/>
        </p:nvGrpSpPr>
        <p:grpSpPr bwMode="auto">
          <a:xfrm>
            <a:off x="6705600" y="2533650"/>
            <a:ext cx="1676400" cy="2819400"/>
            <a:chOff x="4176" y="1488"/>
            <a:chExt cx="1056" cy="1776"/>
          </a:xfrm>
        </p:grpSpPr>
        <p:sp>
          <p:nvSpPr>
            <p:cNvPr id="186421" name="Rectangle 533"/>
            <p:cNvSpPr>
              <a:spLocks noChangeArrowheads="1"/>
            </p:cNvSpPr>
            <p:nvPr/>
          </p:nvSpPr>
          <p:spPr bwMode="auto">
            <a:xfrm>
              <a:off x="4176" y="2688"/>
              <a:ext cx="1056" cy="57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382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22" name="Rectangle 534"/>
            <p:cNvSpPr>
              <a:spLocks noChangeArrowheads="1"/>
            </p:cNvSpPr>
            <p:nvPr/>
          </p:nvSpPr>
          <p:spPr bwMode="auto">
            <a:xfrm>
              <a:off x="4176" y="2160"/>
              <a:ext cx="1056" cy="5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800">
                  <a:solidFill>
                    <a:srgbClr val="000099"/>
                  </a:solidFill>
                </a:rPr>
                <a:t>572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23" name="Rectangle 535"/>
            <p:cNvSpPr>
              <a:spLocks noChangeArrowheads="1"/>
            </p:cNvSpPr>
            <p:nvPr/>
          </p:nvSpPr>
          <p:spPr bwMode="auto">
            <a:xfrm>
              <a:off x="4176" y="1488"/>
              <a:ext cx="1056" cy="6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2100" b="1">
                  <a:solidFill>
                    <a:srgbClr val="000099"/>
                  </a:solidFill>
                </a:rPr>
                <a:t>M - 15,560</a:t>
              </a:r>
              <a:endParaRPr lang="en-US" sz="2100" b="1">
                <a:solidFill>
                  <a:srgbClr val="000099"/>
                </a:solidFill>
                <a:latin typeface="Times New Roman" pitchFamily="18" charset="0"/>
              </a:endParaRPr>
            </a:p>
            <a:p>
              <a:pPr algn="ctr"/>
              <a:r>
                <a:rPr lang="en-US" sz="2100" b="1">
                  <a:solidFill>
                    <a:srgbClr val="000099"/>
                  </a:solidFill>
                </a:rPr>
                <a:t>F - 738</a:t>
              </a:r>
              <a:r>
                <a:rPr lang="en-US" sz="2800">
                  <a:solidFill>
                    <a:srgbClr val="000099"/>
                  </a:solidFill>
                </a:rPr>
                <a:t> </a:t>
              </a:r>
              <a:endParaRPr lang="en-US" sz="280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86424" name="Line 536"/>
            <p:cNvSpPr>
              <a:spLocks noChangeShapeType="1"/>
            </p:cNvSpPr>
            <p:nvPr/>
          </p:nvSpPr>
          <p:spPr bwMode="auto">
            <a:xfrm>
              <a:off x="4176" y="1488"/>
              <a:ext cx="105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25" name="Line 537"/>
            <p:cNvSpPr>
              <a:spLocks noChangeShapeType="1"/>
            </p:cNvSpPr>
            <p:nvPr/>
          </p:nvSpPr>
          <p:spPr bwMode="auto">
            <a:xfrm>
              <a:off x="4176" y="3264"/>
              <a:ext cx="105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26" name="Line 538"/>
            <p:cNvSpPr>
              <a:spLocks noChangeShapeType="1"/>
            </p:cNvSpPr>
            <p:nvPr/>
          </p:nvSpPr>
          <p:spPr bwMode="auto">
            <a:xfrm>
              <a:off x="4176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27" name="Line 539"/>
            <p:cNvSpPr>
              <a:spLocks noChangeShapeType="1"/>
            </p:cNvSpPr>
            <p:nvPr/>
          </p:nvSpPr>
          <p:spPr bwMode="auto">
            <a:xfrm>
              <a:off x="5232" y="1488"/>
              <a:ext cx="0" cy="1776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28" name="Line 540"/>
            <p:cNvSpPr>
              <a:spLocks noChangeShapeType="1"/>
            </p:cNvSpPr>
            <p:nvPr/>
          </p:nvSpPr>
          <p:spPr bwMode="auto">
            <a:xfrm>
              <a:off x="4176" y="2160"/>
              <a:ext cx="105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6429" name="Line 541"/>
            <p:cNvSpPr>
              <a:spLocks noChangeShapeType="1"/>
            </p:cNvSpPr>
            <p:nvPr/>
          </p:nvSpPr>
          <p:spPr bwMode="auto">
            <a:xfrm>
              <a:off x="4176" y="2688"/>
              <a:ext cx="1056" cy="0"/>
            </a:xfrm>
            <a:prstGeom prst="line">
              <a:avLst/>
            </a:prstGeom>
            <a:noFill/>
            <a:ln w="28575" cap="rnd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86420" name="Text Box 542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30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2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8597900" y="6338888"/>
            <a:ext cx="546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00066"/>
                </a:solidFill>
                <a:latin typeface="Arial Black" pitchFamily="34" charset="0"/>
              </a:rPr>
              <a:t>    </a:t>
            </a: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31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87395" name="Line 3"/>
          <p:cNvSpPr>
            <a:spLocks noChangeShapeType="1"/>
          </p:cNvSpPr>
          <p:nvPr/>
        </p:nvSpPr>
        <p:spPr bwMode="auto">
          <a:xfrm>
            <a:off x="4011613" y="2873375"/>
            <a:ext cx="2278062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6" name="Line 4"/>
          <p:cNvSpPr>
            <a:spLocks noChangeShapeType="1"/>
          </p:cNvSpPr>
          <p:nvPr/>
        </p:nvSpPr>
        <p:spPr bwMode="auto">
          <a:xfrm>
            <a:off x="4011613" y="2873375"/>
            <a:ext cx="0" cy="1100138"/>
          </a:xfrm>
          <a:prstGeom prst="line">
            <a:avLst/>
          </a:prstGeom>
          <a:noFill/>
          <a:ln w="190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8566150" y="2873375"/>
            <a:ext cx="0" cy="538163"/>
          </a:xfrm>
          <a:prstGeom prst="line">
            <a:avLst/>
          </a:prstGeom>
          <a:noFill/>
          <a:ln w="1905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011613" y="3973513"/>
            <a:ext cx="2278062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399" name="Line 7"/>
          <p:cNvSpPr>
            <a:spLocks noChangeShapeType="1"/>
          </p:cNvSpPr>
          <p:nvPr/>
        </p:nvSpPr>
        <p:spPr bwMode="auto">
          <a:xfrm>
            <a:off x="6289675" y="2873375"/>
            <a:ext cx="2276475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6289675" y="3973513"/>
            <a:ext cx="2276475" cy="0"/>
          </a:xfrm>
          <a:prstGeom prst="line">
            <a:avLst/>
          </a:prstGeom>
          <a:noFill/>
          <a:ln w="381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96850"/>
            <a:ext cx="8610600" cy="9159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000">
                <a:solidFill>
                  <a:srgbClr val="000066"/>
                </a:solidFill>
              </a:rPr>
              <a:t>Alcohol-Related Fatalities </a:t>
            </a:r>
            <a:br>
              <a:rPr lang="en-US" sz="3000">
                <a:solidFill>
                  <a:srgbClr val="000066"/>
                </a:solidFill>
              </a:rPr>
            </a:br>
            <a:r>
              <a:rPr lang="en-US" sz="3000">
                <a:solidFill>
                  <a:srgbClr val="000066"/>
                </a:solidFill>
              </a:rPr>
              <a:t>After Drinking Age Raised to 21</a:t>
            </a:r>
          </a:p>
        </p:txBody>
      </p:sp>
      <p:graphicFrame>
        <p:nvGraphicFramePr>
          <p:cNvPr id="156672" name="Object 0"/>
          <p:cNvGraphicFramePr>
            <a:graphicFrameLocks noChangeAspect="1"/>
          </p:cNvGraphicFramePr>
          <p:nvPr/>
        </p:nvGraphicFramePr>
        <p:xfrm>
          <a:off x="511175" y="1152525"/>
          <a:ext cx="8208963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Picture" r:id="rId3" imgW="8426196" imgH="5833872" progId="Word.Picture.8">
                  <p:embed/>
                </p:oleObj>
              </mc:Choice>
              <mc:Fallback>
                <p:oleObj name="Picture" r:id="rId3" imgW="8426196" imgH="5833872" progId="Word.Picture.8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" y="1152525"/>
                        <a:ext cx="8208963" cy="560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096963" y="1897063"/>
            <a:ext cx="35909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United States</a:t>
            </a:r>
          </a:p>
          <a:p>
            <a:pPr algn="ctr"/>
            <a:r>
              <a:rPr lang="en-US" b="1">
                <a:solidFill>
                  <a:srgbClr val="FFFFFF"/>
                </a:solidFill>
              </a:rPr>
              <a:t>-15%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478213" y="3019425"/>
            <a:ext cx="4551362" cy="1554163"/>
            <a:chOff x="2191" y="1902"/>
            <a:chExt cx="2867" cy="979"/>
          </a:xfrm>
        </p:grpSpPr>
        <p:graphicFrame>
          <p:nvGraphicFramePr>
            <p:cNvPr id="9219" name="Object 1"/>
            <p:cNvGraphicFramePr>
              <a:graphicFrameLocks noChangeAspect="1"/>
            </p:cNvGraphicFramePr>
            <p:nvPr/>
          </p:nvGraphicFramePr>
          <p:xfrm>
            <a:off x="4143" y="1972"/>
            <a:ext cx="915" cy="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9" name="Picture" r:id="rId5" imgW="2397252" imgH="1898904" progId="Word.Picture.8">
                    <p:embed/>
                  </p:oleObj>
                </mc:Choice>
                <mc:Fallback>
                  <p:oleObj name="Picture" r:id="rId5" imgW="2397252" imgH="1898904" progId="Word.Picture.8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3" y="1972"/>
                          <a:ext cx="915" cy="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8" name="Text Box 9"/>
            <p:cNvSpPr txBox="1">
              <a:spLocks noChangeArrowheads="1"/>
            </p:cNvSpPr>
            <p:nvPr/>
          </p:nvSpPr>
          <p:spPr bwMode="auto">
            <a:xfrm>
              <a:off x="2191" y="1902"/>
              <a:ext cx="2596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Maryland</a:t>
              </a: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(Zero-Tolerance)</a:t>
              </a: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-33%</a:t>
              </a:r>
            </a:p>
          </p:txBody>
        </p:sp>
      </p:grp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401638" y="1211263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32</a:t>
            </a:r>
            <a:endParaRPr lang="en-US" sz="1200">
              <a:solidFill>
                <a:srgbClr val="000066"/>
              </a:solidFill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52750" y="4206875"/>
            <a:ext cx="2332038" cy="2235200"/>
            <a:chOff x="1860" y="2650"/>
            <a:chExt cx="1469" cy="1408"/>
          </a:xfrm>
        </p:grpSpPr>
        <p:pic>
          <p:nvPicPr>
            <p:cNvPr id="9226" name="Picture 19" descr="Texas 4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60" y="2650"/>
              <a:ext cx="1469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7" name="Text Box 8"/>
            <p:cNvSpPr txBox="1">
              <a:spLocks noChangeArrowheads="1"/>
            </p:cNvSpPr>
            <p:nvPr/>
          </p:nvSpPr>
          <p:spPr bwMode="auto">
            <a:xfrm>
              <a:off x="2185" y="2962"/>
              <a:ext cx="1036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Texas</a:t>
              </a: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-20%</a:t>
              </a:r>
            </a:p>
          </p:txBody>
        </p: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6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6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44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 r="8000" b="112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4" name="Picture 46"/>
          <p:cNvPicPr>
            <a:picLocks noChangeAspect="1" noChangeArrowheads="1"/>
          </p:cNvPicPr>
          <p:nvPr/>
        </p:nvPicPr>
        <p:blipFill>
          <a:blip r:embed="rId3"/>
          <a:srcRect l="19716" b="10902"/>
          <a:stretch>
            <a:fillRect/>
          </a:stretch>
        </p:blipFill>
        <p:spPr bwMode="auto">
          <a:xfrm>
            <a:off x="4603750" y="2522538"/>
            <a:ext cx="334168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206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Alcohol &amp; </a:t>
            </a:r>
            <a:br>
              <a:rPr lang="en-US">
                <a:solidFill>
                  <a:srgbClr val="000066"/>
                </a:solidFill>
              </a:rPr>
            </a:br>
            <a:r>
              <a:rPr lang="en-US">
                <a:solidFill>
                  <a:srgbClr val="000066"/>
                </a:solidFill>
              </a:rPr>
              <a:t>Non-Traffic Accidents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23888" y="1878013"/>
            <a:ext cx="3013075" cy="536575"/>
          </a:xfrm>
        </p:spPr>
        <p:txBody>
          <a:bodyPr/>
          <a:lstStyle/>
          <a:p>
            <a:pPr eaLnBrk="1" hangingPunct="1">
              <a:buSzPct val="90000"/>
            </a:pPr>
            <a:r>
              <a:rPr lang="en-US">
                <a:solidFill>
                  <a:srgbClr val="000066"/>
                </a:solidFill>
              </a:rPr>
              <a:t>Swimming</a:t>
            </a:r>
          </a:p>
        </p:txBody>
      </p:sp>
      <p:sp>
        <p:nvSpPr>
          <p:cNvPr id="43051" name="Line 43"/>
          <p:cNvSpPr>
            <a:spLocks noChangeShapeType="1"/>
          </p:cNvSpPr>
          <p:nvPr/>
        </p:nvSpPr>
        <p:spPr bwMode="auto">
          <a:xfrm>
            <a:off x="401638" y="158273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056" name="Rectangle 48"/>
          <p:cNvSpPr>
            <a:spLocks noChangeArrowheads="1"/>
          </p:cNvSpPr>
          <p:nvPr/>
        </p:nvSpPr>
        <p:spPr bwMode="auto">
          <a:xfrm>
            <a:off x="631825" y="2525713"/>
            <a:ext cx="2351088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Boating</a:t>
            </a:r>
          </a:p>
        </p:txBody>
      </p:sp>
      <p:sp>
        <p:nvSpPr>
          <p:cNvPr id="43057" name="Rectangle 49"/>
          <p:cNvSpPr>
            <a:spLocks noChangeArrowheads="1"/>
          </p:cNvSpPr>
          <p:nvPr/>
        </p:nvSpPr>
        <p:spPr bwMode="auto">
          <a:xfrm>
            <a:off x="638175" y="3194050"/>
            <a:ext cx="2351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Hunting</a:t>
            </a:r>
          </a:p>
        </p:txBody>
      </p:sp>
      <p:sp>
        <p:nvSpPr>
          <p:cNvPr id="43058" name="Rectangle 50"/>
          <p:cNvSpPr>
            <a:spLocks noChangeArrowheads="1"/>
          </p:cNvSpPr>
          <p:nvPr/>
        </p:nvSpPr>
        <p:spPr bwMode="auto">
          <a:xfrm>
            <a:off x="625475" y="3844925"/>
            <a:ext cx="199231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Skiing</a:t>
            </a:r>
          </a:p>
        </p:txBody>
      </p:sp>
      <p:sp>
        <p:nvSpPr>
          <p:cNvPr id="43059" name="Rectangle 51"/>
          <p:cNvSpPr>
            <a:spLocks noChangeArrowheads="1"/>
          </p:cNvSpPr>
          <p:nvPr/>
        </p:nvSpPr>
        <p:spPr bwMode="auto">
          <a:xfrm>
            <a:off x="633413" y="4492625"/>
            <a:ext cx="1992312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Home</a:t>
            </a:r>
          </a:p>
        </p:txBody>
      </p:sp>
      <p:sp>
        <p:nvSpPr>
          <p:cNvPr id="190474" name="Text Box 55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33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43064" name="Rectangle 56"/>
          <p:cNvSpPr>
            <a:spLocks noChangeArrowheads="1"/>
          </p:cNvSpPr>
          <p:nvPr/>
        </p:nvSpPr>
        <p:spPr bwMode="auto">
          <a:xfrm>
            <a:off x="633413" y="5153025"/>
            <a:ext cx="199231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Fire</a:t>
            </a:r>
          </a:p>
        </p:txBody>
      </p:sp>
      <p:sp>
        <p:nvSpPr>
          <p:cNvPr id="43065" name="Rectangle 57"/>
          <p:cNvSpPr>
            <a:spLocks noChangeArrowheads="1"/>
          </p:cNvSpPr>
          <p:nvPr/>
        </p:nvSpPr>
        <p:spPr bwMode="auto">
          <a:xfrm>
            <a:off x="641350" y="5800725"/>
            <a:ext cx="19923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Falls</a:t>
            </a:r>
          </a:p>
        </p:txBody>
      </p:sp>
      <p:pic>
        <p:nvPicPr>
          <p:cNvPr id="43066" name="Picture 58" descr="Bo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70375" y="2039938"/>
            <a:ext cx="368776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5" name="Picture 37" descr="Hunt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8963" y="2092325"/>
            <a:ext cx="37560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4" name="Picture 36" descr="Ski 4"/>
          <p:cNvPicPr>
            <a:picLocks noChangeAspect="1" noChangeArrowheads="1"/>
          </p:cNvPicPr>
          <p:nvPr/>
        </p:nvPicPr>
        <p:blipFill>
          <a:blip r:embed="rId6"/>
          <a:srcRect t="36237"/>
          <a:stretch>
            <a:fillRect/>
          </a:stretch>
        </p:blipFill>
        <p:spPr bwMode="auto">
          <a:xfrm>
            <a:off x="4424363" y="2071688"/>
            <a:ext cx="3444875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55" name="Picture 47" descr="Parmedics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19588" y="2136775"/>
            <a:ext cx="3582987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49" name="Picture 41" descr="Fi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3400" y="2198688"/>
            <a:ext cx="3557588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68" name="Picture 60" descr="A A A Ladder"/>
          <p:cNvPicPr>
            <a:picLocks noChangeAspect="1" noChangeArrowheads="1"/>
          </p:cNvPicPr>
          <p:nvPr/>
        </p:nvPicPr>
        <p:blipFill>
          <a:blip r:embed="rId9"/>
          <a:srcRect t="12997"/>
          <a:stretch>
            <a:fillRect/>
          </a:stretch>
        </p:blipFill>
        <p:spPr bwMode="auto">
          <a:xfrm>
            <a:off x="5137150" y="2076450"/>
            <a:ext cx="24907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  <p:bldP spid="43056" grpId="0" autoUpdateAnimBg="0"/>
      <p:bldP spid="43057" grpId="0" autoUpdateAnimBg="0"/>
      <p:bldP spid="43058" grpId="0" autoUpdateAnimBg="0"/>
      <p:bldP spid="43059" grpId="0" autoUpdateAnimBg="0"/>
      <p:bldP spid="43064" grpId="0" autoUpdateAnimBg="0"/>
      <p:bldP spid="4306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2" descr="Background 18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3888" y="236855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>
                <a:solidFill>
                  <a:srgbClr val="DDF2FF"/>
                </a:solidFill>
                <a:effectLst/>
              </a:rPr>
              <a:t>5.  Laws</a:t>
            </a:r>
            <a:endParaRPr lang="en-US" sz="6000">
              <a:solidFill>
                <a:srgbClr val="DDF2FF"/>
              </a:solidFill>
            </a:endParaRPr>
          </a:p>
        </p:txBody>
      </p:sp>
      <p:sp>
        <p:nvSpPr>
          <p:cNvPr id="191491" name="Text Box 7"/>
          <p:cNvSpPr txBox="1">
            <a:spLocks noChangeArrowheads="1"/>
          </p:cNvSpPr>
          <p:nvPr/>
        </p:nvSpPr>
        <p:spPr bwMode="auto">
          <a:xfrm>
            <a:off x="8634413" y="6400800"/>
            <a:ext cx="509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  </a:t>
            </a:r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34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44450"/>
            <a:ext cx="7488237" cy="12573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5000">
                <a:solidFill>
                  <a:srgbClr val="000066"/>
                </a:solidFill>
              </a:rPr>
              <a:t>Minor In Possession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554163"/>
            <a:ext cx="4344988" cy="6032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>
                <a:solidFill>
                  <a:srgbClr val="000066"/>
                </a:solidFill>
              </a:rPr>
              <a:t>Attempt to Purchase,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411663" y="1547813"/>
            <a:ext cx="2228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Purchase,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283325" y="1547813"/>
            <a:ext cx="23050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Possession,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847725" y="1968500"/>
            <a:ext cx="2817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Consumption,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435350" y="1970088"/>
            <a:ext cx="4976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66"/>
                </a:solidFill>
              </a:rPr>
              <a:t>Misrepresentation of Age</a:t>
            </a:r>
          </a:p>
        </p:txBody>
      </p:sp>
      <p:graphicFrame>
        <p:nvGraphicFramePr>
          <p:cNvPr id="45210" name="Group 154"/>
          <p:cNvGraphicFramePr>
            <a:graphicFrameLocks noGrp="1"/>
          </p:cNvGraphicFramePr>
          <p:nvPr/>
        </p:nvGraphicFramePr>
        <p:xfrm>
          <a:off x="476250" y="3900488"/>
          <a:ext cx="8162925" cy="682625"/>
        </p:xfrm>
        <a:graphic>
          <a:graphicData uri="http://schemas.openxmlformats.org/drawingml/2006/table">
            <a:tbl>
              <a:tblPr/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1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Up to $500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8-12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Required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201" name="Group 145"/>
          <p:cNvGraphicFramePr>
            <a:graphicFrameLocks noGrp="1"/>
          </p:cNvGraphicFramePr>
          <p:nvPr/>
        </p:nvGraphicFramePr>
        <p:xfrm>
          <a:off x="476250" y="4560888"/>
          <a:ext cx="8164513" cy="640080"/>
        </p:xfrm>
        <a:graphic>
          <a:graphicData uri="http://schemas.openxmlformats.org/drawingml/2006/table">
            <a:tbl>
              <a:tblPr/>
              <a:tblGrid>
                <a:gridCol w="110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Up to $500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20-40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Optional with judge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202" name="Group 146"/>
          <p:cNvGraphicFramePr>
            <a:graphicFrameLocks noGrp="1"/>
          </p:cNvGraphicFramePr>
          <p:nvPr/>
        </p:nvGraphicFramePr>
        <p:xfrm>
          <a:off x="476250" y="5184775"/>
          <a:ext cx="8164513" cy="640080"/>
        </p:xfrm>
        <a:graphic>
          <a:graphicData uri="http://schemas.openxmlformats.org/drawingml/2006/table">
            <a:tbl>
              <a:tblPr/>
              <a:tblGrid>
                <a:gridCol w="110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rd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 or more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$250-$2000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Optional with judge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Up to 180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5205" name="Text Box 149"/>
          <p:cNvSpPr txBox="1">
            <a:spLocks noChangeArrowheads="1"/>
          </p:cNvSpPr>
          <p:nvPr/>
        </p:nvSpPr>
        <p:spPr bwMode="auto">
          <a:xfrm>
            <a:off x="517525" y="5913438"/>
            <a:ext cx="812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/>
              <a:t>Deferred Disposition is conviction for enhancement.</a:t>
            </a:r>
          </a:p>
        </p:txBody>
      </p:sp>
      <p:pic>
        <p:nvPicPr>
          <p:cNvPr id="192568" name="Picture 155" descr="Beers in Backpack 4"/>
          <p:cNvPicPr>
            <a:picLocks noChangeAspect="1" noChangeArrowheads="1"/>
          </p:cNvPicPr>
          <p:nvPr/>
        </p:nvPicPr>
        <p:blipFill>
          <a:blip r:embed="rId2"/>
          <a:srcRect t="19087" r="-1186" b="3735"/>
          <a:stretch>
            <a:fillRect/>
          </a:stretch>
        </p:blipFill>
        <p:spPr bwMode="auto">
          <a:xfrm>
            <a:off x="0" y="-20638"/>
            <a:ext cx="1649413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69" name="Line 5"/>
          <p:cNvSpPr>
            <a:spLocks noChangeShapeType="1"/>
          </p:cNvSpPr>
          <p:nvPr/>
        </p:nvSpPr>
        <p:spPr bwMode="auto">
          <a:xfrm>
            <a:off x="-7938" y="1317625"/>
            <a:ext cx="9151938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2570" name="Line 157"/>
          <p:cNvSpPr>
            <a:spLocks noChangeShapeType="1"/>
          </p:cNvSpPr>
          <p:nvPr/>
        </p:nvSpPr>
        <p:spPr bwMode="auto">
          <a:xfrm>
            <a:off x="1658938" y="0"/>
            <a:ext cx="0" cy="12954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476250" y="2698750"/>
            <a:ext cx="8164513" cy="1168400"/>
            <a:chOff x="300" y="1836"/>
            <a:chExt cx="5143" cy="736"/>
          </a:xfrm>
        </p:grpSpPr>
        <p:grpSp>
          <p:nvGrpSpPr>
            <p:cNvPr id="192590" name="Group 180"/>
            <p:cNvGrpSpPr>
              <a:grpSpLocks/>
            </p:cNvGrpSpPr>
            <p:nvPr/>
          </p:nvGrpSpPr>
          <p:grpSpPr bwMode="auto">
            <a:xfrm>
              <a:off x="306" y="1836"/>
              <a:ext cx="5136" cy="306"/>
              <a:chOff x="306" y="1836"/>
              <a:chExt cx="5136" cy="306"/>
            </a:xfrm>
          </p:grpSpPr>
          <p:sp>
            <p:nvSpPr>
              <p:cNvPr id="192591" name="Rectangle 179"/>
              <p:cNvSpPr>
                <a:spLocks noChangeArrowheads="1"/>
              </p:cNvSpPr>
              <p:nvPr/>
            </p:nvSpPr>
            <p:spPr bwMode="auto">
              <a:xfrm>
                <a:off x="306" y="1836"/>
                <a:ext cx="5136" cy="3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592" name="Text Box 159"/>
              <p:cNvSpPr txBox="1">
                <a:spLocks noChangeArrowheads="1"/>
              </p:cNvSpPr>
              <p:nvPr/>
            </p:nvSpPr>
            <p:spPr bwMode="auto">
              <a:xfrm>
                <a:off x="2148" y="1856"/>
                <a:ext cx="149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CC0000"/>
                    </a:solidFill>
                  </a:rPr>
                  <a:t>PENALTIES</a:t>
                </a:r>
                <a:endParaRPr lang="en-US" sz="2400" b="1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192572" name="Text Box 182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35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45239" name="Text Box 183"/>
          <p:cNvSpPr txBox="1">
            <a:spLocks noChangeArrowheads="1"/>
          </p:cNvSpPr>
          <p:nvPr/>
        </p:nvSpPr>
        <p:spPr bwMode="auto">
          <a:xfrm>
            <a:off x="536575" y="6243638"/>
            <a:ext cx="812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/>
              <a:t>No Deferred Disposition on 3</a:t>
            </a:r>
            <a:r>
              <a:rPr lang="en-US" sz="2000" b="1" baseline="30000"/>
              <a:t>rd</a:t>
            </a:r>
            <a:r>
              <a:rPr lang="en-US" sz="2000" b="1"/>
              <a:t> or more.</a:t>
            </a:r>
          </a:p>
        </p:txBody>
      </p:sp>
      <p:graphicFrame>
        <p:nvGraphicFramePr>
          <p:cNvPr id="45204" name="Group 148"/>
          <p:cNvGraphicFramePr>
            <a:graphicFrameLocks noGrp="1"/>
          </p:cNvGraphicFramePr>
          <p:nvPr/>
        </p:nvGraphicFramePr>
        <p:xfrm>
          <a:off x="476250" y="3192463"/>
          <a:ext cx="8164513" cy="694944"/>
        </p:xfrm>
        <a:graphic>
          <a:graphicData uri="http://schemas.openxmlformats.org/drawingml/2006/table">
            <a:tbl>
              <a:tblPr/>
              <a:tblGrid>
                <a:gridCol w="110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7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Offense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Fine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Community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Service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Loss of License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Education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Jail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45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4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4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5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5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  <p:bldP spid="45062" grpId="0" autoUpdateAnimBg="0"/>
      <p:bldP spid="45063" grpId="0" autoUpdateAnimBg="0"/>
      <p:bldP spid="45064" grpId="0" autoUpdateAnimBg="0"/>
      <p:bldP spid="45065" grpId="0" autoUpdateAnimBg="0"/>
      <p:bldP spid="45205" grpId="0" autoUpdateAnimBg="0"/>
      <p:bldP spid="4523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30" descr="a Beer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481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2455863" y="61913"/>
            <a:ext cx="6583362" cy="1573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Providing Alcohol          to a Minor</a:t>
            </a:r>
          </a:p>
        </p:txBody>
      </p:sp>
      <p:sp>
        <p:nvSpPr>
          <p:cNvPr id="193539" name="Line 5"/>
          <p:cNvSpPr>
            <a:spLocks noChangeShapeType="1"/>
          </p:cNvSpPr>
          <p:nvPr/>
        </p:nvSpPr>
        <p:spPr bwMode="auto">
          <a:xfrm>
            <a:off x="0" y="1638300"/>
            <a:ext cx="91725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540" name="Text Box 6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36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450850" y="1946275"/>
            <a:ext cx="6502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FontTx/>
              <a:buChar char="•"/>
            </a:pPr>
            <a:r>
              <a:rPr lang="en-US" sz="2400" b="1"/>
              <a:t>Purchase for or giving alcohol to a minor is illegal unless it is the minor’s</a:t>
            </a:r>
          </a:p>
          <a:p>
            <a:pPr marL="682625" lvl="1" indent="-227013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sz="2000" b="1"/>
              <a:t>Adult parent</a:t>
            </a:r>
          </a:p>
          <a:p>
            <a:pPr marL="682625" lvl="1" indent="-227013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sz="2000" b="1"/>
              <a:t>Adult guardian</a:t>
            </a:r>
          </a:p>
          <a:p>
            <a:pPr marL="682625" lvl="1" indent="-227013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sz="2000" b="1"/>
              <a:t>Adult spouse</a:t>
            </a:r>
          </a:p>
          <a:p>
            <a:pPr marL="682625" lvl="1" indent="-227013"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US" sz="2000" b="1"/>
              <a:t>Adult court custodian</a:t>
            </a:r>
            <a:endParaRPr lang="en-US" sz="2400" b="1"/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438150" y="4410075"/>
            <a:ext cx="650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>
              <a:spcBef>
                <a:spcPct val="50000"/>
              </a:spcBef>
              <a:buFontTx/>
              <a:buChar char="•"/>
            </a:pPr>
            <a:r>
              <a:rPr lang="en-US" sz="2400" b="1"/>
              <a:t>Provider must be visibly present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47688" y="5186363"/>
            <a:ext cx="8005762" cy="1260475"/>
            <a:chOff x="515" y="3267"/>
            <a:chExt cx="4678" cy="794"/>
          </a:xfrm>
        </p:grpSpPr>
        <p:sp>
          <p:nvSpPr>
            <p:cNvPr id="193546" name="Rectangle 13"/>
            <p:cNvSpPr>
              <a:spLocks noChangeArrowheads="1"/>
            </p:cNvSpPr>
            <p:nvPr/>
          </p:nvSpPr>
          <p:spPr bwMode="auto">
            <a:xfrm>
              <a:off x="2855" y="3595"/>
              <a:ext cx="2338" cy="4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endParaRPr lang="en-US" sz="2400" b="1">
                <a:solidFill>
                  <a:srgbClr val="CC0000"/>
                </a:solidFill>
              </a:endParaRPr>
            </a:p>
          </p:txBody>
        </p:sp>
        <p:sp>
          <p:nvSpPr>
            <p:cNvPr id="193547" name="Rectangle 14"/>
            <p:cNvSpPr>
              <a:spLocks noChangeArrowheads="1"/>
            </p:cNvSpPr>
            <p:nvPr/>
          </p:nvSpPr>
          <p:spPr bwMode="auto">
            <a:xfrm>
              <a:off x="515" y="3595"/>
              <a:ext cx="2340" cy="4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endParaRPr lang="en-US" sz="2400" b="1">
                <a:solidFill>
                  <a:srgbClr val="CC0000"/>
                </a:solidFill>
              </a:endParaRPr>
            </a:p>
          </p:txBody>
        </p:sp>
        <p:sp>
          <p:nvSpPr>
            <p:cNvPr id="193548" name="Rectangle 17"/>
            <p:cNvSpPr>
              <a:spLocks noChangeArrowheads="1"/>
            </p:cNvSpPr>
            <p:nvPr/>
          </p:nvSpPr>
          <p:spPr bwMode="auto">
            <a:xfrm>
              <a:off x="515" y="3267"/>
              <a:ext cx="4678" cy="3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20000"/>
                </a:spcBef>
              </a:pPr>
              <a:r>
                <a:rPr lang="en-US" sz="2800" b="1">
                  <a:solidFill>
                    <a:srgbClr val="CC0000"/>
                  </a:solidFill>
                </a:rPr>
                <a:t>Penalties</a:t>
              </a:r>
            </a:p>
          </p:txBody>
        </p:sp>
        <p:sp>
          <p:nvSpPr>
            <p:cNvPr id="193549" name="Line 18"/>
            <p:cNvSpPr>
              <a:spLocks noChangeShapeType="1"/>
            </p:cNvSpPr>
            <p:nvPr/>
          </p:nvSpPr>
          <p:spPr bwMode="auto">
            <a:xfrm>
              <a:off x="515" y="3267"/>
              <a:ext cx="467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0" name="Line 19"/>
            <p:cNvSpPr>
              <a:spLocks noChangeShapeType="1"/>
            </p:cNvSpPr>
            <p:nvPr/>
          </p:nvSpPr>
          <p:spPr bwMode="auto">
            <a:xfrm>
              <a:off x="515" y="3612"/>
              <a:ext cx="4678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1" name="Line 20"/>
            <p:cNvSpPr>
              <a:spLocks noChangeShapeType="1"/>
            </p:cNvSpPr>
            <p:nvPr/>
          </p:nvSpPr>
          <p:spPr bwMode="auto">
            <a:xfrm>
              <a:off x="2855" y="3599"/>
              <a:ext cx="1" cy="4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2" name="Line 21"/>
            <p:cNvSpPr>
              <a:spLocks noChangeShapeType="1"/>
            </p:cNvSpPr>
            <p:nvPr/>
          </p:nvSpPr>
          <p:spPr bwMode="auto">
            <a:xfrm>
              <a:off x="515" y="3595"/>
              <a:ext cx="467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3" name="Line 22"/>
            <p:cNvSpPr>
              <a:spLocks noChangeShapeType="1"/>
            </p:cNvSpPr>
            <p:nvPr/>
          </p:nvSpPr>
          <p:spPr bwMode="auto">
            <a:xfrm>
              <a:off x="515" y="3267"/>
              <a:ext cx="0" cy="784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4" name="Line 23"/>
            <p:cNvSpPr>
              <a:spLocks noChangeShapeType="1"/>
            </p:cNvSpPr>
            <p:nvPr/>
          </p:nvSpPr>
          <p:spPr bwMode="auto">
            <a:xfrm>
              <a:off x="5193" y="3267"/>
              <a:ext cx="0" cy="79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5" name="Line 24"/>
            <p:cNvSpPr>
              <a:spLocks noChangeShapeType="1"/>
            </p:cNvSpPr>
            <p:nvPr/>
          </p:nvSpPr>
          <p:spPr bwMode="auto">
            <a:xfrm>
              <a:off x="515" y="4060"/>
              <a:ext cx="4678" cy="1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3556" name="Text Box 25"/>
            <p:cNvSpPr txBox="1">
              <a:spLocks noChangeArrowheads="1"/>
            </p:cNvSpPr>
            <p:nvPr/>
          </p:nvSpPr>
          <p:spPr bwMode="auto">
            <a:xfrm>
              <a:off x="608" y="3741"/>
              <a:ext cx="2137" cy="2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>
                  <a:solidFill>
                    <a:srgbClr val="CC0000"/>
                  </a:solidFill>
                </a:rPr>
                <a:t>Up to $4,000 fine</a:t>
              </a:r>
            </a:p>
          </p:txBody>
        </p:sp>
        <p:sp>
          <p:nvSpPr>
            <p:cNvPr id="193557" name="Text Box 26"/>
            <p:cNvSpPr txBox="1">
              <a:spLocks noChangeArrowheads="1"/>
            </p:cNvSpPr>
            <p:nvPr/>
          </p:nvSpPr>
          <p:spPr bwMode="auto">
            <a:xfrm>
              <a:off x="3171" y="3740"/>
              <a:ext cx="1725" cy="2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200" b="1">
                  <a:solidFill>
                    <a:srgbClr val="CC0000"/>
                  </a:solidFill>
                </a:rPr>
                <a:t>Up to 1 year in jail</a:t>
              </a:r>
            </a:p>
          </p:txBody>
        </p:sp>
      </p:grpSp>
      <p:sp>
        <p:nvSpPr>
          <p:cNvPr id="193544" name="Line 28"/>
          <p:cNvSpPr>
            <a:spLocks noChangeShapeType="1"/>
          </p:cNvSpPr>
          <p:nvPr/>
        </p:nvSpPr>
        <p:spPr bwMode="auto">
          <a:xfrm>
            <a:off x="2476500" y="0"/>
            <a:ext cx="0" cy="164782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1584" name="Picture 32" descr="A A A A Beer Bottles"/>
          <p:cNvPicPr>
            <a:picLocks noChangeAspect="1" noChangeArrowheads="1"/>
          </p:cNvPicPr>
          <p:nvPr/>
        </p:nvPicPr>
        <p:blipFill>
          <a:blip r:embed="rId3"/>
          <a:srcRect l="35970" t="12756" r="14606" b="20213"/>
          <a:stretch>
            <a:fillRect/>
          </a:stretch>
        </p:blipFill>
        <p:spPr bwMode="auto">
          <a:xfrm>
            <a:off x="6918325" y="2093913"/>
            <a:ext cx="14557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1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1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1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2" grpId="0" build="p" bldLvl="2" autoUpdateAnimBg="0"/>
      <p:bldP spid="15156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105"/>
          <p:cNvPicPr>
            <a:picLocks noChangeAspect="1" noChangeArrowheads="1"/>
          </p:cNvPicPr>
          <p:nvPr/>
        </p:nvPicPr>
        <p:blipFill>
          <a:blip r:embed="rId2"/>
          <a:srcRect t="5826" r="14293" b="19247"/>
          <a:stretch>
            <a:fillRect/>
          </a:stretch>
        </p:blipFill>
        <p:spPr bwMode="auto">
          <a:xfrm>
            <a:off x="5994400" y="0"/>
            <a:ext cx="3149600" cy="14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5962650" cy="142716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DUI By Minor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20638" y="1681163"/>
            <a:ext cx="9144001" cy="9445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/>
              <a:t>Unlawful to</a:t>
            </a:r>
            <a:r>
              <a:rPr lang="en-US" sz="2400">
                <a:solidFill>
                  <a:srgbClr val="FF9900"/>
                </a:solidFill>
              </a:rPr>
              <a:t> operate</a:t>
            </a:r>
            <a:r>
              <a:rPr lang="en-US" sz="2400"/>
              <a:t> a </a:t>
            </a:r>
            <a:r>
              <a:rPr lang="en-US" sz="2400">
                <a:solidFill>
                  <a:srgbClr val="008000"/>
                </a:solidFill>
              </a:rPr>
              <a:t>motor vehicle</a:t>
            </a:r>
            <a:r>
              <a:rPr lang="en-US" sz="2400"/>
              <a:t> in a </a:t>
            </a:r>
            <a:r>
              <a:rPr lang="en-US" sz="2400">
                <a:solidFill>
                  <a:srgbClr val="003399"/>
                </a:solidFill>
              </a:rPr>
              <a:t>public place </a:t>
            </a:r>
            <a:r>
              <a:rPr lang="en-US" sz="2400"/>
              <a:t>or a</a:t>
            </a:r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>
                <a:solidFill>
                  <a:srgbClr val="009900"/>
                </a:solidFill>
              </a:rPr>
              <a:t>watercraft</a:t>
            </a:r>
            <a:r>
              <a:rPr lang="en-US" sz="2400"/>
              <a:t> with </a:t>
            </a:r>
            <a:r>
              <a:rPr lang="en-US" sz="2400">
                <a:solidFill>
                  <a:srgbClr val="CC0000"/>
                </a:solidFill>
              </a:rPr>
              <a:t>ANY detectable amount of alcohol</a:t>
            </a:r>
            <a:r>
              <a:rPr lang="en-US" sz="2400"/>
              <a:t>.</a:t>
            </a:r>
          </a:p>
        </p:txBody>
      </p:sp>
      <p:sp>
        <p:nvSpPr>
          <p:cNvPr id="194564" name="Line 4"/>
          <p:cNvSpPr>
            <a:spLocks noChangeShapeType="1"/>
          </p:cNvSpPr>
          <p:nvPr/>
        </p:nvSpPr>
        <p:spPr bwMode="auto">
          <a:xfrm>
            <a:off x="0" y="1433513"/>
            <a:ext cx="91725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7143" name="Group 39"/>
          <p:cNvGraphicFramePr>
            <a:graphicFrameLocks noGrp="1"/>
          </p:cNvGraphicFramePr>
          <p:nvPr/>
        </p:nvGraphicFramePr>
        <p:xfrm>
          <a:off x="476250" y="3948113"/>
          <a:ext cx="8070850" cy="692150"/>
        </p:xfrm>
        <a:graphic>
          <a:graphicData uri="http://schemas.openxmlformats.org/drawingml/2006/table">
            <a:tbl>
              <a:tblPr/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4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4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Up to $500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20-40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Required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180" name="Group 76"/>
          <p:cNvGraphicFramePr>
            <a:graphicFrameLocks noGrp="1"/>
          </p:cNvGraphicFramePr>
          <p:nvPr/>
        </p:nvGraphicFramePr>
        <p:xfrm>
          <a:off x="476250" y="4640263"/>
          <a:ext cx="8070850" cy="640080"/>
        </p:xfrm>
        <a:graphic>
          <a:graphicData uri="http://schemas.openxmlformats.org/drawingml/2006/table">
            <a:tbl>
              <a:tblPr/>
              <a:tblGrid>
                <a:gridCol w="128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4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Up to $500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40-60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Judge’s option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None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177" name="Group 73"/>
          <p:cNvGraphicFramePr>
            <a:graphicFrameLocks noGrp="1"/>
          </p:cNvGraphicFramePr>
          <p:nvPr/>
        </p:nvGraphicFramePr>
        <p:xfrm>
          <a:off x="476250" y="5280025"/>
          <a:ext cx="8072438" cy="640080"/>
        </p:xfrm>
        <a:graphic>
          <a:graphicData uri="http://schemas.openxmlformats.org/drawingml/2006/table">
            <a:tbl>
              <a:tblPr/>
              <a:tblGrid>
                <a:gridCol w="1281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8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rd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 or more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$500-$2000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40-60 hours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Judge’s option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Up to 180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4607" name="Line 81"/>
          <p:cNvSpPr>
            <a:spLocks noChangeShapeType="1"/>
          </p:cNvSpPr>
          <p:nvPr/>
        </p:nvSpPr>
        <p:spPr bwMode="auto">
          <a:xfrm flipV="1">
            <a:off x="5983288" y="0"/>
            <a:ext cx="0" cy="1449388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476250" y="2740025"/>
            <a:ext cx="8059738" cy="1176338"/>
            <a:chOff x="300" y="1769"/>
            <a:chExt cx="5077" cy="741"/>
          </a:xfrm>
        </p:grpSpPr>
        <p:grpSp>
          <p:nvGrpSpPr>
            <p:cNvPr id="194626" name="Group 99"/>
            <p:cNvGrpSpPr>
              <a:grpSpLocks/>
            </p:cNvGrpSpPr>
            <p:nvPr/>
          </p:nvGrpSpPr>
          <p:grpSpPr bwMode="auto">
            <a:xfrm>
              <a:off x="301" y="1769"/>
              <a:ext cx="5073" cy="306"/>
              <a:chOff x="306" y="1836"/>
              <a:chExt cx="5136" cy="306"/>
            </a:xfrm>
          </p:grpSpPr>
          <p:sp>
            <p:nvSpPr>
              <p:cNvPr id="194627" name="Rectangle 100"/>
              <p:cNvSpPr>
                <a:spLocks noChangeArrowheads="1"/>
              </p:cNvSpPr>
              <p:nvPr/>
            </p:nvSpPr>
            <p:spPr bwMode="auto">
              <a:xfrm>
                <a:off x="306" y="1836"/>
                <a:ext cx="5136" cy="30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628" name="Text Box 101"/>
              <p:cNvSpPr txBox="1">
                <a:spLocks noChangeArrowheads="1"/>
              </p:cNvSpPr>
              <p:nvPr/>
            </p:nvSpPr>
            <p:spPr bwMode="auto">
              <a:xfrm>
                <a:off x="2148" y="1856"/>
                <a:ext cx="149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>
                    <a:solidFill>
                      <a:srgbClr val="CC0000"/>
                    </a:solidFill>
                  </a:rPr>
                  <a:t>PENALTIES</a:t>
                </a:r>
                <a:endParaRPr lang="en-US" sz="2400" b="1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194609" name="Text Box 103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37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47210" name="Text Box 106"/>
          <p:cNvSpPr txBox="1">
            <a:spLocks noChangeArrowheads="1"/>
          </p:cNvSpPr>
          <p:nvPr/>
        </p:nvSpPr>
        <p:spPr bwMode="auto">
          <a:xfrm>
            <a:off x="517525" y="5957888"/>
            <a:ext cx="812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/>
              <a:t>Deferred Disposition is conviction for enhancement.</a:t>
            </a:r>
          </a:p>
        </p:txBody>
      </p:sp>
      <p:sp>
        <p:nvSpPr>
          <p:cNvPr id="47211" name="Text Box 107"/>
          <p:cNvSpPr txBox="1">
            <a:spLocks noChangeArrowheads="1"/>
          </p:cNvSpPr>
          <p:nvPr/>
        </p:nvSpPr>
        <p:spPr bwMode="auto">
          <a:xfrm>
            <a:off x="536575" y="6288088"/>
            <a:ext cx="8123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/>
              <a:t>No Deferred Disposition on 3</a:t>
            </a:r>
            <a:r>
              <a:rPr lang="en-US" sz="2000" b="1" baseline="30000"/>
              <a:t>rd</a:t>
            </a:r>
            <a:r>
              <a:rPr lang="en-US" sz="2000" b="1"/>
              <a:t> or more.</a:t>
            </a:r>
          </a:p>
        </p:txBody>
      </p:sp>
      <p:graphicFrame>
        <p:nvGraphicFramePr>
          <p:cNvPr id="47126" name="Group 22"/>
          <p:cNvGraphicFramePr>
            <a:graphicFrameLocks noGrp="1"/>
          </p:cNvGraphicFramePr>
          <p:nvPr/>
        </p:nvGraphicFramePr>
        <p:xfrm>
          <a:off x="476250" y="3221038"/>
          <a:ext cx="8059738" cy="694944"/>
        </p:xfrm>
        <a:graphic>
          <a:graphicData uri="http://schemas.openxmlformats.org/drawingml/2006/table">
            <a:tbl>
              <a:tblPr/>
              <a:tblGrid>
                <a:gridCol w="127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9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Offense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Community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Service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Education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Jail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4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4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/>
      <p:bldP spid="47210" grpId="0" autoUpdateAnimBg="0"/>
      <p:bldP spid="47211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19" descr="Cras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352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1" name="WordArt 15"/>
          <p:cNvSpPr>
            <a:spLocks noChangeArrowheads="1" noChangeShapeType="1" noTextEdit="1"/>
          </p:cNvSpPr>
          <p:nvPr/>
        </p:nvSpPr>
        <p:spPr bwMode="auto">
          <a:xfrm>
            <a:off x="3281363" y="2071688"/>
            <a:ext cx="2808287" cy="4316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EAEAEA"/>
                </a:solidFill>
                <a:latin typeface="Arial Black"/>
              </a:rPr>
              <a:t>F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79725" y="0"/>
            <a:ext cx="6264275" cy="180181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000066"/>
                </a:solidFill>
              </a:rPr>
              <a:t>Administrative License Revocation </a:t>
            </a:r>
            <a:r>
              <a:rPr lang="en-US" sz="3600">
                <a:solidFill>
                  <a:srgbClr val="0066CC"/>
                </a:solidFill>
              </a:rPr>
              <a:t>(</a:t>
            </a:r>
            <a:r>
              <a:rPr lang="en-US" sz="3600" i="1">
                <a:solidFill>
                  <a:srgbClr val="0066CC"/>
                </a:solidFill>
              </a:rPr>
              <a:t>Failed</a:t>
            </a:r>
            <a:r>
              <a:rPr lang="en-US" sz="3600">
                <a:solidFill>
                  <a:srgbClr val="0066CC"/>
                </a:solidFill>
              </a:rPr>
              <a:t> Test)</a:t>
            </a:r>
            <a:endParaRPr lang="en-US" sz="3500">
              <a:solidFill>
                <a:srgbClr val="000066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17500" y="2178050"/>
            <a:ext cx="8502650" cy="2916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rgbClr val="000066"/>
                </a:solidFill>
              </a:rPr>
              <a:t>ARRESTED for DUI, DWI, Intoxication Assault or Intoxication Manslaughter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400">
                <a:solidFill>
                  <a:srgbClr val="000066"/>
                </a:solidFill>
              </a:rPr>
              <a:t>MINORS FAIL with </a:t>
            </a:r>
            <a:r>
              <a:rPr lang="en-US" sz="2400" u="sng">
                <a:solidFill>
                  <a:srgbClr val="000066"/>
                </a:solidFill>
              </a:rPr>
              <a:t>ANY</a:t>
            </a:r>
            <a:r>
              <a:rPr lang="en-US" sz="2400">
                <a:solidFill>
                  <a:srgbClr val="000066"/>
                </a:solidFill>
              </a:rPr>
              <a:t> detectable amount of alcohol</a:t>
            </a:r>
          </a:p>
          <a:p>
            <a:pPr eaLnBrk="1" hangingPunct="1">
              <a:lnSpc>
                <a:spcPct val="90000"/>
              </a:lnSpc>
              <a:spcBef>
                <a:spcPct val="75000"/>
              </a:spcBef>
            </a:pPr>
            <a:r>
              <a:rPr lang="en-US" sz="2400">
                <a:solidFill>
                  <a:srgbClr val="CC0000"/>
                </a:solidFill>
              </a:rPr>
              <a:t>PENALTY: LOSS OF LICENSE: </a:t>
            </a:r>
          </a:p>
          <a:p>
            <a:pPr marL="693738" lvl="1" indent="-236538" eaLnBrk="1" hangingPunct="1">
              <a:lnSpc>
                <a:spcPct val="90000"/>
              </a:lnSpc>
              <a:spcBef>
                <a:spcPct val="75000"/>
              </a:spcBef>
              <a:buFontTx/>
              <a:buChar char="•"/>
            </a:pPr>
            <a:r>
              <a:rPr lang="en-US" sz="1900">
                <a:solidFill>
                  <a:srgbClr val="CC0000"/>
                </a:solidFill>
              </a:rPr>
              <a:t>60 days – </a:t>
            </a:r>
            <a:r>
              <a:rPr lang="en-US" sz="1900" u="sng">
                <a:solidFill>
                  <a:srgbClr val="CC0000"/>
                </a:solidFill>
              </a:rPr>
              <a:t>no</a:t>
            </a:r>
            <a:r>
              <a:rPr lang="en-US" sz="1900">
                <a:solidFill>
                  <a:srgbClr val="CC0000"/>
                </a:solidFill>
              </a:rPr>
              <a:t> previous conviction</a:t>
            </a:r>
          </a:p>
          <a:p>
            <a:pPr marL="693738" lvl="1" indent="-236538"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900">
                <a:solidFill>
                  <a:srgbClr val="CC0000"/>
                </a:solidFill>
              </a:rPr>
              <a:t>120 days – </a:t>
            </a:r>
            <a:r>
              <a:rPr lang="en-US" sz="1900" u="sng">
                <a:solidFill>
                  <a:srgbClr val="CC0000"/>
                </a:solidFill>
              </a:rPr>
              <a:t>1</a:t>
            </a:r>
            <a:r>
              <a:rPr lang="en-US" sz="1900">
                <a:solidFill>
                  <a:srgbClr val="CC0000"/>
                </a:solidFill>
              </a:rPr>
              <a:t> previous conviction</a:t>
            </a:r>
          </a:p>
          <a:p>
            <a:pPr marL="693738" lvl="1" indent="-236538" eaLnBrk="1" hangingPunct="1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sz="1900">
                <a:solidFill>
                  <a:srgbClr val="CC0000"/>
                </a:solidFill>
              </a:rPr>
              <a:t>180 days – </a:t>
            </a:r>
            <a:r>
              <a:rPr lang="en-US" sz="1900" u="sng">
                <a:solidFill>
                  <a:srgbClr val="CC0000"/>
                </a:solidFill>
              </a:rPr>
              <a:t>2 or more</a:t>
            </a:r>
            <a:r>
              <a:rPr lang="en-US" sz="1900">
                <a:solidFill>
                  <a:srgbClr val="CC0000"/>
                </a:solidFill>
              </a:rPr>
              <a:t> previous convictions</a:t>
            </a:r>
            <a:endParaRPr lang="en-US" sz="2400">
              <a:solidFill>
                <a:srgbClr val="CC0000"/>
              </a:solidFill>
            </a:endParaRPr>
          </a:p>
        </p:txBody>
      </p:sp>
      <p:sp>
        <p:nvSpPr>
          <p:cNvPr id="195589" name="Line 4"/>
          <p:cNvSpPr>
            <a:spLocks noChangeShapeType="1"/>
          </p:cNvSpPr>
          <p:nvPr/>
        </p:nvSpPr>
        <p:spPr bwMode="auto">
          <a:xfrm>
            <a:off x="0" y="1811338"/>
            <a:ext cx="9151938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590" name="Line 21"/>
          <p:cNvSpPr>
            <a:spLocks noChangeShapeType="1"/>
          </p:cNvSpPr>
          <p:nvPr/>
        </p:nvSpPr>
        <p:spPr bwMode="auto">
          <a:xfrm>
            <a:off x="2857500" y="0"/>
            <a:ext cx="0" cy="180022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5591" name="Text Box 23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38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317500" y="5341938"/>
            <a:ext cx="5457825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40000"/>
              </a:lnSpc>
              <a:spcBef>
                <a:spcPct val="50000"/>
              </a:spcBef>
              <a:buSzPct val="110000"/>
              <a:buFontTx/>
              <a:buChar char="•"/>
            </a:pPr>
            <a:r>
              <a:rPr lang="en-US" sz="2300" b="1">
                <a:solidFill>
                  <a:srgbClr val="000066"/>
                </a:solidFill>
              </a:rPr>
              <a:t>License taken at time of arrest</a:t>
            </a:r>
          </a:p>
          <a:p>
            <a:pPr marL="342900" indent="-342900">
              <a:lnSpc>
                <a:spcPct val="110000"/>
              </a:lnSpc>
              <a:spcBef>
                <a:spcPct val="50000"/>
              </a:spcBef>
              <a:buSzPct val="110000"/>
              <a:buFontTx/>
              <a:buChar char="•"/>
            </a:pPr>
            <a:r>
              <a:rPr lang="en-US" sz="2300" b="1">
                <a:solidFill>
                  <a:srgbClr val="000066"/>
                </a:solidFill>
              </a:rPr>
              <a:t>40-day temporary license issued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0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1" grpId="0" animBg="1"/>
      <p:bldP spid="50179" grpId="0" build="p" bldLvl="2" autoUpdateAnimBg="0"/>
      <p:bldP spid="50202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823075" cy="183356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Implied Consent</a:t>
            </a:r>
            <a:br>
              <a:rPr lang="en-US">
                <a:solidFill>
                  <a:srgbClr val="000066"/>
                </a:solidFill>
              </a:rPr>
            </a:br>
            <a:r>
              <a:rPr lang="en-US" sz="3800">
                <a:solidFill>
                  <a:srgbClr val="0066CC"/>
                </a:solidFill>
              </a:rPr>
              <a:t>(</a:t>
            </a:r>
            <a:r>
              <a:rPr lang="en-US" sz="3800" i="1">
                <a:solidFill>
                  <a:srgbClr val="0066CC"/>
                </a:solidFill>
              </a:rPr>
              <a:t>Refused</a:t>
            </a:r>
            <a:r>
              <a:rPr lang="en-US" sz="3800">
                <a:solidFill>
                  <a:srgbClr val="0066CC"/>
                </a:solidFill>
              </a:rPr>
              <a:t> Test)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77813" y="2081213"/>
            <a:ext cx="8686800" cy="4495800"/>
          </a:xfrm>
        </p:spPr>
        <p:txBody>
          <a:bodyPr/>
          <a:lstStyle/>
          <a:p>
            <a:pPr marL="290513" indent="-290513" eaLnBrk="1" hangingPunct="1">
              <a:lnSpc>
                <a:spcPct val="140000"/>
              </a:lnSpc>
              <a:buSzPct val="120000"/>
            </a:pPr>
            <a:r>
              <a:rPr lang="en-US" sz="2300">
                <a:solidFill>
                  <a:srgbClr val="000066"/>
                </a:solidFill>
              </a:rPr>
              <a:t>ARRESTED while operating motor vehicle or watercraft</a:t>
            </a:r>
          </a:p>
          <a:p>
            <a:pPr marL="290513" indent="-290513" eaLnBrk="1" hangingPunct="1">
              <a:lnSpc>
                <a:spcPct val="140000"/>
              </a:lnSpc>
              <a:spcBef>
                <a:spcPct val="50000"/>
              </a:spcBef>
              <a:buSzPct val="120000"/>
            </a:pPr>
            <a:r>
              <a:rPr lang="en-US" sz="2300">
                <a:solidFill>
                  <a:srgbClr val="000066"/>
                </a:solidFill>
              </a:rPr>
              <a:t>REFUSE breath or blood test</a:t>
            </a:r>
          </a:p>
          <a:p>
            <a:pPr marL="290513" indent="-290513" eaLnBrk="1" hangingPunct="1">
              <a:lnSpc>
                <a:spcPct val="140000"/>
              </a:lnSpc>
              <a:spcBef>
                <a:spcPct val="50000"/>
              </a:spcBef>
              <a:buSzPct val="120000"/>
            </a:pPr>
            <a:r>
              <a:rPr lang="en-US" sz="2300">
                <a:solidFill>
                  <a:srgbClr val="CC0000"/>
                </a:solidFill>
              </a:rPr>
              <a:t>PENALTY: LOSS OF LICENSE</a:t>
            </a:r>
          </a:p>
          <a:p>
            <a:pPr marL="690563" lvl="1" indent="-223838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pitchFamily="2" charset="2"/>
              <a:buChar char="w"/>
            </a:pPr>
            <a:r>
              <a:rPr lang="en-US" sz="1900">
                <a:solidFill>
                  <a:srgbClr val="CC0000"/>
                </a:solidFill>
              </a:rPr>
              <a:t>180 days if </a:t>
            </a:r>
            <a:r>
              <a:rPr lang="en-US" sz="1900" u="sng">
                <a:solidFill>
                  <a:srgbClr val="CC0000"/>
                </a:solidFill>
              </a:rPr>
              <a:t>no</a:t>
            </a:r>
            <a:r>
              <a:rPr lang="en-US" sz="1900">
                <a:solidFill>
                  <a:srgbClr val="CC0000"/>
                </a:solidFill>
              </a:rPr>
              <a:t> alcohol/drug contact in last 10 years</a:t>
            </a:r>
          </a:p>
          <a:p>
            <a:pPr marL="690563" lvl="1" indent="-223838" eaLnBrk="1" hangingPunct="1">
              <a:lnSpc>
                <a:spcPct val="90000"/>
              </a:lnSpc>
              <a:spcBef>
                <a:spcPct val="50000"/>
              </a:spcBef>
              <a:buSzPct val="80000"/>
              <a:buFont typeface="Wingdings" pitchFamily="2" charset="2"/>
              <a:buChar char="w"/>
            </a:pPr>
            <a:r>
              <a:rPr lang="en-US" sz="1900">
                <a:solidFill>
                  <a:srgbClr val="CC0000"/>
                </a:solidFill>
              </a:rPr>
              <a:t>2 years if </a:t>
            </a:r>
            <a:r>
              <a:rPr lang="en-US" sz="1900" u="sng">
                <a:solidFill>
                  <a:srgbClr val="CC0000"/>
                </a:solidFill>
              </a:rPr>
              <a:t>one or more</a:t>
            </a:r>
            <a:r>
              <a:rPr lang="en-US" sz="1900">
                <a:solidFill>
                  <a:srgbClr val="CC0000"/>
                </a:solidFill>
              </a:rPr>
              <a:t> alcohol/drug contact in last 10 years</a:t>
            </a:r>
            <a:endParaRPr lang="en-US" sz="1900">
              <a:solidFill>
                <a:srgbClr val="000066"/>
              </a:solidFill>
            </a:endParaRPr>
          </a:p>
          <a:p>
            <a:pPr marL="290513" indent="-290513" eaLnBrk="1" hangingPunct="1">
              <a:lnSpc>
                <a:spcPct val="140000"/>
              </a:lnSpc>
              <a:spcBef>
                <a:spcPct val="50000"/>
              </a:spcBef>
              <a:buSzPct val="120000"/>
            </a:pPr>
            <a:r>
              <a:rPr lang="en-US" sz="2300">
                <a:solidFill>
                  <a:srgbClr val="000066"/>
                </a:solidFill>
              </a:rPr>
              <a:t>License taken at time of arrest</a:t>
            </a:r>
          </a:p>
          <a:p>
            <a:pPr marL="290513" indent="-290513" eaLnBrk="1" hangingPunct="1">
              <a:lnSpc>
                <a:spcPct val="140000"/>
              </a:lnSpc>
              <a:spcBef>
                <a:spcPct val="50000"/>
              </a:spcBef>
              <a:buSzPct val="120000"/>
            </a:pPr>
            <a:r>
              <a:rPr lang="en-US" sz="2300">
                <a:solidFill>
                  <a:srgbClr val="000066"/>
                </a:solidFill>
              </a:rPr>
              <a:t>40-day temporary license issued</a:t>
            </a:r>
          </a:p>
        </p:txBody>
      </p:sp>
      <p:sp>
        <p:nvSpPr>
          <p:cNvPr id="196611" name="Line 4"/>
          <p:cNvSpPr>
            <a:spLocks noChangeShapeType="1"/>
          </p:cNvSpPr>
          <p:nvPr/>
        </p:nvSpPr>
        <p:spPr bwMode="auto">
          <a:xfrm>
            <a:off x="0" y="1844675"/>
            <a:ext cx="91725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612" name="Text Box 11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39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96613" name="Picture 12" descr="Pulled Over 3"/>
          <p:cNvPicPr>
            <a:picLocks noChangeAspect="1" noChangeArrowheads="1"/>
          </p:cNvPicPr>
          <p:nvPr/>
        </p:nvPicPr>
        <p:blipFill>
          <a:blip r:embed="rId2"/>
          <a:srcRect l="970" t="23347" b="12430"/>
          <a:stretch>
            <a:fillRect/>
          </a:stretch>
        </p:blipFill>
        <p:spPr bwMode="auto">
          <a:xfrm>
            <a:off x="6832600" y="0"/>
            <a:ext cx="231140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4" name="Line 6"/>
          <p:cNvSpPr>
            <a:spLocks noChangeShapeType="1"/>
          </p:cNvSpPr>
          <p:nvPr/>
        </p:nvSpPr>
        <p:spPr bwMode="auto">
          <a:xfrm flipH="1" flipV="1">
            <a:off x="6829425" y="-20638"/>
            <a:ext cx="0" cy="1857376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 bldLvl="2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1" name="Picture 33" descr="Grap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84338"/>
            <a:ext cx="3762375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8925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Reasons People </a:t>
            </a:r>
            <a:r>
              <a:rPr lang="en-US">
                <a:solidFill>
                  <a:srgbClr val="CC0000"/>
                </a:solidFill>
              </a:rPr>
              <a:t>DO</a:t>
            </a:r>
            <a:r>
              <a:rPr lang="en-US">
                <a:solidFill>
                  <a:srgbClr val="000066"/>
                </a:solidFill>
              </a:rPr>
              <a:t> Drink</a:t>
            </a:r>
            <a:endParaRPr lang="en-US" sz="4800">
              <a:solidFill>
                <a:srgbClr val="000099"/>
              </a:solidFill>
            </a:endParaRPr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457200" y="1092200"/>
            <a:ext cx="8232775" cy="317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3"/>
          <a:srcRect b="6238"/>
          <a:stretch>
            <a:fillRect/>
          </a:stretch>
        </p:blipFill>
        <p:spPr bwMode="auto">
          <a:xfrm>
            <a:off x="4976813" y="1643063"/>
            <a:ext cx="3113087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9" name="Rectangle 21"/>
          <p:cNvSpPr>
            <a:spLocks noChangeArrowheads="1"/>
          </p:cNvSpPr>
          <p:nvPr/>
        </p:nvSpPr>
        <p:spPr bwMode="auto">
          <a:xfrm>
            <a:off x="823913" y="1457325"/>
            <a:ext cx="33829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Taste</a:t>
            </a: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828675" y="2147888"/>
            <a:ext cx="3382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Unwind    </a:t>
            </a: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19150" y="2828925"/>
            <a:ext cx="33829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Thirst</a:t>
            </a: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817563" y="3511550"/>
            <a:ext cx="3382962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Celebrate</a:t>
            </a: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817563" y="4195763"/>
            <a:ext cx="338296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Get Drunk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817563" y="4878388"/>
            <a:ext cx="338296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Peer Pressure</a:t>
            </a:r>
          </a:p>
        </p:txBody>
      </p:sp>
      <p:sp>
        <p:nvSpPr>
          <p:cNvPr id="22539" name="Text Box 29"/>
          <p:cNvSpPr txBox="1">
            <a:spLocks noChangeArrowheads="1"/>
          </p:cNvSpPr>
          <p:nvPr/>
        </p:nvSpPr>
        <p:spPr bwMode="auto">
          <a:xfrm>
            <a:off x="8683625" y="6400800"/>
            <a:ext cx="460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4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7203" name="Picture 35" descr="Water Founta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3813" y="1677988"/>
            <a:ext cx="279082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Balloons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9113" y="1800225"/>
            <a:ext cx="3846512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7" descr="Beers 4"/>
          <p:cNvPicPr>
            <a:picLocks noChangeAspect="1" noChangeArrowheads="1"/>
          </p:cNvPicPr>
          <p:nvPr/>
        </p:nvPicPr>
        <p:blipFill>
          <a:blip r:embed="rId6"/>
          <a:srcRect l="15306" r="8313"/>
          <a:stretch>
            <a:fillRect/>
          </a:stretch>
        </p:blipFill>
        <p:spPr bwMode="auto">
          <a:xfrm>
            <a:off x="4619625" y="1766888"/>
            <a:ext cx="3449638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7"/>
          <a:srcRect l="7065" b="11517"/>
          <a:stretch>
            <a:fillRect/>
          </a:stretch>
        </p:blipFill>
        <p:spPr bwMode="auto">
          <a:xfrm>
            <a:off x="4292600" y="1703388"/>
            <a:ext cx="4010025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" grpId="0" autoUpdateAnimBg="0"/>
      <p:bldP spid="7190" grpId="0" autoUpdateAnimBg="0"/>
      <p:bldP spid="7191" grpId="0" autoUpdateAnimBg="0"/>
      <p:bldP spid="7192" grpId="0" autoUpdateAnimBg="0"/>
      <p:bldP spid="7193" grpId="0" autoUpdateAnimBg="0"/>
      <p:bldP spid="7194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Picture 6" descr="Beers 2"/>
          <p:cNvPicPr>
            <a:picLocks noChangeAspect="1" noChangeArrowheads="1"/>
          </p:cNvPicPr>
          <p:nvPr/>
        </p:nvPicPr>
        <p:blipFill>
          <a:blip r:embed="rId2"/>
          <a:srcRect l="9186" t="9879" r="8003"/>
          <a:stretch>
            <a:fillRect/>
          </a:stretch>
        </p:blipFill>
        <p:spPr bwMode="auto">
          <a:xfrm>
            <a:off x="0" y="0"/>
            <a:ext cx="25717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4" name="Picture 5" descr="Texas 1"/>
          <p:cNvPicPr>
            <a:picLocks noChangeAspect="1" noChangeArrowheads="1"/>
          </p:cNvPicPr>
          <p:nvPr/>
        </p:nvPicPr>
        <p:blipFill>
          <a:blip r:embed="rId3">
            <a:lum bright="64000" contrast="-70000"/>
          </a:blip>
          <a:srcRect/>
          <a:stretch>
            <a:fillRect/>
          </a:stretch>
        </p:blipFill>
        <p:spPr bwMode="auto">
          <a:xfrm>
            <a:off x="1947863" y="2468563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49525" y="0"/>
            <a:ext cx="6594475" cy="207486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66"/>
                </a:solidFill>
              </a:rPr>
              <a:t>Definition of Intoxication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0825" y="2909888"/>
            <a:ext cx="8415338" cy="2127250"/>
          </a:xfrm>
        </p:spPr>
        <p:txBody>
          <a:bodyPr/>
          <a:lstStyle/>
          <a:p>
            <a:pPr eaLnBrk="1" hangingPunct="1">
              <a:spcAft>
                <a:spcPct val="100000"/>
              </a:spcAft>
            </a:pPr>
            <a:r>
              <a:rPr lang="en-US" sz="3100">
                <a:solidFill>
                  <a:srgbClr val="000066"/>
                </a:solidFill>
              </a:rPr>
              <a:t>Alcohol concentration of .08% or more.</a:t>
            </a:r>
          </a:p>
          <a:p>
            <a:pPr eaLnBrk="1" hangingPunct="1"/>
            <a:r>
              <a:rPr lang="en-US" sz="3100">
                <a:solidFill>
                  <a:srgbClr val="000066"/>
                </a:solidFill>
              </a:rPr>
              <a:t>Not having normal use of mental or physical faculties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97637" name="Line 4"/>
          <p:cNvSpPr>
            <a:spLocks noChangeShapeType="1"/>
          </p:cNvSpPr>
          <p:nvPr/>
        </p:nvSpPr>
        <p:spPr bwMode="auto">
          <a:xfrm>
            <a:off x="0" y="2082800"/>
            <a:ext cx="91440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7638" name="Line 7"/>
          <p:cNvSpPr>
            <a:spLocks noChangeShapeType="1"/>
          </p:cNvSpPr>
          <p:nvPr/>
        </p:nvSpPr>
        <p:spPr bwMode="auto">
          <a:xfrm>
            <a:off x="2568575" y="0"/>
            <a:ext cx="0" cy="207486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7639" name="Text Box 8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40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615950" y="4440238"/>
            <a:ext cx="73342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100" b="1">
                <a:solidFill>
                  <a:srgbClr val="000066"/>
                </a:solidFill>
              </a:rPr>
              <a:t>                              </a:t>
            </a:r>
            <a:r>
              <a:rPr lang="en-US" sz="3100" b="1">
                <a:solidFill>
                  <a:srgbClr val="CC0000"/>
                </a:solidFill>
              </a:rPr>
              <a:t>because of alcohol or other drugs.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bldLvl="5" autoUpdateAnimBg="0"/>
      <p:bldP spid="5325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326188" cy="16827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4600">
                <a:solidFill>
                  <a:srgbClr val="000066"/>
                </a:solidFill>
                <a:effectLst/>
              </a:rPr>
              <a:t>Public Intoxication</a:t>
            </a:r>
            <a:endParaRPr lang="en-US">
              <a:solidFill>
                <a:srgbClr val="3333CC"/>
              </a:solidFill>
              <a:effectLst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384425" y="1958975"/>
            <a:ext cx="6121400" cy="198755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sz="3000">
                <a:solidFill>
                  <a:srgbClr val="000066"/>
                </a:solidFill>
              </a:rPr>
              <a:t>In a public place</a:t>
            </a:r>
          </a:p>
          <a:p>
            <a:pPr eaLnBrk="1" hangingPunct="1">
              <a:lnSpc>
                <a:spcPct val="130000"/>
              </a:lnSpc>
            </a:pPr>
            <a:r>
              <a:rPr lang="en-US" sz="3000">
                <a:solidFill>
                  <a:srgbClr val="000066"/>
                </a:solidFill>
              </a:rPr>
              <a:t>Intoxicated</a:t>
            </a:r>
          </a:p>
          <a:p>
            <a:pPr eaLnBrk="1" hangingPunct="1">
              <a:lnSpc>
                <a:spcPct val="130000"/>
              </a:lnSpc>
            </a:pPr>
            <a:r>
              <a:rPr lang="en-US" sz="3000">
                <a:solidFill>
                  <a:srgbClr val="000066"/>
                </a:solidFill>
              </a:rPr>
              <a:t>MAY endanger self or others</a:t>
            </a:r>
          </a:p>
        </p:txBody>
      </p:sp>
      <p:graphicFrame>
        <p:nvGraphicFramePr>
          <p:cNvPr id="199704" name="Group 24"/>
          <p:cNvGraphicFramePr>
            <a:graphicFrameLocks noGrp="1"/>
          </p:cNvGraphicFramePr>
          <p:nvPr/>
        </p:nvGraphicFramePr>
        <p:xfrm>
          <a:off x="817563" y="4446588"/>
          <a:ext cx="7426325" cy="2032000"/>
        </p:xfrm>
        <a:graphic>
          <a:graphicData uri="http://schemas.openxmlformats.org/drawingml/2006/table">
            <a:tbl>
              <a:tblPr/>
              <a:tblGrid>
                <a:gridCol w="371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78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PENALTIES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21 &amp; Over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Under 21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353" name="Text Box 57"/>
          <p:cNvSpPr txBox="1">
            <a:spLocks noChangeArrowheads="1"/>
          </p:cNvSpPr>
          <p:nvPr/>
        </p:nvSpPr>
        <p:spPr bwMode="auto">
          <a:xfrm>
            <a:off x="965200" y="5608638"/>
            <a:ext cx="3392488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</a:rPr>
              <a:t>Class C Misdemeanor:    Up to $500 fine</a:t>
            </a:r>
          </a:p>
        </p:txBody>
      </p:sp>
      <p:sp>
        <p:nvSpPr>
          <p:cNvPr id="55385" name="Text Box 89"/>
          <p:cNvSpPr txBox="1">
            <a:spLocks noChangeArrowheads="1"/>
          </p:cNvSpPr>
          <p:nvPr/>
        </p:nvSpPr>
        <p:spPr bwMode="auto">
          <a:xfrm>
            <a:off x="5033963" y="5672138"/>
            <a:ext cx="27384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</a:rPr>
              <a:t>Same as MIP</a:t>
            </a:r>
          </a:p>
        </p:txBody>
      </p:sp>
      <p:pic>
        <p:nvPicPr>
          <p:cNvPr id="198674" name="Picture 94" descr="Beers Outside"/>
          <p:cNvPicPr>
            <a:picLocks noChangeAspect="1" noChangeArrowheads="1"/>
          </p:cNvPicPr>
          <p:nvPr/>
        </p:nvPicPr>
        <p:blipFill>
          <a:blip r:embed="rId2"/>
          <a:srcRect l="7793" t="17120" r="6279" b="7593"/>
          <a:stretch>
            <a:fillRect/>
          </a:stretch>
        </p:blipFill>
        <p:spPr bwMode="auto">
          <a:xfrm>
            <a:off x="6373813" y="0"/>
            <a:ext cx="2770187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5" name="Line 4"/>
          <p:cNvSpPr>
            <a:spLocks noChangeShapeType="1"/>
          </p:cNvSpPr>
          <p:nvPr/>
        </p:nvSpPr>
        <p:spPr bwMode="auto">
          <a:xfrm>
            <a:off x="-12700" y="1703388"/>
            <a:ext cx="91567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8676" name="Line 97"/>
          <p:cNvSpPr>
            <a:spLocks noChangeShapeType="1"/>
          </p:cNvSpPr>
          <p:nvPr/>
        </p:nvSpPr>
        <p:spPr bwMode="auto">
          <a:xfrm>
            <a:off x="6359525" y="0"/>
            <a:ext cx="0" cy="169386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8677" name="Text Box 98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41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55396" name="Picture 100" descr="Beers Hydrant"/>
          <p:cNvPicPr>
            <a:picLocks noChangeAspect="1" noChangeArrowheads="1"/>
          </p:cNvPicPr>
          <p:nvPr/>
        </p:nvPicPr>
        <p:blipFill>
          <a:blip r:embed="rId3"/>
          <a:srcRect l="12428" t="3763"/>
          <a:stretch>
            <a:fillRect/>
          </a:stretch>
        </p:blipFill>
        <p:spPr bwMode="auto">
          <a:xfrm>
            <a:off x="835025" y="2011363"/>
            <a:ext cx="1289050" cy="2111375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  <p:bldP spid="55353" grpId="0" animBg="1" autoUpdateAnimBg="0"/>
      <p:bldP spid="5538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80" descr="Crash 5"/>
          <p:cNvPicPr>
            <a:picLocks noChangeAspect="1" noChangeArrowheads="1"/>
          </p:cNvPicPr>
          <p:nvPr/>
        </p:nvPicPr>
        <p:blipFill>
          <a:blip r:embed="rId2"/>
          <a:srcRect t="25533" b="6607"/>
          <a:stretch>
            <a:fillRect/>
          </a:stretch>
        </p:blipFill>
        <p:spPr bwMode="auto">
          <a:xfrm>
            <a:off x="0" y="0"/>
            <a:ext cx="18462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3088" y="0"/>
            <a:ext cx="7300912" cy="163036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Driving While Intoxicated </a:t>
            </a:r>
            <a:r>
              <a:rPr lang="en-US" sz="4000">
                <a:solidFill>
                  <a:srgbClr val="0066CC"/>
                </a:solidFill>
              </a:rPr>
              <a:t>(D.W.I.)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4525" y="1874838"/>
            <a:ext cx="7772400" cy="10906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3000"/>
              <a:t>Unlawful to </a:t>
            </a:r>
            <a:r>
              <a:rPr lang="en-US" sz="3000">
                <a:solidFill>
                  <a:srgbClr val="FF9900"/>
                </a:solidFill>
              </a:rPr>
              <a:t>operate</a:t>
            </a:r>
            <a:r>
              <a:rPr lang="en-US" sz="3000"/>
              <a:t> a </a:t>
            </a:r>
            <a:r>
              <a:rPr lang="en-US" sz="3000">
                <a:solidFill>
                  <a:srgbClr val="009900"/>
                </a:solidFill>
              </a:rPr>
              <a:t>motor vehicle</a:t>
            </a:r>
            <a:r>
              <a:rPr lang="en-US" sz="3000"/>
              <a:t> in a </a:t>
            </a:r>
            <a:r>
              <a:rPr lang="en-US" sz="3000">
                <a:solidFill>
                  <a:srgbClr val="003399"/>
                </a:solidFill>
              </a:rPr>
              <a:t>public place</a:t>
            </a:r>
            <a:r>
              <a:rPr lang="en-US" sz="3000"/>
              <a:t> while</a:t>
            </a:r>
            <a:r>
              <a:rPr lang="en-US" sz="3000">
                <a:solidFill>
                  <a:srgbClr val="A50021"/>
                </a:solidFill>
              </a:rPr>
              <a:t> intoxicated</a:t>
            </a:r>
            <a:r>
              <a:rPr lang="en-US" sz="3000"/>
              <a:t>.</a:t>
            </a:r>
          </a:p>
        </p:txBody>
      </p:sp>
      <p:sp>
        <p:nvSpPr>
          <p:cNvPr id="199684" name="Line 4"/>
          <p:cNvSpPr>
            <a:spLocks noChangeShapeType="1"/>
          </p:cNvSpPr>
          <p:nvPr/>
        </p:nvSpPr>
        <p:spPr bwMode="auto">
          <a:xfrm>
            <a:off x="0" y="1647825"/>
            <a:ext cx="91725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7420" name="Group 76"/>
          <p:cNvGraphicFramePr>
            <a:graphicFrameLocks noGrp="1"/>
          </p:cNvGraphicFramePr>
          <p:nvPr/>
        </p:nvGraphicFramePr>
        <p:xfrm>
          <a:off x="476250" y="3087688"/>
          <a:ext cx="8101013" cy="682625"/>
        </p:xfrm>
        <a:graphic>
          <a:graphicData uri="http://schemas.openxmlformats.org/drawingml/2006/table">
            <a:tbl>
              <a:tblPr/>
              <a:tblGrid>
                <a:gridCol w="164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47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2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Offense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Loss of License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Jail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421" name="Group 77"/>
          <p:cNvGraphicFramePr>
            <a:graphicFrameLocks noGrp="1"/>
          </p:cNvGraphicFramePr>
          <p:nvPr/>
        </p:nvGraphicFramePr>
        <p:xfrm>
          <a:off x="476250" y="3833813"/>
          <a:ext cx="8094663" cy="694944"/>
        </p:xfrm>
        <a:graphic>
          <a:graphicData uri="http://schemas.openxmlformats.org/drawingml/2006/table">
            <a:tbl>
              <a:tblPr/>
              <a:tblGrid>
                <a:gridCol w="1647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st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Up to $2,000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90 days – 1 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72 hours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180 days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422" name="Group 78"/>
          <p:cNvGraphicFramePr>
            <a:graphicFrameLocks noGrp="1"/>
          </p:cNvGraphicFramePr>
          <p:nvPr/>
        </p:nvGraphicFramePr>
        <p:xfrm>
          <a:off x="476250" y="4533900"/>
          <a:ext cx="8094663" cy="694944"/>
        </p:xfrm>
        <a:graphic>
          <a:graphicData uri="http://schemas.openxmlformats.org/drawingml/2006/table">
            <a:tbl>
              <a:tblPr/>
              <a:tblGrid>
                <a:gridCol w="1643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8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Up to $4,000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180 days – 2 years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30 days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1 year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423" name="Group 79"/>
          <p:cNvGraphicFramePr>
            <a:graphicFrameLocks noGrp="1"/>
          </p:cNvGraphicFramePr>
          <p:nvPr/>
        </p:nvGraphicFramePr>
        <p:xfrm>
          <a:off x="476250" y="5210175"/>
          <a:ext cx="8094663" cy="692150"/>
        </p:xfrm>
        <a:graphic>
          <a:graphicData uri="http://schemas.openxmlformats.org/drawingml/2006/table">
            <a:tbl>
              <a:tblPr/>
              <a:tblGrid>
                <a:gridCol w="1643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rd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ahoma" pitchFamily="34" charset="0"/>
                        </a:rPr>
                        <a:t> or More</a:t>
                      </a:r>
                      <a:endParaRPr kumimoji="0" lang="en-US" sz="1800" b="1" i="0" u="none" strike="noStrike" cap="none" normalizeH="0" baseline="3000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Up to $10,000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180 days – 2 years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ahoma" pitchFamily="34" charset="0"/>
                        </a:rPr>
                        <a:t>2 – 10 years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9733" name="Line 81"/>
          <p:cNvSpPr>
            <a:spLocks noChangeShapeType="1"/>
          </p:cNvSpPr>
          <p:nvPr/>
        </p:nvSpPr>
        <p:spPr bwMode="auto">
          <a:xfrm flipH="1" flipV="1">
            <a:off x="1855788" y="0"/>
            <a:ext cx="0" cy="16637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9734" name="Text Box 82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42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49525" y="0"/>
            <a:ext cx="6594475" cy="2074863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Mandatory Breath Test/Blood Draw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50838" y="2230438"/>
            <a:ext cx="8470900" cy="4302125"/>
          </a:xfrm>
        </p:spPr>
        <p:txBody>
          <a:bodyPr/>
          <a:lstStyle/>
          <a:p>
            <a:pPr eaLnBrk="1" hangingPunct="1">
              <a:spcAft>
                <a:spcPct val="100000"/>
              </a:spcAft>
            </a:pPr>
            <a:r>
              <a:rPr lang="en-US" sz="2000">
                <a:solidFill>
                  <a:srgbClr val="000066"/>
                </a:solidFill>
              </a:rPr>
              <a:t>The taking of blood or breath is required if:</a:t>
            </a:r>
          </a:p>
          <a:p>
            <a:pPr lvl="1" eaLnBrk="1" hangingPunct="1">
              <a:spcAft>
                <a:spcPct val="100000"/>
              </a:spcAft>
            </a:pPr>
            <a:r>
              <a:rPr lang="en-US" sz="2000">
                <a:solidFill>
                  <a:srgbClr val="000066"/>
                </a:solidFill>
              </a:rPr>
              <a:t>Person is arrested for DWI </a:t>
            </a:r>
            <a:r>
              <a:rPr lang="en-US" sz="2000">
                <a:solidFill>
                  <a:srgbClr val="CC0000"/>
                </a:solidFill>
              </a:rPr>
              <a:t>AND</a:t>
            </a:r>
            <a:r>
              <a:rPr lang="en-US" sz="2000">
                <a:solidFill>
                  <a:srgbClr val="000066"/>
                </a:solidFill>
              </a:rPr>
              <a:t> refuses to provide a specimen AND involved in an accident where another person died or suffered serious injury</a:t>
            </a:r>
          </a:p>
          <a:p>
            <a:pPr lvl="1" eaLnBrk="1" hangingPunct="1">
              <a:spcAft>
                <a:spcPct val="100000"/>
              </a:spcAft>
            </a:pPr>
            <a:r>
              <a:rPr lang="en-US" sz="2000">
                <a:solidFill>
                  <a:srgbClr val="000066"/>
                </a:solidFill>
              </a:rPr>
              <a:t>Person is arrested for DWI with Child under age of 15</a:t>
            </a:r>
          </a:p>
          <a:p>
            <a:pPr lvl="1" eaLnBrk="1" hangingPunct="1">
              <a:spcAft>
                <a:spcPct val="100000"/>
              </a:spcAft>
            </a:pPr>
            <a:r>
              <a:rPr lang="en-US" sz="2000">
                <a:solidFill>
                  <a:srgbClr val="000066"/>
                </a:solidFill>
              </a:rPr>
              <a:t>Person is arrested for DWI </a:t>
            </a:r>
            <a:r>
              <a:rPr lang="en-US" sz="2000">
                <a:solidFill>
                  <a:srgbClr val="CC0000"/>
                </a:solidFill>
              </a:rPr>
              <a:t>AND</a:t>
            </a:r>
            <a:r>
              <a:rPr lang="en-US" sz="2000">
                <a:solidFill>
                  <a:srgbClr val="000066"/>
                </a:solidFill>
              </a:rPr>
              <a:t> has been previously convicted or placed on probation for DWI with Child, Intoxication Assault, Intoxication Manslaughter, </a:t>
            </a:r>
            <a:r>
              <a:rPr lang="en-US" sz="2000">
                <a:solidFill>
                  <a:srgbClr val="008000"/>
                </a:solidFill>
              </a:rPr>
              <a:t>OR</a:t>
            </a:r>
            <a:r>
              <a:rPr lang="en-US" sz="2000">
                <a:solidFill>
                  <a:srgbClr val="000066"/>
                </a:solidFill>
              </a:rPr>
              <a:t> previously convicted of 2 or more DWI’s</a:t>
            </a:r>
          </a:p>
          <a:p>
            <a:pPr lvl="1" eaLnBrk="1" hangingPunct="1">
              <a:spcAft>
                <a:spcPct val="100000"/>
              </a:spcAft>
            </a:pPr>
            <a:endParaRPr lang="en-US" sz="2000">
              <a:solidFill>
                <a:srgbClr val="000066"/>
              </a:solidFill>
            </a:endParaRPr>
          </a:p>
          <a:p>
            <a:pPr lvl="1" eaLnBrk="1" hangingPunct="1">
              <a:spcAft>
                <a:spcPct val="100000"/>
              </a:spcAft>
            </a:pPr>
            <a:endParaRPr lang="en-US" sz="2000">
              <a:solidFill>
                <a:srgbClr val="000066"/>
              </a:solidFill>
            </a:endParaRPr>
          </a:p>
        </p:txBody>
      </p:sp>
      <p:sp>
        <p:nvSpPr>
          <p:cNvPr id="200707" name="Line 4"/>
          <p:cNvSpPr>
            <a:spLocks noChangeShapeType="1"/>
          </p:cNvSpPr>
          <p:nvPr/>
        </p:nvSpPr>
        <p:spPr bwMode="auto">
          <a:xfrm>
            <a:off x="0" y="2082800"/>
            <a:ext cx="91440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708" name="Line 7"/>
          <p:cNvSpPr>
            <a:spLocks noChangeShapeType="1"/>
          </p:cNvSpPr>
          <p:nvPr/>
        </p:nvSpPr>
        <p:spPr bwMode="auto">
          <a:xfrm>
            <a:off x="2568575" y="0"/>
            <a:ext cx="0" cy="207486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0709" name="Text Box 8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43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200710" name="Picture 10" descr="MH9004486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5273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bldLvl="5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16" descr="a Beer 4"/>
          <p:cNvPicPr>
            <a:picLocks noChangeAspect="1" noChangeArrowheads="1"/>
          </p:cNvPicPr>
          <p:nvPr/>
        </p:nvPicPr>
        <p:blipFill>
          <a:blip r:embed="rId2"/>
          <a:srcRect l="10280" t="6042" b="14421"/>
          <a:stretch>
            <a:fillRect/>
          </a:stretch>
        </p:blipFill>
        <p:spPr bwMode="auto">
          <a:xfrm>
            <a:off x="5918200" y="0"/>
            <a:ext cx="32258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88038" cy="19288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66"/>
                </a:solidFill>
              </a:rPr>
              <a:t>D.W.I. Penalties</a:t>
            </a:r>
            <a:br>
              <a:rPr lang="en-US" dirty="0">
                <a:solidFill>
                  <a:srgbClr val="000066"/>
                </a:solidFill>
              </a:rPr>
            </a:br>
            <a:r>
              <a:rPr lang="en-US" dirty="0">
                <a:solidFill>
                  <a:srgbClr val="000066"/>
                </a:solidFill>
              </a:rPr>
              <a:t>for Minors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1138" y="2819400"/>
            <a:ext cx="4017962" cy="3286125"/>
          </a:xfrm>
        </p:spPr>
        <p:txBody>
          <a:bodyPr/>
          <a:lstStyle/>
          <a:p>
            <a:pPr marL="227013" indent="-227013" eaLnBrk="1" hangingPunct="1">
              <a:spcBef>
                <a:spcPct val="100000"/>
              </a:spcBef>
              <a:buSzPct val="65000"/>
              <a:buFont typeface="Wingdings" pitchFamily="2" charset="2"/>
              <a:buChar char="l"/>
            </a:pPr>
            <a:r>
              <a:rPr lang="en-US" sz="2200">
                <a:solidFill>
                  <a:srgbClr val="000066"/>
                </a:solidFill>
              </a:rPr>
              <a:t>License loss until age 19   or 365 days, whichever  is longer</a:t>
            </a:r>
          </a:p>
          <a:p>
            <a:pPr marL="227013" indent="-227013" eaLnBrk="1" hangingPunct="1">
              <a:spcBef>
                <a:spcPct val="50000"/>
              </a:spcBef>
              <a:buSzPct val="65000"/>
              <a:buFont typeface="Wingdings" pitchFamily="2" charset="2"/>
              <a:buChar char="l"/>
            </a:pPr>
            <a:r>
              <a:rPr lang="en-US" sz="2200">
                <a:solidFill>
                  <a:srgbClr val="000066"/>
                </a:solidFill>
              </a:rPr>
              <a:t>Other Possible Penalties:</a:t>
            </a:r>
          </a:p>
          <a:p>
            <a:pPr marL="527050" lvl="1" indent="-185738" eaLnBrk="1" hangingPunct="1">
              <a:buFontTx/>
              <a:buChar char="•"/>
            </a:pPr>
            <a:r>
              <a:rPr lang="en-US" sz="2000">
                <a:solidFill>
                  <a:srgbClr val="000066"/>
                </a:solidFill>
              </a:rPr>
              <a:t>Probation until age 18</a:t>
            </a:r>
          </a:p>
          <a:p>
            <a:pPr marL="527050" lvl="1" indent="-185738" eaLnBrk="1" hangingPunct="1">
              <a:buFontTx/>
              <a:buChar char="•"/>
            </a:pPr>
            <a:r>
              <a:rPr lang="en-US" sz="2000">
                <a:solidFill>
                  <a:srgbClr val="000066"/>
                </a:solidFill>
              </a:rPr>
              <a:t>Treated as adult if certified</a:t>
            </a:r>
          </a:p>
          <a:p>
            <a:pPr marL="527050" lvl="1" indent="-185738" eaLnBrk="1" hangingPunct="1">
              <a:buFontTx/>
              <a:buChar char="•"/>
            </a:pPr>
            <a:r>
              <a:rPr lang="en-US" sz="2000">
                <a:solidFill>
                  <a:srgbClr val="000066"/>
                </a:solidFill>
              </a:rPr>
              <a:t>Fine &amp; Jail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813300" y="2822575"/>
            <a:ext cx="3987800" cy="3624263"/>
          </a:xfrm>
        </p:spPr>
        <p:txBody>
          <a:bodyPr/>
          <a:lstStyle/>
          <a:p>
            <a:pPr marL="227013" indent="-227013" eaLnBrk="1" hangingPunct="1">
              <a:buSzPct val="65000"/>
              <a:buFont typeface="Wingdings" pitchFamily="2" charset="2"/>
              <a:buChar char="l"/>
            </a:pPr>
            <a:r>
              <a:rPr lang="en-US" sz="2200">
                <a:solidFill>
                  <a:srgbClr val="000066"/>
                </a:solidFill>
              </a:rPr>
              <a:t>Fine &amp; Jail same as Adult</a:t>
            </a:r>
          </a:p>
          <a:p>
            <a:pPr marL="227013" indent="-227013" eaLnBrk="1" hangingPunct="1">
              <a:spcBef>
                <a:spcPct val="50000"/>
              </a:spcBef>
              <a:buSzPct val="65000"/>
              <a:buFont typeface="Wingdings" pitchFamily="2" charset="2"/>
              <a:buChar char="l"/>
            </a:pPr>
            <a:r>
              <a:rPr lang="en-US" sz="2200">
                <a:solidFill>
                  <a:srgbClr val="000066"/>
                </a:solidFill>
              </a:rPr>
              <a:t>License loss = 1 year</a:t>
            </a:r>
          </a:p>
          <a:p>
            <a:pPr marL="227013" indent="-227013" eaLnBrk="1" hangingPunct="1">
              <a:spcBef>
                <a:spcPct val="50000"/>
              </a:spcBef>
              <a:buSzPct val="65000"/>
              <a:buFont typeface="Wingdings" pitchFamily="2" charset="2"/>
              <a:buChar char="l"/>
            </a:pPr>
            <a:r>
              <a:rPr lang="en-US" sz="2200">
                <a:solidFill>
                  <a:srgbClr val="000066"/>
                </a:solidFill>
              </a:rPr>
              <a:t>12-hour DWI education course may be required</a:t>
            </a:r>
          </a:p>
          <a:p>
            <a:pPr marL="227013" indent="-227013" eaLnBrk="1" hangingPunct="1">
              <a:spcBef>
                <a:spcPct val="50000"/>
              </a:spcBef>
              <a:buSzPct val="65000"/>
              <a:buFont typeface="Wingdings" pitchFamily="2" charset="2"/>
              <a:buChar char="l"/>
            </a:pPr>
            <a:r>
              <a:rPr lang="en-US" sz="2200">
                <a:solidFill>
                  <a:srgbClr val="000066"/>
                </a:solidFill>
              </a:rPr>
              <a:t>DWI class does not prevent license loss unless probation includes ignition interlock</a:t>
            </a:r>
          </a:p>
        </p:txBody>
      </p:sp>
      <p:sp>
        <p:nvSpPr>
          <p:cNvPr id="201733" name="Line 4"/>
          <p:cNvSpPr>
            <a:spLocks noChangeShapeType="1"/>
          </p:cNvSpPr>
          <p:nvPr/>
        </p:nvSpPr>
        <p:spPr bwMode="auto">
          <a:xfrm>
            <a:off x="0" y="1917700"/>
            <a:ext cx="9144000" cy="1111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79400" y="2198688"/>
            <a:ext cx="40655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008000"/>
                </a:solidFill>
              </a:rPr>
              <a:t>UNDER 17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951413" y="2198688"/>
            <a:ext cx="3484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>
                <a:solidFill>
                  <a:srgbClr val="A50021"/>
                </a:solidFill>
              </a:rPr>
              <a:t>AGE 17 - 20</a:t>
            </a:r>
          </a:p>
        </p:txBody>
      </p:sp>
      <p:sp>
        <p:nvSpPr>
          <p:cNvPr id="201736" name="Line 11"/>
          <p:cNvSpPr>
            <a:spLocks noChangeShapeType="1"/>
          </p:cNvSpPr>
          <p:nvPr/>
        </p:nvSpPr>
        <p:spPr bwMode="auto">
          <a:xfrm flipV="1">
            <a:off x="5932488" y="0"/>
            <a:ext cx="0" cy="19050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1737" name="Text Box 12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44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utoUpdateAnimBg="0"/>
      <p:bldP spid="59397" grpId="0" autoUpdateAnimBg="0"/>
      <p:bldP spid="59398" grpId="0" autoUpdateAnimBg="0"/>
      <p:bldP spid="59399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777038" cy="1597025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Open Container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42913" y="1890713"/>
            <a:ext cx="8382000" cy="1598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rgbClr val="000066"/>
                </a:solidFill>
              </a:rPr>
              <a:t>Open, seal broken or contents partially removed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rgbClr val="000066"/>
                </a:solidFill>
              </a:rPr>
              <a:t>Knowingly possess in passenger area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rgbClr val="000066"/>
                </a:solidFill>
              </a:rPr>
              <a:t>Driver or passenger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solidFill>
                  <a:srgbClr val="000066"/>
                </a:solidFill>
              </a:rPr>
              <a:t>Vehicle on public highway (stopped or moving)</a:t>
            </a:r>
          </a:p>
        </p:txBody>
      </p:sp>
      <p:sp>
        <p:nvSpPr>
          <p:cNvPr id="202755" name="Line 4"/>
          <p:cNvSpPr>
            <a:spLocks noChangeShapeType="1"/>
          </p:cNvSpPr>
          <p:nvPr/>
        </p:nvSpPr>
        <p:spPr bwMode="auto">
          <a:xfrm>
            <a:off x="-11113" y="1676400"/>
            <a:ext cx="9155113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51" name="Rectangle 11"/>
          <p:cNvSpPr>
            <a:spLocks noChangeArrowheads="1"/>
          </p:cNvSpPr>
          <p:nvPr/>
        </p:nvSpPr>
        <p:spPr bwMode="auto">
          <a:xfrm>
            <a:off x="330200" y="3659188"/>
            <a:ext cx="8382000" cy="500062"/>
          </a:xfrm>
          <a:prstGeom prst="rect">
            <a:avLst/>
          </a:prstGeom>
          <a:solidFill>
            <a:schemeClr val="bg1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sz="2400" b="1" i="1">
                <a:solidFill>
                  <a:srgbClr val="CC0000"/>
                </a:solidFill>
              </a:rPr>
              <a:t>PENALTY: Class C Misdemeanor = Up to $500 fine</a:t>
            </a:r>
            <a:endParaRPr lang="en-US" sz="2400" b="1">
              <a:solidFill>
                <a:srgbClr val="000066"/>
              </a:solidFill>
            </a:endParaRPr>
          </a:p>
        </p:txBody>
      </p: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3662363" y="4356100"/>
            <a:ext cx="46831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9525">
              <a:lnSpc>
                <a:spcPct val="90000"/>
              </a:lnSpc>
              <a:spcBef>
                <a:spcPct val="20000"/>
              </a:spcBef>
            </a:pPr>
            <a:r>
              <a:rPr lang="en-US" sz="2300" b="1">
                <a:solidFill>
                  <a:srgbClr val="000066"/>
                </a:solidFill>
              </a:rPr>
              <a:t>              EXCEPTIONS</a:t>
            </a:r>
          </a:p>
          <a:p>
            <a:pPr marL="409575" lvl="1" indent="-285750">
              <a:lnSpc>
                <a:spcPct val="90000"/>
              </a:lnSpc>
              <a:spcBef>
                <a:spcPct val="20000"/>
              </a:spcBef>
              <a:buSzPct val="80000"/>
              <a:buFontTx/>
              <a:buChar char="•"/>
            </a:pPr>
            <a:r>
              <a:rPr lang="en-US" sz="2100" b="1">
                <a:solidFill>
                  <a:srgbClr val="000066"/>
                </a:solidFill>
              </a:rPr>
              <a:t>Vehicle for hire</a:t>
            </a:r>
          </a:p>
          <a:p>
            <a:pPr marL="409575" lvl="1" indent="-285750">
              <a:lnSpc>
                <a:spcPct val="90000"/>
              </a:lnSpc>
              <a:spcBef>
                <a:spcPct val="20000"/>
              </a:spcBef>
              <a:buSzPct val="80000"/>
              <a:buFontTx/>
              <a:buChar char="•"/>
            </a:pPr>
            <a:r>
              <a:rPr lang="en-US" sz="2100" b="1">
                <a:solidFill>
                  <a:srgbClr val="000066"/>
                </a:solidFill>
              </a:rPr>
              <a:t>Motor home living quarters</a:t>
            </a:r>
          </a:p>
          <a:p>
            <a:pPr marL="409575" lvl="1" indent="-285750">
              <a:lnSpc>
                <a:spcPct val="90000"/>
              </a:lnSpc>
              <a:spcBef>
                <a:spcPct val="20000"/>
              </a:spcBef>
              <a:buSzPct val="80000"/>
              <a:buFontTx/>
              <a:buChar char="•"/>
            </a:pPr>
            <a:r>
              <a:rPr lang="en-US" sz="2100" b="1">
                <a:solidFill>
                  <a:srgbClr val="000066"/>
                </a:solidFill>
              </a:rPr>
              <a:t>Locked storage area</a:t>
            </a:r>
          </a:p>
          <a:p>
            <a:pPr marL="409575" lvl="1" indent="-285750">
              <a:lnSpc>
                <a:spcPct val="90000"/>
              </a:lnSpc>
              <a:spcBef>
                <a:spcPct val="20000"/>
              </a:spcBef>
              <a:buSzPct val="80000"/>
              <a:buFontTx/>
              <a:buChar char="•"/>
            </a:pPr>
            <a:r>
              <a:rPr lang="en-US" sz="2100" b="1">
                <a:solidFill>
                  <a:srgbClr val="000066"/>
                </a:solidFill>
              </a:rPr>
              <a:t>Trunk</a:t>
            </a:r>
          </a:p>
          <a:p>
            <a:pPr marL="409575" lvl="1" indent="-285750">
              <a:lnSpc>
                <a:spcPct val="90000"/>
              </a:lnSpc>
              <a:spcBef>
                <a:spcPct val="20000"/>
              </a:spcBef>
              <a:buSzPct val="80000"/>
              <a:buFontTx/>
              <a:buChar char="•"/>
            </a:pPr>
            <a:r>
              <a:rPr lang="en-US" sz="2100" b="1">
                <a:solidFill>
                  <a:srgbClr val="000066"/>
                </a:solidFill>
              </a:rPr>
              <a:t>Behind last seat if no trunk</a:t>
            </a:r>
          </a:p>
        </p:txBody>
      </p:sp>
      <p:sp>
        <p:nvSpPr>
          <p:cNvPr id="202758" name="Text Box 15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45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61474" name="Picture 34" descr="A Beer Can"/>
          <p:cNvPicPr>
            <a:picLocks noChangeAspect="1" noChangeArrowheads="1"/>
          </p:cNvPicPr>
          <p:nvPr/>
        </p:nvPicPr>
        <p:blipFill>
          <a:blip r:embed="rId2"/>
          <a:srcRect l="5934"/>
          <a:stretch>
            <a:fillRect/>
          </a:stretch>
        </p:blipFill>
        <p:spPr bwMode="auto">
          <a:xfrm>
            <a:off x="6781800" y="0"/>
            <a:ext cx="2339975" cy="1654175"/>
          </a:xfrm>
          <a:prstGeom prst="rect">
            <a:avLst/>
          </a:prstGeom>
          <a:noFill/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61477" name="Picture 37" descr="AAA Be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0438" y="4502150"/>
            <a:ext cx="2132012" cy="203993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202761" name="Line 38"/>
          <p:cNvSpPr>
            <a:spLocks noChangeShapeType="1"/>
          </p:cNvSpPr>
          <p:nvPr/>
        </p:nvSpPr>
        <p:spPr bwMode="auto">
          <a:xfrm>
            <a:off x="6789738" y="0"/>
            <a:ext cx="0" cy="168592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1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1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1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1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1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1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bldLvl="3" autoUpdateAnimBg="0"/>
      <p:bldP spid="61451" grpId="0" animBg="1" autoUpdateAnimBg="0"/>
      <p:bldP spid="61452" grpId="0" build="p" bldLvl="2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47" descr="A A A A 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38925" y="0"/>
            <a:ext cx="250507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1913"/>
            <a:ext cx="6626225" cy="157638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002060"/>
                </a:solidFill>
              </a:rPr>
              <a:t>Expungement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3779" name="Line 4"/>
          <p:cNvSpPr>
            <a:spLocks noChangeShapeType="1"/>
          </p:cNvSpPr>
          <p:nvPr/>
        </p:nvSpPr>
        <p:spPr bwMode="auto">
          <a:xfrm>
            <a:off x="0" y="1638300"/>
            <a:ext cx="91725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3780" name="Text Box 5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46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47476" name="Rectangle 20"/>
          <p:cNvSpPr>
            <a:spLocks noChangeArrowheads="1"/>
          </p:cNvSpPr>
          <p:nvPr/>
        </p:nvSpPr>
        <p:spPr bwMode="auto">
          <a:xfrm>
            <a:off x="3125788" y="2035175"/>
            <a:ext cx="56070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40000"/>
              </a:lnSpc>
              <a:spcBef>
                <a:spcPct val="20000"/>
              </a:spcBef>
              <a:buSzPct val="105000"/>
              <a:buFontTx/>
              <a:buChar char="•"/>
            </a:pPr>
            <a:r>
              <a:rPr lang="en-US" sz="2800" b="1">
                <a:solidFill>
                  <a:srgbClr val="002060"/>
                </a:solidFill>
              </a:rPr>
              <a:t>Reach</a:t>
            </a:r>
            <a:r>
              <a:rPr lang="en-US" sz="2800" b="1">
                <a:solidFill>
                  <a:srgbClr val="000066"/>
                </a:solidFill>
              </a:rPr>
              <a:t> age 21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SzPct val="105000"/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One ABC 106 Conviction    (MIP, DUI, provide alcohol)</a:t>
            </a:r>
          </a:p>
          <a:p>
            <a:pPr marL="342900" indent="-342900">
              <a:lnSpc>
                <a:spcPct val="140000"/>
              </a:lnSpc>
              <a:spcBef>
                <a:spcPct val="20000"/>
              </a:spcBef>
              <a:buSzPct val="105000"/>
              <a:buFontTx/>
              <a:buChar char="•"/>
            </a:pPr>
            <a:r>
              <a:rPr lang="en-US" sz="2800" b="1">
                <a:solidFill>
                  <a:srgbClr val="000066"/>
                </a:solidFill>
              </a:rPr>
              <a:t>Apply to the court in which he/she was convicted</a:t>
            </a:r>
          </a:p>
        </p:txBody>
      </p:sp>
      <p:sp>
        <p:nvSpPr>
          <p:cNvPr id="203782" name="Line 23"/>
          <p:cNvSpPr>
            <a:spLocks noChangeShapeType="1"/>
          </p:cNvSpPr>
          <p:nvPr/>
        </p:nvSpPr>
        <p:spPr bwMode="auto">
          <a:xfrm>
            <a:off x="6632575" y="0"/>
            <a:ext cx="0" cy="16637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387350" y="2173288"/>
            <a:ext cx="2651125" cy="3116262"/>
            <a:chOff x="257" y="1395"/>
            <a:chExt cx="1618" cy="1885"/>
          </a:xfrm>
        </p:grpSpPr>
        <p:sp>
          <p:nvSpPr>
            <p:cNvPr id="203784" name="Oval 49"/>
            <p:cNvSpPr>
              <a:spLocks noChangeArrowheads="1"/>
            </p:cNvSpPr>
            <p:nvPr/>
          </p:nvSpPr>
          <p:spPr bwMode="auto">
            <a:xfrm>
              <a:off x="561" y="1671"/>
              <a:ext cx="900" cy="116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3785" name="Group 58"/>
            <p:cNvGrpSpPr>
              <a:grpSpLocks/>
            </p:cNvGrpSpPr>
            <p:nvPr/>
          </p:nvGrpSpPr>
          <p:grpSpPr bwMode="auto">
            <a:xfrm>
              <a:off x="633" y="1903"/>
              <a:ext cx="745" cy="872"/>
              <a:chOff x="665" y="1975"/>
              <a:chExt cx="745" cy="872"/>
            </a:xfrm>
          </p:grpSpPr>
          <p:grpSp>
            <p:nvGrpSpPr>
              <p:cNvPr id="203787" name="Group 57"/>
              <p:cNvGrpSpPr>
                <a:grpSpLocks/>
              </p:cNvGrpSpPr>
              <p:nvPr/>
            </p:nvGrpSpPr>
            <p:grpSpPr bwMode="auto">
              <a:xfrm>
                <a:off x="665" y="1986"/>
                <a:ext cx="745" cy="861"/>
                <a:chOff x="1842" y="2874"/>
                <a:chExt cx="654" cy="684"/>
              </a:xfrm>
            </p:grpSpPr>
            <p:sp>
              <p:nvSpPr>
                <p:cNvPr id="203789" name="AutoShape 53"/>
                <p:cNvSpPr>
                  <a:spLocks noChangeArrowheads="1"/>
                </p:cNvSpPr>
                <p:nvPr/>
              </p:nvSpPr>
              <p:spPr bwMode="auto">
                <a:xfrm>
                  <a:off x="1842" y="2958"/>
                  <a:ext cx="216" cy="2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CC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3790" name="Rectangle 54"/>
                <p:cNvSpPr>
                  <a:spLocks noChangeArrowheads="1"/>
                </p:cNvSpPr>
                <p:nvPr/>
              </p:nvSpPr>
              <p:spPr bwMode="auto">
                <a:xfrm>
                  <a:off x="1908" y="2874"/>
                  <a:ext cx="588" cy="684"/>
                </a:xfrm>
                <a:prstGeom prst="rect">
                  <a:avLst/>
                </a:prstGeom>
                <a:solidFill>
                  <a:srgbClr val="FFFFCC"/>
                </a:solidFill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3788" name="WordArt 56"/>
              <p:cNvSpPr>
                <a:spLocks noChangeArrowheads="1" noChangeShapeType="1" noTextEdit="1"/>
              </p:cNvSpPr>
              <p:nvPr/>
            </p:nvSpPr>
            <p:spPr bwMode="auto">
              <a:xfrm rot="-2998227">
                <a:off x="716" y="2188"/>
                <a:ext cx="539" cy="11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b="1" kern="10">
                    <a:ln w="9525">
                      <a:noFill/>
                      <a:round/>
                      <a:headEnd/>
                      <a:tailEnd/>
                    </a:ln>
                    <a:latin typeface="Arial Narrow"/>
                  </a:rPr>
                  <a:t>RECORDS</a:t>
                </a:r>
              </a:p>
            </p:txBody>
          </p:sp>
        </p:grpSp>
        <p:pic>
          <p:nvPicPr>
            <p:cNvPr id="203786" name="Picture 48" descr="A A A A Saf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7" y="1395"/>
              <a:ext cx="1618" cy="1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7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7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7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6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1913"/>
            <a:ext cx="6626225" cy="157638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2060"/>
                </a:solidFill>
              </a:rPr>
              <a:t>Improper Use of a Drivers License</a:t>
            </a:r>
          </a:p>
        </p:txBody>
      </p:sp>
      <p:sp>
        <p:nvSpPr>
          <p:cNvPr id="204802" name="Line 4"/>
          <p:cNvSpPr>
            <a:spLocks noChangeShapeType="1"/>
          </p:cNvSpPr>
          <p:nvPr/>
        </p:nvSpPr>
        <p:spPr bwMode="auto">
          <a:xfrm>
            <a:off x="0" y="1638300"/>
            <a:ext cx="91725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03" name="Text Box 5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47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47476" name="Rectangle 20"/>
          <p:cNvSpPr>
            <a:spLocks noChangeArrowheads="1"/>
          </p:cNvSpPr>
          <p:nvPr/>
        </p:nvSpPr>
        <p:spPr bwMode="auto">
          <a:xfrm>
            <a:off x="427038" y="2035175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66800" lvl="1" indent="-609600">
              <a:buFontTx/>
              <a:buAutoNum type="arabicPeriod"/>
            </a:pPr>
            <a:r>
              <a:rPr lang="en-US" sz="1800" b="1">
                <a:solidFill>
                  <a:srgbClr val="002060"/>
                </a:solidFill>
              </a:rPr>
              <a:t>It is illegal to possess a document with the intent of representing you are over 21.  It cannot be similar to a driver’s license or personal identification unless it says </a:t>
            </a:r>
            <a:r>
              <a:rPr lang="en-US" sz="1800" b="1">
                <a:solidFill>
                  <a:srgbClr val="CC0000"/>
                </a:solidFill>
              </a:rPr>
              <a:t>NOT A GOVERNMENT DOCUMENT</a:t>
            </a:r>
            <a:r>
              <a:rPr lang="en-US" sz="1800" b="1">
                <a:solidFill>
                  <a:srgbClr val="002060"/>
                </a:solidFill>
              </a:rPr>
              <a:t>.  A peace officer may confiscate the deceptive document.</a:t>
            </a:r>
          </a:p>
          <a:p>
            <a:pPr marL="1066800" lvl="1" indent="-609600">
              <a:buFontTx/>
              <a:buAutoNum type="arabicPeriod"/>
            </a:pPr>
            <a:r>
              <a:rPr lang="en-US" sz="1800" b="1">
                <a:solidFill>
                  <a:srgbClr val="002060"/>
                </a:solidFill>
              </a:rPr>
              <a:t>It is illegal to have a driver’s license that is fictitious or has been altered.</a:t>
            </a:r>
          </a:p>
          <a:p>
            <a:pPr marL="1066800" lvl="1" indent="-609600">
              <a:buFontTx/>
              <a:buAutoNum type="arabicPeriod"/>
            </a:pPr>
            <a:r>
              <a:rPr lang="en-US" sz="1800" b="1">
                <a:solidFill>
                  <a:srgbClr val="002060"/>
                </a:solidFill>
              </a:rPr>
              <a:t>It is illegal to lend a driver’s license to another person to use.</a:t>
            </a:r>
          </a:p>
          <a:p>
            <a:pPr marL="1066800" lvl="1" indent="-609600">
              <a:buFontTx/>
              <a:buAutoNum type="arabicPeriod"/>
            </a:pPr>
            <a:r>
              <a:rPr lang="en-US" sz="1800" b="1">
                <a:solidFill>
                  <a:srgbClr val="002060"/>
                </a:solidFill>
              </a:rPr>
              <a:t>It is illegal to use a driver’s license that is not your own.</a:t>
            </a:r>
          </a:p>
          <a:p>
            <a:pPr marL="1066800" lvl="1" indent="-609600">
              <a:buFontTx/>
              <a:buAutoNum type="arabicPeriod"/>
            </a:pPr>
            <a:r>
              <a:rPr lang="en-US" sz="1800" b="1">
                <a:solidFill>
                  <a:srgbClr val="002060"/>
                </a:solidFill>
              </a:rPr>
              <a:t>It is illegal to possess more than one currently valid driver’s license.</a:t>
            </a:r>
          </a:p>
          <a:p>
            <a:pPr marL="1066800" lvl="1" indent="-609600">
              <a:buFontTx/>
              <a:buAutoNum type="arabicPeriod"/>
            </a:pPr>
            <a:r>
              <a:rPr lang="en-US" sz="1800" b="1">
                <a:solidFill>
                  <a:srgbClr val="002060"/>
                </a:solidFill>
              </a:rPr>
              <a:t>In applying for an original, renewal, or duplicate license, it is illegal:</a:t>
            </a:r>
          </a:p>
          <a:p>
            <a:pPr marL="1524000" lvl="2" indent="-609600"/>
            <a:r>
              <a:rPr lang="en-US" sz="1800" b="1">
                <a:solidFill>
                  <a:srgbClr val="002060"/>
                </a:solidFill>
              </a:rPr>
              <a:t>-to provide a false name, address, or counterfeit document.</a:t>
            </a:r>
          </a:p>
          <a:p>
            <a:pPr marL="1524000" lvl="2" indent="-609600"/>
            <a:r>
              <a:rPr lang="en-US" sz="1800" b="1">
                <a:solidFill>
                  <a:srgbClr val="002060"/>
                </a:solidFill>
              </a:rPr>
              <a:t>-to knowingly make a false statement, conceal a material fact 	or otherwise commit fraud</a:t>
            </a:r>
          </a:p>
          <a:p>
            <a:pPr marL="1066800" lvl="1" indent="-609600"/>
            <a:endParaRPr lang="en-US" sz="1800" b="1">
              <a:solidFill>
                <a:srgbClr val="002060"/>
              </a:solidFill>
            </a:endParaRPr>
          </a:p>
          <a:p>
            <a:pPr marL="609600" indent="-609600" eaLnBrk="0" hangingPunct="0">
              <a:spcBef>
                <a:spcPct val="20000"/>
              </a:spcBef>
            </a:pPr>
            <a:endParaRPr lang="en-US" sz="1800" b="1">
              <a:solidFill>
                <a:srgbClr val="000066"/>
              </a:solidFill>
            </a:endParaRPr>
          </a:p>
        </p:txBody>
      </p:sp>
      <p:sp>
        <p:nvSpPr>
          <p:cNvPr id="204805" name="Line 23"/>
          <p:cNvSpPr>
            <a:spLocks noChangeShapeType="1"/>
          </p:cNvSpPr>
          <p:nvPr/>
        </p:nvSpPr>
        <p:spPr bwMode="auto">
          <a:xfrm>
            <a:off x="6632575" y="0"/>
            <a:ext cx="0" cy="16637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4806" name="Picture 17" descr="MH9004006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3850" y="0"/>
            <a:ext cx="247015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7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47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74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474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474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474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1474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74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4" descr="Background 18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8363"/>
            <a:ext cx="9144000" cy="180657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500">
                <a:solidFill>
                  <a:srgbClr val="DDF2FF"/>
                </a:solidFill>
                <a:effectLst/>
              </a:rPr>
              <a:t>6.  Youth &amp;           Drinking Patterns</a:t>
            </a:r>
            <a:endParaRPr lang="en-US" sz="6000">
              <a:solidFill>
                <a:srgbClr val="DDF2FF"/>
              </a:solidFill>
            </a:endParaRPr>
          </a:p>
        </p:txBody>
      </p:sp>
      <p:sp>
        <p:nvSpPr>
          <p:cNvPr id="205827" name="Text Box 5"/>
          <p:cNvSpPr txBox="1">
            <a:spLocks noChangeArrowheads="1"/>
          </p:cNvSpPr>
          <p:nvPr/>
        </p:nvSpPr>
        <p:spPr bwMode="auto">
          <a:xfrm>
            <a:off x="8531225" y="6400800"/>
            <a:ext cx="61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  </a:t>
            </a:r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48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685800" y="279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Stages of Alcohol Use</a:t>
            </a:r>
          </a:p>
        </p:txBody>
      </p:sp>
      <p:sp>
        <p:nvSpPr>
          <p:cNvPr id="206850" name="Rectangle 5"/>
          <p:cNvSpPr>
            <a:spLocks noChangeArrowheads="1"/>
          </p:cNvSpPr>
          <p:nvPr/>
        </p:nvSpPr>
        <p:spPr bwMode="auto">
          <a:xfrm>
            <a:off x="549275" y="1685925"/>
            <a:ext cx="48117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Experimentation</a:t>
            </a:r>
          </a:p>
        </p:txBody>
      </p:sp>
      <p:sp>
        <p:nvSpPr>
          <p:cNvPr id="206851" name="Line 6"/>
          <p:cNvSpPr>
            <a:spLocks noChangeShapeType="1"/>
          </p:cNvSpPr>
          <p:nvPr/>
        </p:nvSpPr>
        <p:spPr bwMode="auto">
          <a:xfrm>
            <a:off x="401638" y="1311275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557213" y="2620963"/>
            <a:ext cx="48117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542925" y="3540125"/>
            <a:ext cx="48117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550863" y="4476750"/>
            <a:ext cx="481171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endParaRPr lang="en-US" b="1">
              <a:solidFill>
                <a:srgbClr val="000066"/>
              </a:solidFill>
            </a:endParaRPr>
          </a:p>
        </p:txBody>
      </p:sp>
      <p:sp>
        <p:nvSpPr>
          <p:cNvPr id="206855" name="Text Box 17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49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26995" name="Picture 19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b="6241"/>
          <a:stretch>
            <a:fillRect/>
          </a:stretch>
        </p:blipFill>
        <p:spPr bwMode="auto">
          <a:xfrm>
            <a:off x="5435600" y="1903413"/>
            <a:ext cx="2811463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0" grpId="0" autoUpdateAnimBg="0"/>
      <p:bldP spid="126991" grpId="0" autoUpdateAnimBg="0"/>
      <p:bldP spid="12699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65100"/>
            <a:ext cx="9144000" cy="10144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Reasons People </a:t>
            </a:r>
            <a:r>
              <a:rPr lang="en-US" sz="4000">
                <a:solidFill>
                  <a:srgbClr val="CC0000"/>
                </a:solidFill>
              </a:rPr>
              <a:t>DON’T</a:t>
            </a:r>
            <a:r>
              <a:rPr lang="en-US" sz="4000">
                <a:solidFill>
                  <a:srgbClr val="000066"/>
                </a:solidFill>
              </a:rPr>
              <a:t> Drink</a:t>
            </a:r>
            <a:endParaRPr lang="en-US" sz="4500">
              <a:solidFill>
                <a:srgbClr val="000066"/>
              </a:solidFill>
            </a:endParaRPr>
          </a:p>
        </p:txBody>
      </p:sp>
      <p:sp>
        <p:nvSpPr>
          <p:cNvPr id="23554" name="Line 4"/>
          <p:cNvSpPr>
            <a:spLocks noChangeShapeType="1"/>
          </p:cNvSpPr>
          <p:nvPr/>
        </p:nvSpPr>
        <p:spPr bwMode="auto">
          <a:xfrm flipV="1">
            <a:off x="403225" y="1012825"/>
            <a:ext cx="8307388" cy="11113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302250" y="1801813"/>
            <a:ext cx="2484438" cy="2525712"/>
            <a:chOff x="3273" y="1031"/>
            <a:chExt cx="2087" cy="1995"/>
          </a:xfrm>
        </p:grpSpPr>
        <p:pic>
          <p:nvPicPr>
            <p:cNvPr id="9225" name="Picture 9" descr="Beer"/>
            <p:cNvPicPr>
              <a:picLocks noChangeAspect="1" noChangeArrowheads="1"/>
            </p:cNvPicPr>
            <p:nvPr/>
          </p:nvPicPr>
          <p:blipFill>
            <a:blip r:embed="rId2"/>
            <a:srcRect l="15463" t="20061" r="24629" b="16531"/>
            <a:stretch>
              <a:fillRect/>
            </a:stretch>
          </p:blipFill>
          <p:spPr bwMode="auto">
            <a:xfrm>
              <a:off x="3541" y="1153"/>
              <a:ext cx="1348" cy="1753"/>
            </a:xfrm>
            <a:prstGeom prst="rect">
              <a:avLst/>
            </a:prstGeom>
            <a:noFill/>
            <a:effectLst>
              <a:outerShdw dist="35921" dir="2700000" algn="ctr" rotWithShape="0">
                <a:schemeClr val="bg2"/>
              </a:outerShdw>
            </a:effectLst>
          </p:spPr>
        </p:pic>
        <p:sp>
          <p:nvSpPr>
            <p:cNvPr id="9226" name="Oval 10"/>
            <p:cNvSpPr>
              <a:spLocks noChangeArrowheads="1"/>
            </p:cNvSpPr>
            <p:nvPr/>
          </p:nvSpPr>
          <p:spPr bwMode="auto">
            <a:xfrm>
              <a:off x="3273" y="1031"/>
              <a:ext cx="2087" cy="1995"/>
            </a:xfrm>
            <a:prstGeom prst="ellipse">
              <a:avLst/>
            </a:prstGeom>
            <a:noFill/>
            <a:ln w="152400">
              <a:solidFill>
                <a:srgbClr val="CC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27" name="Line 11"/>
            <p:cNvSpPr>
              <a:spLocks noChangeShapeType="1"/>
            </p:cNvSpPr>
            <p:nvPr/>
          </p:nvSpPr>
          <p:spPr bwMode="auto">
            <a:xfrm flipH="1">
              <a:off x="3638" y="1356"/>
              <a:ext cx="1435" cy="1409"/>
            </a:xfrm>
            <a:prstGeom prst="line">
              <a:avLst/>
            </a:prstGeom>
            <a:noFill/>
            <a:ln w="152400">
              <a:solidFill>
                <a:srgbClr val="CC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58813" y="1147763"/>
            <a:ext cx="33829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Taste</a:t>
            </a: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663575" y="1735138"/>
            <a:ext cx="3382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Cost</a:t>
            </a: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654050" y="2309813"/>
            <a:ext cx="33829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Health</a:t>
            </a: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652463" y="2889250"/>
            <a:ext cx="3382962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Accidents</a:t>
            </a: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650875" y="3468688"/>
            <a:ext cx="3382963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Dislike Effects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652463" y="4048125"/>
            <a:ext cx="37560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Embarrassment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660400" y="4633913"/>
            <a:ext cx="3921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Religious Beliefs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647700" y="5202238"/>
            <a:ext cx="33829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120000"/>
              </a:lnSpc>
              <a:spcBef>
                <a:spcPct val="20000"/>
              </a:spcBef>
              <a:buSzPct val="50000"/>
              <a:buFont typeface="Wingdings" pitchFamily="2" charset="2"/>
              <a:buChar char="l"/>
            </a:pPr>
            <a:r>
              <a:rPr lang="en-US" sz="3000" b="1">
                <a:solidFill>
                  <a:srgbClr val="000066"/>
                </a:solidFill>
              </a:rPr>
              <a:t>Legal</a:t>
            </a:r>
          </a:p>
        </p:txBody>
      </p:sp>
      <p:pic>
        <p:nvPicPr>
          <p:cNvPr id="9248" name="Picture 32"/>
          <p:cNvPicPr>
            <a:picLocks noChangeAspect="1" noChangeArrowheads="1"/>
          </p:cNvPicPr>
          <p:nvPr/>
        </p:nvPicPr>
        <p:blipFill>
          <a:blip r:embed="rId3"/>
          <a:srcRect b="12289"/>
          <a:stretch>
            <a:fillRect/>
          </a:stretch>
        </p:blipFill>
        <p:spPr bwMode="auto">
          <a:xfrm>
            <a:off x="4722813" y="1560513"/>
            <a:ext cx="35591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9242" name="Picture 26" descr="Check Up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4238" y="1579563"/>
            <a:ext cx="3575050" cy="238125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9249" name="Picture 33" descr="Crash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6300" y="1550988"/>
            <a:ext cx="3563938" cy="2320925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23567" name="Text Box 35"/>
          <p:cNvSpPr txBox="1">
            <a:spLocks noChangeArrowheads="1"/>
          </p:cNvSpPr>
          <p:nvPr/>
        </p:nvSpPr>
        <p:spPr bwMode="auto">
          <a:xfrm>
            <a:off x="8636000" y="6400800"/>
            <a:ext cx="508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5</a:t>
            </a:r>
            <a:endParaRPr lang="en-US">
              <a:solidFill>
                <a:srgbClr val="000066"/>
              </a:solidFill>
            </a:endParaRPr>
          </a:p>
        </p:txBody>
      </p:sp>
      <p:pic>
        <p:nvPicPr>
          <p:cNvPr id="9252" name="Picture 36"/>
          <p:cNvPicPr>
            <a:picLocks noChangeAspect="1" noChangeArrowheads="1"/>
          </p:cNvPicPr>
          <p:nvPr/>
        </p:nvPicPr>
        <p:blipFill>
          <a:blip r:embed="rId6"/>
          <a:srcRect l="32639" t="25140" r="22119" b="33391"/>
          <a:stretch>
            <a:fillRect/>
          </a:stretch>
        </p:blipFill>
        <p:spPr bwMode="auto">
          <a:xfrm>
            <a:off x="4713288" y="1562100"/>
            <a:ext cx="3557587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24"/>
          <p:cNvPicPr>
            <a:picLocks noChangeAspect="1" noChangeArrowheads="1"/>
          </p:cNvPicPr>
          <p:nvPr/>
        </p:nvPicPr>
        <p:blipFill>
          <a:blip r:embed="rId7"/>
          <a:srcRect l="23030" b="11948"/>
          <a:stretch>
            <a:fillRect/>
          </a:stretch>
        </p:blipFill>
        <p:spPr bwMode="auto">
          <a:xfrm>
            <a:off x="4692650" y="1577975"/>
            <a:ext cx="354806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9245" name="Picture 29" descr="Stained Glass 1"/>
          <p:cNvPicPr>
            <a:picLocks noChangeAspect="1" noChangeArrowheads="1"/>
          </p:cNvPicPr>
          <p:nvPr/>
        </p:nvPicPr>
        <p:blipFill>
          <a:blip r:embed="rId8"/>
          <a:srcRect l="26572" t="2695" r="13617" b="1796"/>
          <a:stretch>
            <a:fillRect/>
          </a:stretch>
        </p:blipFill>
        <p:spPr bwMode="auto">
          <a:xfrm>
            <a:off x="5667375" y="1346200"/>
            <a:ext cx="1928813" cy="49149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9246" name="Picture 30" descr="Cuffs 1"/>
          <p:cNvPicPr>
            <a:picLocks noChangeAspect="1" noChangeArrowheads="1"/>
          </p:cNvPicPr>
          <p:nvPr/>
        </p:nvPicPr>
        <p:blipFill>
          <a:blip r:embed="rId9"/>
          <a:srcRect t="24051" b="16255"/>
          <a:stretch>
            <a:fillRect/>
          </a:stretch>
        </p:blipFill>
        <p:spPr bwMode="auto">
          <a:xfrm>
            <a:off x="4802188" y="1552575"/>
            <a:ext cx="3432175" cy="3175000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 autoUpdateAnimBg="0"/>
      <p:bldP spid="9230" grpId="0" autoUpdateAnimBg="0"/>
      <p:bldP spid="9231" grpId="0" autoUpdateAnimBg="0"/>
      <p:bldP spid="9232" grpId="0" autoUpdateAnimBg="0"/>
      <p:bldP spid="9233" grpId="0" autoUpdateAnimBg="0"/>
      <p:bldP spid="9234" grpId="0" autoUpdateAnimBg="0"/>
      <p:bldP spid="9236" grpId="0" autoUpdateAnimBg="0"/>
      <p:bldP spid="923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5763" y="457200"/>
            <a:ext cx="839946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66"/>
                </a:solidFill>
              </a:rPr>
              <a:t>Drinking Age and Alcoholism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97238" y="1981200"/>
            <a:ext cx="5516562" cy="12366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66"/>
                </a:solidFill>
              </a:rPr>
              <a:t>Start to drink before age 15 =   4 times more likely to become an alcoholic.</a:t>
            </a:r>
          </a:p>
        </p:txBody>
      </p:sp>
      <p:sp>
        <p:nvSpPr>
          <p:cNvPr id="207875" name="Line 4"/>
          <p:cNvSpPr>
            <a:spLocks noChangeShapeType="1"/>
          </p:cNvSpPr>
          <p:nvPr/>
        </p:nvSpPr>
        <p:spPr bwMode="auto">
          <a:xfrm>
            <a:off x="401638" y="1503363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76" name="Text Box 5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50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/>
          <a:srcRect b="5556"/>
          <a:stretch>
            <a:fillRect/>
          </a:stretch>
        </p:blipFill>
        <p:spPr bwMode="auto">
          <a:xfrm>
            <a:off x="393700" y="2119313"/>
            <a:ext cx="2779713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290888" y="3441700"/>
            <a:ext cx="55165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40% who drink before age 15 become alcohol dependent.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b="1">
                <a:solidFill>
                  <a:srgbClr val="000066"/>
                </a:solidFill>
              </a:rPr>
              <a:t>(10% who wait until 21)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3294063" y="4967288"/>
            <a:ext cx="5516562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10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14% decreased risk each year drinking is delayed until age 21.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3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634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bldLvl="2" autoUpdateAnimBg="0"/>
      <p:bldP spid="63496" grpId="0" build="p" autoUpdateAnimBg="0"/>
      <p:bldP spid="63497" grpId="0" build="p" bldLvl="2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685800" y="279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Stages of Alcohol Use</a:t>
            </a:r>
          </a:p>
        </p:txBody>
      </p:sp>
      <p:sp>
        <p:nvSpPr>
          <p:cNvPr id="208898" name="Rectangle 5"/>
          <p:cNvSpPr>
            <a:spLocks noChangeArrowheads="1"/>
          </p:cNvSpPr>
          <p:nvPr/>
        </p:nvSpPr>
        <p:spPr bwMode="auto">
          <a:xfrm>
            <a:off x="549275" y="1685925"/>
            <a:ext cx="48117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Experimentation</a:t>
            </a:r>
          </a:p>
        </p:txBody>
      </p:sp>
      <p:sp>
        <p:nvSpPr>
          <p:cNvPr id="208899" name="Line 6"/>
          <p:cNvSpPr>
            <a:spLocks noChangeShapeType="1"/>
          </p:cNvSpPr>
          <p:nvPr/>
        </p:nvSpPr>
        <p:spPr bwMode="auto">
          <a:xfrm>
            <a:off x="401638" y="1311275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557213" y="2620963"/>
            <a:ext cx="481171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Social Drinking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542925" y="3540125"/>
            <a:ext cx="481171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Abusive Drinking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550863" y="4476750"/>
            <a:ext cx="481171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b="1">
                <a:solidFill>
                  <a:srgbClr val="000066"/>
                </a:solidFill>
              </a:rPr>
              <a:t>Problem Drinking/ Alcoholism</a:t>
            </a:r>
          </a:p>
        </p:txBody>
      </p:sp>
      <p:sp>
        <p:nvSpPr>
          <p:cNvPr id="208903" name="Text Box 17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51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26995" name="Picture 19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b="6241"/>
          <a:stretch>
            <a:fillRect/>
          </a:stretch>
        </p:blipFill>
        <p:spPr bwMode="auto">
          <a:xfrm>
            <a:off x="5435600" y="1903413"/>
            <a:ext cx="2811463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7" name="Picture 21"/>
          <p:cNvPicPr>
            <a:picLocks noChangeAspect="1" noChangeArrowheads="1"/>
          </p:cNvPicPr>
          <p:nvPr/>
        </p:nvPicPr>
        <p:blipFill>
          <a:blip r:embed="rId3"/>
          <a:srcRect l="6314" r="3842" b="12669"/>
          <a:stretch>
            <a:fillRect/>
          </a:stretch>
        </p:blipFill>
        <p:spPr bwMode="auto">
          <a:xfrm>
            <a:off x="4984750" y="1973263"/>
            <a:ext cx="362108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005" name="Picture 29" descr="A A A Girl with beers  BLUR"/>
          <p:cNvPicPr>
            <a:picLocks noChangeAspect="1" noChangeArrowheads="1"/>
          </p:cNvPicPr>
          <p:nvPr/>
        </p:nvPicPr>
        <p:blipFill>
          <a:blip r:embed="rId4"/>
          <a:srcRect r="4950" b="16026"/>
          <a:stretch>
            <a:fillRect/>
          </a:stretch>
        </p:blipFill>
        <p:spPr bwMode="auto">
          <a:xfrm>
            <a:off x="5694363" y="2236788"/>
            <a:ext cx="247650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9" name="Picture 23" descr="443024"/>
          <p:cNvPicPr>
            <a:picLocks noChangeAspect="1" noChangeArrowheads="1"/>
          </p:cNvPicPr>
          <p:nvPr/>
        </p:nvPicPr>
        <p:blipFill>
          <a:blip r:embed="rId5"/>
          <a:srcRect b="5255"/>
          <a:stretch>
            <a:fillRect/>
          </a:stretch>
        </p:blipFill>
        <p:spPr bwMode="auto">
          <a:xfrm>
            <a:off x="5710238" y="2032000"/>
            <a:ext cx="24765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90" grpId="0" autoUpdateAnimBg="0"/>
      <p:bldP spid="126991" grpId="0" autoUpdateAnimBg="0"/>
      <p:bldP spid="12699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34938"/>
            <a:ext cx="7772400" cy="833437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Definition of Alcoholism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09922" name="Line 4"/>
          <p:cNvSpPr>
            <a:spLocks noChangeShapeType="1"/>
          </p:cNvSpPr>
          <p:nvPr/>
        </p:nvSpPr>
        <p:spPr bwMode="auto">
          <a:xfrm>
            <a:off x="401638" y="877888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1381" name="Picture 5" descr="WHIS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8700" y="1495425"/>
            <a:ext cx="24225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4" name="Text Box 6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52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101393" name="Rectangle 17"/>
          <p:cNvSpPr>
            <a:spLocks noChangeArrowheads="1"/>
          </p:cNvSpPr>
          <p:nvPr/>
        </p:nvSpPr>
        <p:spPr bwMode="auto">
          <a:xfrm>
            <a:off x="555625" y="1535113"/>
            <a:ext cx="5857875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More alcohol needed for desired affect OR less effect with same amount</a:t>
            </a:r>
          </a:p>
        </p:txBody>
      </p:sp>
      <p:sp>
        <p:nvSpPr>
          <p:cNvPr id="101394" name="Rectangle 18"/>
          <p:cNvSpPr>
            <a:spLocks noChangeArrowheads="1"/>
          </p:cNvSpPr>
          <p:nvPr/>
        </p:nvSpPr>
        <p:spPr bwMode="auto">
          <a:xfrm>
            <a:off x="555625" y="2376488"/>
            <a:ext cx="559117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Withdrawal symptoms OR drink to avoid symptoms</a:t>
            </a:r>
          </a:p>
        </p:txBody>
      </p:sp>
      <p:sp>
        <p:nvSpPr>
          <p:cNvPr id="101395" name="Rectangle 19"/>
          <p:cNvSpPr>
            <a:spLocks noChangeArrowheads="1"/>
          </p:cNvSpPr>
          <p:nvPr/>
        </p:nvSpPr>
        <p:spPr bwMode="auto">
          <a:xfrm>
            <a:off x="555625" y="3173413"/>
            <a:ext cx="66230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Desire/unsuccessful efforts to cut down</a:t>
            </a:r>
          </a:p>
        </p:txBody>
      </p:sp>
      <p:sp>
        <p:nvSpPr>
          <p:cNvPr id="101396" name="Rectangle 20"/>
          <p:cNvSpPr>
            <a:spLocks noChangeArrowheads="1"/>
          </p:cNvSpPr>
          <p:nvPr/>
        </p:nvSpPr>
        <p:spPr bwMode="auto">
          <a:xfrm>
            <a:off x="555625" y="3638550"/>
            <a:ext cx="5751513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Drinking larger amounts OR for longer period of time than planned</a:t>
            </a:r>
          </a:p>
        </p:txBody>
      </p:sp>
      <p:sp>
        <p:nvSpPr>
          <p:cNvPr id="101397" name="Rectangle 21"/>
          <p:cNvSpPr>
            <a:spLocks noChangeArrowheads="1"/>
          </p:cNvSpPr>
          <p:nvPr/>
        </p:nvSpPr>
        <p:spPr bwMode="auto">
          <a:xfrm>
            <a:off x="555625" y="4435475"/>
            <a:ext cx="6745288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Activities reduced/given up because of drinking</a:t>
            </a:r>
          </a:p>
        </p:txBody>
      </p:sp>
      <p:sp>
        <p:nvSpPr>
          <p:cNvPr id="101398" name="Rectangle 22"/>
          <p:cNvSpPr>
            <a:spLocks noChangeArrowheads="1"/>
          </p:cNvSpPr>
          <p:nvPr/>
        </p:nvSpPr>
        <p:spPr bwMode="auto">
          <a:xfrm>
            <a:off x="555625" y="4924425"/>
            <a:ext cx="65039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Much time spent to obtain, use, or recover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263650" y="6040438"/>
            <a:ext cx="6511925" cy="528637"/>
            <a:chOff x="698" y="3805"/>
            <a:chExt cx="4102" cy="333"/>
          </a:xfrm>
        </p:grpSpPr>
        <p:sp>
          <p:nvSpPr>
            <p:cNvPr id="209934" name="AutoShape 25"/>
            <p:cNvSpPr>
              <a:spLocks noChangeArrowheads="1"/>
            </p:cNvSpPr>
            <p:nvPr/>
          </p:nvSpPr>
          <p:spPr bwMode="auto">
            <a:xfrm>
              <a:off x="698" y="3808"/>
              <a:ext cx="4102" cy="33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5" name="Rectangle 23"/>
            <p:cNvSpPr>
              <a:spLocks noChangeArrowheads="1"/>
            </p:cNvSpPr>
            <p:nvPr/>
          </p:nvSpPr>
          <p:spPr bwMode="auto">
            <a:xfrm>
              <a:off x="882" y="3805"/>
              <a:ext cx="3796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110000"/>
                </a:lnSpc>
                <a:spcBef>
                  <a:spcPct val="20000"/>
                </a:spcBef>
              </a:pPr>
              <a:r>
                <a:rPr lang="en-US" sz="2200" b="1">
                  <a:solidFill>
                    <a:srgbClr val="CC0000"/>
                  </a:solidFill>
                </a:rPr>
                <a:t>Any 3 in 12 months reveal alcoholism.</a:t>
              </a:r>
            </a:p>
          </p:txBody>
        </p:sp>
      </p:grpSp>
      <p:sp>
        <p:nvSpPr>
          <p:cNvPr id="101403" name="WordArt 27"/>
          <p:cNvSpPr>
            <a:spLocks noChangeArrowheads="1" noChangeShapeType="1" noTextEdit="1"/>
          </p:cNvSpPr>
          <p:nvPr/>
        </p:nvSpPr>
        <p:spPr bwMode="auto">
          <a:xfrm>
            <a:off x="1509713" y="1117600"/>
            <a:ext cx="5915025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i="1" kern="10">
                <a:ln w="3175">
                  <a:noFill/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17961" dir="2700000" algn="ctr" rotWithShape="0">
                    <a:schemeClr val="folHlink"/>
                  </a:outerShdw>
                </a:effectLst>
                <a:latin typeface="Tahoma"/>
                <a:cs typeface="Tahoma"/>
              </a:rPr>
              <a:t>Pattern of use leading to impairment</a:t>
            </a:r>
          </a:p>
        </p:txBody>
      </p:sp>
      <p:sp>
        <p:nvSpPr>
          <p:cNvPr id="101404" name="Rectangle 28"/>
          <p:cNvSpPr>
            <a:spLocks noChangeArrowheads="1"/>
          </p:cNvSpPr>
          <p:nvPr/>
        </p:nvSpPr>
        <p:spPr bwMode="auto">
          <a:xfrm>
            <a:off x="552450" y="5387975"/>
            <a:ext cx="53959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SzPct val="110000"/>
              <a:buFontTx/>
              <a:buChar char="•"/>
            </a:pPr>
            <a:r>
              <a:rPr lang="en-US" sz="2000" b="1">
                <a:solidFill>
                  <a:srgbClr val="000066"/>
                </a:solidFill>
              </a:rPr>
              <a:t>Continued use despite problems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3" grpId="0" autoUpdateAnimBg="0"/>
      <p:bldP spid="101394" grpId="0" autoUpdateAnimBg="0"/>
      <p:bldP spid="101395" grpId="0" autoUpdateAnimBg="0"/>
      <p:bldP spid="101396" grpId="0" autoUpdateAnimBg="0"/>
      <p:bldP spid="101397" grpId="0" autoUpdateAnimBg="0"/>
      <p:bldP spid="101398" grpId="0" autoUpdateAnimBg="0"/>
      <p:bldP spid="101403" grpId="0" animBg="1"/>
      <p:bldP spid="10140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"/>
          <p:cNvGrpSpPr>
            <a:grpSpLocks/>
          </p:cNvGrpSpPr>
          <p:nvPr/>
        </p:nvGrpSpPr>
        <p:grpSpPr bwMode="auto">
          <a:xfrm>
            <a:off x="5789613" y="1993900"/>
            <a:ext cx="1946275" cy="3105150"/>
            <a:chOff x="6485" y="1347"/>
            <a:chExt cx="1226" cy="1956"/>
          </a:xfrm>
        </p:grpSpPr>
        <p:sp>
          <p:nvSpPr>
            <p:cNvPr id="66646" name="Rectangle 86" descr="Recycled paper"/>
            <p:cNvSpPr>
              <a:spLocks noChangeArrowheads="1"/>
            </p:cNvSpPr>
            <p:nvPr/>
          </p:nvSpPr>
          <p:spPr bwMode="auto">
            <a:xfrm>
              <a:off x="6485" y="1347"/>
              <a:ext cx="1226" cy="1956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973" name="WordArt 87"/>
            <p:cNvSpPr>
              <a:spLocks noChangeArrowheads="1" noChangeShapeType="1" noTextEdit="1"/>
            </p:cNvSpPr>
            <p:nvPr/>
          </p:nvSpPr>
          <p:spPr bwMode="auto">
            <a:xfrm>
              <a:off x="6617" y="1790"/>
              <a:ext cx="774" cy="143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Math</a:t>
              </a:r>
            </a:p>
            <a:p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English</a:t>
              </a:r>
            </a:p>
            <a:p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History</a:t>
              </a:r>
            </a:p>
            <a:p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Biology</a:t>
              </a:r>
            </a:p>
            <a:p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Art</a:t>
              </a:r>
            </a:p>
          </p:txBody>
        </p:sp>
        <p:sp>
          <p:nvSpPr>
            <p:cNvPr id="210974" name="WordArt 88"/>
            <p:cNvSpPr>
              <a:spLocks noChangeArrowheads="1" noChangeShapeType="1" noTextEdit="1"/>
            </p:cNvSpPr>
            <p:nvPr/>
          </p:nvSpPr>
          <p:spPr bwMode="auto">
            <a:xfrm>
              <a:off x="7453" y="1795"/>
              <a:ext cx="142" cy="143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CC0000"/>
                  </a:solidFill>
                  <a:latin typeface="Arial Black"/>
                </a:rPr>
                <a:t>D</a:t>
              </a:r>
            </a:p>
            <a:p>
              <a:r>
                <a:rPr lang="en-US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CC0000"/>
                  </a:solidFill>
                  <a:latin typeface="Arial Black"/>
                </a:rPr>
                <a:t>C</a:t>
              </a:r>
            </a:p>
            <a:p>
              <a:r>
                <a:rPr lang="en-US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CC0000"/>
                  </a:solidFill>
                  <a:latin typeface="Arial Black"/>
                </a:rPr>
                <a:t>F</a:t>
              </a:r>
            </a:p>
            <a:p>
              <a:r>
                <a:rPr lang="en-US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CC0000"/>
                  </a:solidFill>
                  <a:latin typeface="Arial Black"/>
                </a:rPr>
                <a:t>F</a:t>
              </a:r>
            </a:p>
            <a:p>
              <a:r>
                <a:rPr lang="en-US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CC0000"/>
                  </a:solidFill>
                  <a:latin typeface="Arial Black"/>
                </a:rPr>
                <a:t>C</a:t>
              </a:r>
            </a:p>
          </p:txBody>
        </p:sp>
        <p:sp>
          <p:nvSpPr>
            <p:cNvPr id="210975" name="WordArt 89"/>
            <p:cNvSpPr>
              <a:spLocks noChangeArrowheads="1" noChangeShapeType="1" noTextEdit="1"/>
            </p:cNvSpPr>
            <p:nvPr/>
          </p:nvSpPr>
          <p:spPr bwMode="auto">
            <a:xfrm>
              <a:off x="6568" y="1445"/>
              <a:ext cx="1062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latin typeface="Arial Black"/>
                </a:rPr>
                <a:t>REPORT CARD</a:t>
              </a:r>
            </a:p>
          </p:txBody>
        </p:sp>
        <p:sp>
          <p:nvSpPr>
            <p:cNvPr id="210976" name="Line 90"/>
            <p:cNvSpPr>
              <a:spLocks noChangeShapeType="1"/>
            </p:cNvSpPr>
            <p:nvPr/>
          </p:nvSpPr>
          <p:spPr bwMode="auto">
            <a:xfrm>
              <a:off x="6545" y="1661"/>
              <a:ext cx="11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61"/>
          <p:cNvGrpSpPr>
            <a:grpSpLocks/>
          </p:cNvGrpSpPr>
          <p:nvPr/>
        </p:nvGrpSpPr>
        <p:grpSpPr bwMode="auto">
          <a:xfrm>
            <a:off x="5600700" y="2122488"/>
            <a:ext cx="2235200" cy="2792412"/>
            <a:chOff x="3631" y="1337"/>
            <a:chExt cx="1512" cy="1889"/>
          </a:xfrm>
        </p:grpSpPr>
        <p:grpSp>
          <p:nvGrpSpPr>
            <p:cNvPr id="210964" name="Group 53"/>
            <p:cNvGrpSpPr>
              <a:grpSpLocks/>
            </p:cNvGrpSpPr>
            <p:nvPr/>
          </p:nvGrpSpPr>
          <p:grpSpPr bwMode="auto">
            <a:xfrm>
              <a:off x="3631" y="1337"/>
              <a:ext cx="1416" cy="1793"/>
              <a:chOff x="1765" y="2248"/>
              <a:chExt cx="1416" cy="1793"/>
            </a:xfrm>
          </p:grpSpPr>
          <p:pic>
            <p:nvPicPr>
              <p:cNvPr id="210969" name="Picture 54" descr="Beer Bottle 5"/>
              <p:cNvPicPr>
                <a:picLocks noChangeAspect="1" noChangeArrowheads="1"/>
              </p:cNvPicPr>
              <p:nvPr/>
            </p:nvPicPr>
            <p:blipFill>
              <a:blip r:embed="rId3"/>
              <a:srcRect l="32835"/>
              <a:stretch>
                <a:fillRect/>
              </a:stretch>
            </p:blipFill>
            <p:spPr bwMode="auto">
              <a:xfrm>
                <a:off x="2641" y="2248"/>
                <a:ext cx="540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70" name="Picture 55" descr="Beer Bottle 5"/>
              <p:cNvPicPr>
                <a:picLocks noChangeAspect="1" noChangeArrowheads="1"/>
              </p:cNvPicPr>
              <p:nvPr/>
            </p:nvPicPr>
            <p:blipFill>
              <a:blip r:embed="rId3"/>
              <a:srcRect l="32835"/>
              <a:stretch>
                <a:fillRect/>
              </a:stretch>
            </p:blipFill>
            <p:spPr bwMode="auto">
              <a:xfrm>
                <a:off x="2203" y="2254"/>
                <a:ext cx="540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71" name="Picture 56" descr="Beer Bottle 5"/>
              <p:cNvPicPr>
                <a:picLocks noChangeAspect="1" noChangeArrowheads="1"/>
              </p:cNvPicPr>
              <p:nvPr/>
            </p:nvPicPr>
            <p:blipFill>
              <a:blip r:embed="rId3"/>
              <a:srcRect l="32835"/>
              <a:stretch>
                <a:fillRect/>
              </a:stretch>
            </p:blipFill>
            <p:spPr bwMode="auto">
              <a:xfrm>
                <a:off x="1765" y="2254"/>
                <a:ext cx="540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10965" name="Group 57"/>
            <p:cNvGrpSpPr>
              <a:grpSpLocks/>
            </p:cNvGrpSpPr>
            <p:nvPr/>
          </p:nvGrpSpPr>
          <p:grpSpPr bwMode="auto">
            <a:xfrm>
              <a:off x="3727" y="1433"/>
              <a:ext cx="1416" cy="1793"/>
              <a:chOff x="1765" y="2248"/>
              <a:chExt cx="1416" cy="1793"/>
            </a:xfrm>
          </p:grpSpPr>
          <p:pic>
            <p:nvPicPr>
              <p:cNvPr id="210966" name="Picture 58" descr="Beer Bottle 5"/>
              <p:cNvPicPr>
                <a:picLocks noChangeAspect="1" noChangeArrowheads="1"/>
              </p:cNvPicPr>
              <p:nvPr/>
            </p:nvPicPr>
            <p:blipFill>
              <a:blip r:embed="rId3"/>
              <a:srcRect l="32835"/>
              <a:stretch>
                <a:fillRect/>
              </a:stretch>
            </p:blipFill>
            <p:spPr bwMode="auto">
              <a:xfrm>
                <a:off x="2641" y="2248"/>
                <a:ext cx="540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67" name="Picture 59" descr="Beer Bottle 5"/>
              <p:cNvPicPr>
                <a:picLocks noChangeAspect="1" noChangeArrowheads="1"/>
              </p:cNvPicPr>
              <p:nvPr/>
            </p:nvPicPr>
            <p:blipFill>
              <a:blip r:embed="rId3"/>
              <a:srcRect l="32835"/>
              <a:stretch>
                <a:fillRect/>
              </a:stretch>
            </p:blipFill>
            <p:spPr bwMode="auto">
              <a:xfrm>
                <a:off x="2203" y="2254"/>
                <a:ext cx="540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968" name="Picture 60" descr="Beer Bottle 5"/>
              <p:cNvPicPr>
                <a:picLocks noChangeAspect="1" noChangeArrowheads="1"/>
              </p:cNvPicPr>
              <p:nvPr/>
            </p:nvPicPr>
            <p:blipFill>
              <a:blip r:embed="rId3"/>
              <a:srcRect l="32835"/>
              <a:stretch>
                <a:fillRect/>
              </a:stretch>
            </p:blipFill>
            <p:spPr bwMode="auto">
              <a:xfrm>
                <a:off x="1765" y="2254"/>
                <a:ext cx="540" cy="1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66591" name="Picture 31" descr="A Mas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088" y="2244725"/>
            <a:ext cx="3711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00" name="Picture 40"/>
          <p:cNvPicPr>
            <a:picLocks noChangeAspect="1" noChangeArrowheads="1"/>
          </p:cNvPicPr>
          <p:nvPr/>
        </p:nvPicPr>
        <p:blipFill>
          <a:blip r:embed="rId5"/>
          <a:srcRect b="5841"/>
          <a:stretch>
            <a:fillRect/>
          </a:stretch>
        </p:blipFill>
        <p:spPr bwMode="auto">
          <a:xfrm>
            <a:off x="5437188" y="2032000"/>
            <a:ext cx="2803525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22" name="Picture 62" descr="Footba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4600" y="1973263"/>
            <a:ext cx="339883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23" name="Picture 63"/>
          <p:cNvPicPr>
            <a:picLocks noChangeAspect="1" noChangeArrowheads="1"/>
          </p:cNvPicPr>
          <p:nvPr/>
        </p:nvPicPr>
        <p:blipFill>
          <a:blip r:embed="rId7"/>
          <a:srcRect b="5983"/>
          <a:stretch>
            <a:fillRect/>
          </a:stretch>
        </p:blipFill>
        <p:spPr bwMode="auto">
          <a:xfrm>
            <a:off x="5434013" y="2125663"/>
            <a:ext cx="2805112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1" name="Picture 21"/>
          <p:cNvPicPr>
            <a:picLocks noChangeAspect="1" noChangeArrowheads="1"/>
          </p:cNvPicPr>
          <p:nvPr/>
        </p:nvPicPr>
        <p:blipFill>
          <a:blip r:embed="rId8"/>
          <a:srcRect b="5222"/>
          <a:stretch>
            <a:fillRect/>
          </a:stretch>
        </p:blipFill>
        <p:spPr bwMode="auto">
          <a:xfrm>
            <a:off x="5954713" y="1976438"/>
            <a:ext cx="2486025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25" name="Picture 65"/>
          <p:cNvPicPr>
            <a:picLocks noChangeAspect="1" noChangeArrowheads="1"/>
          </p:cNvPicPr>
          <p:nvPr/>
        </p:nvPicPr>
        <p:blipFill>
          <a:blip r:embed="rId9">
            <a:lum bright="12000" contrast="18000"/>
          </a:blip>
          <a:srcRect l="29945" t="23697" r="24898" b="26485"/>
          <a:stretch>
            <a:fillRect/>
          </a:stretch>
        </p:blipFill>
        <p:spPr bwMode="auto">
          <a:xfrm>
            <a:off x="5067300" y="2028825"/>
            <a:ext cx="3319463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2386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Signs of Problem Drinking/ Alcoholism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10954" name="Line 6"/>
          <p:cNvSpPr>
            <a:spLocks noChangeShapeType="1"/>
          </p:cNvSpPr>
          <p:nvPr/>
        </p:nvSpPr>
        <p:spPr bwMode="auto">
          <a:xfrm>
            <a:off x="401638" y="1662113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55" name="Text Box 7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53</a:t>
            </a:r>
            <a:endParaRPr lang="en-US" sz="1200">
              <a:solidFill>
                <a:srgbClr val="000066"/>
              </a:solidFill>
            </a:endParaRPr>
          </a:p>
        </p:txBody>
      </p:sp>
      <p:sp>
        <p:nvSpPr>
          <p:cNvPr id="66637" name="Rectangle 77"/>
          <p:cNvSpPr>
            <a:spLocks noChangeArrowheads="1"/>
          </p:cNvSpPr>
          <p:nvPr/>
        </p:nvSpPr>
        <p:spPr bwMode="auto">
          <a:xfrm>
            <a:off x="288925" y="1871663"/>
            <a:ext cx="267652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Grade decline</a:t>
            </a:r>
          </a:p>
        </p:txBody>
      </p:sp>
      <p:sp>
        <p:nvSpPr>
          <p:cNvPr id="66638" name="Rectangle 78"/>
          <p:cNvSpPr>
            <a:spLocks noChangeArrowheads="1"/>
          </p:cNvSpPr>
          <p:nvPr/>
        </p:nvSpPr>
        <p:spPr bwMode="auto">
          <a:xfrm>
            <a:off x="288925" y="2333625"/>
            <a:ext cx="29257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Binge drinking</a:t>
            </a:r>
          </a:p>
        </p:txBody>
      </p:sp>
      <p:sp>
        <p:nvSpPr>
          <p:cNvPr id="66639" name="Rectangle 79"/>
          <p:cNvSpPr>
            <a:spLocks noChangeArrowheads="1"/>
          </p:cNvSpPr>
          <p:nvPr/>
        </p:nvSpPr>
        <p:spPr bwMode="auto">
          <a:xfrm>
            <a:off x="288925" y="2816225"/>
            <a:ext cx="41052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Extreme mood swings</a:t>
            </a:r>
          </a:p>
        </p:txBody>
      </p:sp>
      <p:sp>
        <p:nvSpPr>
          <p:cNvPr id="66640" name="Rectangle 80"/>
          <p:cNvSpPr>
            <a:spLocks noChangeArrowheads="1"/>
          </p:cNvSpPr>
          <p:nvPr/>
        </p:nvSpPr>
        <p:spPr bwMode="auto">
          <a:xfrm>
            <a:off x="288925" y="3290888"/>
            <a:ext cx="3773488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Change of friends</a:t>
            </a:r>
          </a:p>
        </p:txBody>
      </p:sp>
      <p:sp>
        <p:nvSpPr>
          <p:cNvPr id="66641" name="Rectangle 81"/>
          <p:cNvSpPr>
            <a:spLocks noChangeArrowheads="1"/>
          </p:cNvSpPr>
          <p:nvPr/>
        </p:nvSpPr>
        <p:spPr bwMode="auto">
          <a:xfrm>
            <a:off x="288925" y="3765550"/>
            <a:ext cx="4498975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Reduced extra-curricular activities</a:t>
            </a:r>
          </a:p>
        </p:txBody>
      </p:sp>
      <p:sp>
        <p:nvSpPr>
          <p:cNvPr id="66642" name="Rectangle 82"/>
          <p:cNvSpPr>
            <a:spLocks noChangeArrowheads="1"/>
          </p:cNvSpPr>
          <p:nvPr/>
        </p:nvSpPr>
        <p:spPr bwMode="auto">
          <a:xfrm>
            <a:off x="288925" y="4592638"/>
            <a:ext cx="441483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Irresponsibility              (including $$$ problems)</a:t>
            </a:r>
          </a:p>
        </p:txBody>
      </p:sp>
      <p:sp>
        <p:nvSpPr>
          <p:cNvPr id="66643" name="Rectangle 83"/>
          <p:cNvSpPr>
            <a:spLocks noChangeArrowheads="1"/>
          </p:cNvSpPr>
          <p:nvPr/>
        </p:nvSpPr>
        <p:spPr bwMode="auto">
          <a:xfrm>
            <a:off x="288925" y="5421313"/>
            <a:ext cx="55546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Frequently depressed and guilty</a:t>
            </a:r>
          </a:p>
        </p:txBody>
      </p:sp>
      <p:sp>
        <p:nvSpPr>
          <p:cNvPr id="66644" name="Rectangle 84"/>
          <p:cNvSpPr>
            <a:spLocks noChangeArrowheads="1"/>
          </p:cNvSpPr>
          <p:nvPr/>
        </p:nvSpPr>
        <p:spPr bwMode="auto">
          <a:xfrm>
            <a:off x="287338" y="5899150"/>
            <a:ext cx="30908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Poor hygiene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6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6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6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6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6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6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6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6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37" grpId="0" build="p" autoUpdateAnimBg="0"/>
      <p:bldP spid="66638" grpId="0" build="p" autoUpdateAnimBg="0"/>
      <p:bldP spid="66639" grpId="0" build="p" autoUpdateAnimBg="0"/>
      <p:bldP spid="66640" grpId="0" build="p" autoUpdateAnimBg="0"/>
      <p:bldP spid="66641" grpId="0" build="p" autoUpdateAnimBg="0"/>
      <p:bldP spid="66642" grpId="0" build="p" autoUpdateAnimBg="0"/>
      <p:bldP spid="66643" grpId="0" build="p" autoUpdateAnimBg="0"/>
      <p:bldP spid="66644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0700" y="279400"/>
            <a:ext cx="8102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Signs of Problem Drinking/ Alcoholism </a:t>
            </a:r>
            <a:r>
              <a:rPr lang="en-US" sz="4000" i="1">
                <a:solidFill>
                  <a:srgbClr val="0066CC"/>
                </a:solidFill>
              </a:rPr>
              <a:t>cont’d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211970" name="Line 5"/>
          <p:cNvSpPr>
            <a:spLocks noChangeShapeType="1"/>
          </p:cNvSpPr>
          <p:nvPr/>
        </p:nvSpPr>
        <p:spPr bwMode="auto">
          <a:xfrm>
            <a:off x="401638" y="1558925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71" name="Text Box 6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54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29044" name="Picture 20" descr="Cuffs 1"/>
          <p:cNvPicPr>
            <a:picLocks noChangeAspect="1" noChangeArrowheads="1"/>
          </p:cNvPicPr>
          <p:nvPr/>
        </p:nvPicPr>
        <p:blipFill>
          <a:blip r:embed="rId3"/>
          <a:srcRect t="22499" b="16251"/>
          <a:stretch>
            <a:fillRect/>
          </a:stretch>
        </p:blipFill>
        <p:spPr bwMode="auto">
          <a:xfrm>
            <a:off x="5749925" y="1947863"/>
            <a:ext cx="273526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53" name="Picture 29"/>
          <p:cNvPicPr>
            <a:picLocks noChangeAspect="1" noChangeArrowheads="1"/>
          </p:cNvPicPr>
          <p:nvPr/>
        </p:nvPicPr>
        <p:blipFill>
          <a:blip r:embed="rId4"/>
          <a:srcRect b="9738"/>
          <a:stretch>
            <a:fillRect/>
          </a:stretch>
        </p:blipFill>
        <p:spPr bwMode="auto">
          <a:xfrm>
            <a:off x="5530850" y="2482850"/>
            <a:ext cx="2944813" cy="21510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29081" name="Rectangle 57"/>
          <p:cNvSpPr>
            <a:spLocks noChangeArrowheads="1"/>
          </p:cNvSpPr>
          <p:nvPr/>
        </p:nvSpPr>
        <p:spPr bwMode="auto">
          <a:xfrm>
            <a:off x="279400" y="1758950"/>
            <a:ext cx="534987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Legal problems             (including DWI, MIP, DUI, PI)</a:t>
            </a:r>
          </a:p>
        </p:txBody>
      </p:sp>
      <p:sp>
        <p:nvSpPr>
          <p:cNvPr id="129082" name="Rectangle 58"/>
          <p:cNvSpPr>
            <a:spLocks noChangeArrowheads="1"/>
          </p:cNvSpPr>
          <p:nvPr/>
        </p:nvSpPr>
        <p:spPr bwMode="auto">
          <a:xfrm>
            <a:off x="285750" y="2613025"/>
            <a:ext cx="53498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Poor family relations</a:t>
            </a:r>
          </a:p>
        </p:txBody>
      </p:sp>
      <p:sp>
        <p:nvSpPr>
          <p:cNvPr id="129083" name="Rectangle 59"/>
          <p:cNvSpPr>
            <a:spLocks noChangeArrowheads="1"/>
          </p:cNvSpPr>
          <p:nvPr/>
        </p:nvSpPr>
        <p:spPr bwMode="auto">
          <a:xfrm>
            <a:off x="273050" y="3108325"/>
            <a:ext cx="53498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School behavior problems</a:t>
            </a:r>
          </a:p>
        </p:txBody>
      </p:sp>
      <p:sp>
        <p:nvSpPr>
          <p:cNvPr id="129084" name="Rectangle 60"/>
          <p:cNvSpPr>
            <a:spLocks noChangeArrowheads="1"/>
          </p:cNvSpPr>
          <p:nvPr/>
        </p:nvSpPr>
        <p:spPr bwMode="auto">
          <a:xfrm>
            <a:off x="274638" y="3625850"/>
            <a:ext cx="534987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Heavy smoking/drinking</a:t>
            </a:r>
          </a:p>
        </p:txBody>
      </p:sp>
      <p:sp>
        <p:nvSpPr>
          <p:cNvPr id="129085" name="Rectangle 61"/>
          <p:cNvSpPr>
            <a:spLocks noChangeArrowheads="1"/>
          </p:cNvSpPr>
          <p:nvPr/>
        </p:nvSpPr>
        <p:spPr bwMode="auto">
          <a:xfrm>
            <a:off x="273050" y="4124325"/>
            <a:ext cx="53498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Tolerance (Increase/Decrease)</a:t>
            </a:r>
          </a:p>
        </p:txBody>
      </p:sp>
      <p:sp>
        <p:nvSpPr>
          <p:cNvPr id="129086" name="Rectangle 62"/>
          <p:cNvSpPr>
            <a:spLocks noChangeArrowheads="1"/>
          </p:cNvSpPr>
          <p:nvPr/>
        </p:nvSpPr>
        <p:spPr bwMode="auto">
          <a:xfrm>
            <a:off x="273050" y="4621213"/>
            <a:ext cx="53498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Genetics</a:t>
            </a:r>
          </a:p>
        </p:txBody>
      </p:sp>
      <p:sp>
        <p:nvSpPr>
          <p:cNvPr id="129087" name="Rectangle 63"/>
          <p:cNvSpPr>
            <a:spLocks noChangeArrowheads="1"/>
          </p:cNvSpPr>
          <p:nvPr/>
        </p:nvSpPr>
        <p:spPr bwMode="auto">
          <a:xfrm>
            <a:off x="273050" y="5124450"/>
            <a:ext cx="4605338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Craving &amp; preoccupation     with alcohol</a:t>
            </a:r>
          </a:p>
        </p:txBody>
      </p:sp>
      <p:sp>
        <p:nvSpPr>
          <p:cNvPr id="129088" name="Rectangle 64"/>
          <p:cNvSpPr>
            <a:spLocks noChangeArrowheads="1"/>
          </p:cNvSpPr>
          <p:nvPr/>
        </p:nvSpPr>
        <p:spPr bwMode="auto">
          <a:xfrm>
            <a:off x="273050" y="5992813"/>
            <a:ext cx="352901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400" b="1">
                <a:solidFill>
                  <a:srgbClr val="000066"/>
                </a:solidFill>
              </a:rPr>
              <a:t>Drinking to cope</a:t>
            </a:r>
          </a:p>
        </p:txBody>
      </p:sp>
      <p:pic>
        <p:nvPicPr>
          <p:cNvPr id="129097" name="Picture 73" descr="A A A Torn Picture"/>
          <p:cNvPicPr>
            <a:picLocks noChangeAspect="1" noChangeArrowheads="1"/>
          </p:cNvPicPr>
          <p:nvPr/>
        </p:nvPicPr>
        <p:blipFill>
          <a:blip r:embed="rId5"/>
          <a:srcRect l="1573" t="14056" r="2621" b="9616"/>
          <a:stretch>
            <a:fillRect/>
          </a:stretch>
        </p:blipFill>
        <p:spPr bwMode="auto">
          <a:xfrm>
            <a:off x="4891088" y="2406650"/>
            <a:ext cx="4060825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64" name="Picture 40" descr="A Detention 9"/>
          <p:cNvPicPr>
            <a:picLocks noChangeAspect="1" noChangeArrowheads="1"/>
          </p:cNvPicPr>
          <p:nvPr/>
        </p:nvPicPr>
        <p:blipFill>
          <a:blip r:embed="rId6"/>
          <a:srcRect l="4192" t="7852" r="4738" b="9270"/>
          <a:stretch>
            <a:fillRect/>
          </a:stretch>
        </p:blipFill>
        <p:spPr bwMode="auto">
          <a:xfrm>
            <a:off x="5573713" y="2503488"/>
            <a:ext cx="28829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90" name="Picture 66" descr="A Ci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6300" y="2378075"/>
            <a:ext cx="2286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89" name="Picture 65" descr="Beer 8"/>
          <p:cNvPicPr>
            <a:picLocks noChangeAspect="1" noChangeArrowheads="1"/>
          </p:cNvPicPr>
          <p:nvPr/>
        </p:nvPicPr>
        <p:blipFill>
          <a:blip r:embed="rId8">
            <a:lum bright="18000" contrast="18000"/>
          </a:blip>
          <a:srcRect/>
          <a:stretch>
            <a:fillRect/>
          </a:stretch>
        </p:blipFill>
        <p:spPr bwMode="auto">
          <a:xfrm>
            <a:off x="5624513" y="2659063"/>
            <a:ext cx="2925762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46" name="Picture 22"/>
          <p:cNvPicPr>
            <a:picLocks noChangeAspect="1" noChangeArrowheads="1"/>
          </p:cNvPicPr>
          <p:nvPr/>
        </p:nvPicPr>
        <p:blipFill>
          <a:blip r:embed="rId9"/>
          <a:srcRect b="8064"/>
          <a:stretch>
            <a:fillRect/>
          </a:stretch>
        </p:blipFill>
        <p:spPr bwMode="auto">
          <a:xfrm>
            <a:off x="5734050" y="1938338"/>
            <a:ext cx="2744788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913438" y="1928813"/>
            <a:ext cx="2344737" cy="4000500"/>
            <a:chOff x="-1296" y="2160"/>
            <a:chExt cx="1056" cy="2160"/>
          </a:xfrm>
        </p:grpSpPr>
        <p:sp>
          <p:nvSpPr>
            <p:cNvPr id="211989" name="Rectangle 42"/>
            <p:cNvSpPr>
              <a:spLocks noChangeArrowheads="1"/>
            </p:cNvSpPr>
            <p:nvPr/>
          </p:nvSpPr>
          <p:spPr bwMode="auto">
            <a:xfrm>
              <a:off x="-1296" y="2160"/>
              <a:ext cx="1056" cy="21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1990" name="Picture 43"/>
            <p:cNvPicPr>
              <a:picLocks noChangeAspect="1" noChangeArrowheads="1"/>
            </p:cNvPicPr>
            <p:nvPr/>
          </p:nvPicPr>
          <p:blipFill>
            <a:blip r:embed="rId10"/>
            <a:srcRect b="5200"/>
            <a:stretch>
              <a:fillRect/>
            </a:stretch>
          </p:blipFill>
          <p:spPr bwMode="auto">
            <a:xfrm>
              <a:off x="-1296" y="2772"/>
              <a:ext cx="1056" cy="1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991" name="Picture 44" descr="Beer 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1200" y="2208"/>
              <a:ext cx="28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992" name="Picture 45" descr="Beer 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864" y="2256"/>
              <a:ext cx="28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993" name="Picture 46" descr="Beer 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576" y="2160"/>
              <a:ext cx="28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9099" name="Picture 75"/>
          <p:cNvPicPr>
            <a:picLocks noChangeAspect="1" noChangeArrowheads="1"/>
          </p:cNvPicPr>
          <p:nvPr/>
        </p:nvPicPr>
        <p:blipFill>
          <a:blip r:embed="rId12"/>
          <a:srcRect l="23422" b="10655"/>
          <a:stretch>
            <a:fillRect/>
          </a:stretch>
        </p:blipFill>
        <p:spPr bwMode="auto">
          <a:xfrm>
            <a:off x="5924550" y="2230438"/>
            <a:ext cx="27447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9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2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129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2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29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12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129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81" grpId="0" autoUpdateAnimBg="0"/>
      <p:bldP spid="129082" grpId="0" autoUpdateAnimBg="0"/>
      <p:bldP spid="129083" grpId="0" autoUpdateAnimBg="0"/>
      <p:bldP spid="129084" grpId="0" autoUpdateAnimBg="0"/>
      <p:bldP spid="129085" grpId="0" autoUpdateAnimBg="0"/>
      <p:bldP spid="129086" grpId="0" autoUpdateAnimBg="0"/>
      <p:bldP spid="129087" grpId="0" autoUpdateAnimBg="0"/>
      <p:bldP spid="129088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65" name="WordArt 81"/>
          <p:cNvSpPr>
            <a:spLocks noChangeArrowheads="1" noChangeShapeType="1" noTextEdit="1"/>
          </p:cNvSpPr>
          <p:nvPr/>
        </p:nvSpPr>
        <p:spPr bwMode="auto">
          <a:xfrm>
            <a:off x="6923088" y="1870075"/>
            <a:ext cx="1236662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FF"/>
                </a:solidFill>
                <a:effectLst>
                  <a:outerShdw dist="35921" dir="2700000" algn="ctr" rotWithShape="0">
                    <a:schemeClr val="folHlink"/>
                  </a:outerShdw>
                </a:effectLst>
                <a:latin typeface="Arial Black"/>
              </a:rPr>
              <a:t>LIES</a:t>
            </a:r>
          </a:p>
        </p:txBody>
      </p:sp>
      <p:sp>
        <p:nvSpPr>
          <p:cNvPr id="67632" name="WordArt 48"/>
          <p:cNvSpPr>
            <a:spLocks noChangeArrowheads="1" noChangeShapeType="1" noTextEdit="1"/>
          </p:cNvSpPr>
          <p:nvPr/>
        </p:nvSpPr>
        <p:spPr bwMode="auto">
          <a:xfrm>
            <a:off x="3759200" y="1873250"/>
            <a:ext cx="2874963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FF"/>
                </a:solidFill>
                <a:effectLst>
                  <a:outerShdw dist="35921" dir="2700000" algn="ctr" rotWithShape="0">
                    <a:schemeClr val="folHlink"/>
                  </a:outerShdw>
                </a:effectLst>
                <a:latin typeface="Arial Black"/>
              </a:rPr>
              <a:t>RATIONAL</a:t>
            </a:r>
          </a:p>
        </p:txBody>
      </p:sp>
      <p:sp>
        <p:nvSpPr>
          <p:cNvPr id="67666" name="Rectangle 82"/>
          <p:cNvSpPr>
            <a:spLocks noChangeArrowheads="1"/>
          </p:cNvSpPr>
          <p:nvPr/>
        </p:nvSpPr>
        <p:spPr bwMode="auto">
          <a:xfrm>
            <a:off x="3521075" y="1682750"/>
            <a:ext cx="4805363" cy="819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6413" y="279400"/>
            <a:ext cx="811688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000066"/>
                </a:solidFill>
              </a:rPr>
              <a:t>Signs of Problem Drinking/ Alcoholism </a:t>
            </a:r>
            <a:r>
              <a:rPr lang="en-US" sz="4000" i="1">
                <a:solidFill>
                  <a:srgbClr val="0066CC"/>
                </a:solidFill>
              </a:rPr>
              <a:t>cont’d</a:t>
            </a:r>
            <a:endParaRPr lang="en-US">
              <a:solidFill>
                <a:srgbClr val="000066"/>
              </a:solidFill>
            </a:endParaRPr>
          </a:p>
        </p:txBody>
      </p:sp>
      <p:sp>
        <p:nvSpPr>
          <p:cNvPr id="10248" name="Line 6"/>
          <p:cNvSpPr>
            <a:spLocks noChangeShapeType="1"/>
          </p:cNvSpPr>
          <p:nvPr/>
        </p:nvSpPr>
        <p:spPr bwMode="auto">
          <a:xfrm>
            <a:off x="401638" y="1511300"/>
            <a:ext cx="8316912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55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67602" name="Picture 18"/>
          <p:cNvPicPr>
            <a:picLocks noChangeAspect="1" noChangeArrowheads="1"/>
          </p:cNvPicPr>
          <p:nvPr/>
        </p:nvPicPr>
        <p:blipFill>
          <a:blip r:embed="rId3"/>
          <a:srcRect l="10970" b="5789"/>
          <a:stretch>
            <a:fillRect/>
          </a:stretch>
        </p:blipFill>
        <p:spPr bwMode="auto">
          <a:xfrm>
            <a:off x="5380038" y="1958975"/>
            <a:ext cx="251301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41" name="Picture 57" descr="Gulping"/>
          <p:cNvPicPr>
            <a:picLocks noChangeAspect="1" noChangeArrowheads="1"/>
          </p:cNvPicPr>
          <p:nvPr/>
        </p:nvPicPr>
        <p:blipFill>
          <a:blip r:embed="rId4"/>
          <a:srcRect l="15091" t="17538" r="15091" b="23807"/>
          <a:stretch>
            <a:fillRect/>
          </a:stretch>
        </p:blipFill>
        <p:spPr bwMode="auto">
          <a:xfrm>
            <a:off x="5640388" y="1943100"/>
            <a:ext cx="27654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8" descr="Clock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8638" y="1944688"/>
            <a:ext cx="2789237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5" name="Picture 11"/>
          <p:cNvPicPr>
            <a:picLocks noChangeAspect="1" noChangeArrowheads="1"/>
          </p:cNvPicPr>
          <p:nvPr/>
        </p:nvPicPr>
        <p:blipFill>
          <a:blip r:embed="rId6"/>
          <a:srcRect b="6714"/>
          <a:stretch>
            <a:fillRect/>
          </a:stretch>
        </p:blipFill>
        <p:spPr bwMode="auto">
          <a:xfrm>
            <a:off x="5851525" y="1939925"/>
            <a:ext cx="2528888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7696" name="Object 0"/>
          <p:cNvGraphicFramePr>
            <a:graphicFrameLocks noChangeAspect="1"/>
          </p:cNvGraphicFramePr>
          <p:nvPr/>
        </p:nvGraphicFramePr>
        <p:xfrm>
          <a:off x="5538788" y="2503488"/>
          <a:ext cx="3022600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Bitmap Image" r:id="rId7" imgW="3048426" imgH="2180952" progId="PBrush">
                  <p:embed/>
                </p:oleObj>
              </mc:Choice>
              <mc:Fallback>
                <p:oleObj name="Bitmap Image" r:id="rId7" imgW="3048426" imgH="2180952" progId="PBrush">
                  <p:embed/>
                  <p:pic>
                    <p:nvPicPr>
                      <p:cNvPr id="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8788" y="2503488"/>
                        <a:ext cx="3022600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644" name="Picture 60"/>
          <p:cNvPicPr>
            <a:picLocks noChangeAspect="1" noChangeArrowheads="1"/>
          </p:cNvPicPr>
          <p:nvPr/>
        </p:nvPicPr>
        <p:blipFill>
          <a:blip r:embed="rId9"/>
          <a:srcRect b="13123"/>
          <a:stretch>
            <a:fillRect/>
          </a:stretch>
        </p:blipFill>
        <p:spPr bwMode="auto">
          <a:xfrm>
            <a:off x="5499100" y="2419350"/>
            <a:ext cx="3052763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5313363" y="2398713"/>
            <a:ext cx="3267075" cy="1958975"/>
            <a:chOff x="-1632" y="912"/>
            <a:chExt cx="1836" cy="1137"/>
          </a:xfrm>
        </p:grpSpPr>
        <p:pic>
          <p:nvPicPr>
            <p:cNvPr id="10266" name="Picture 43"/>
            <p:cNvPicPr>
              <a:picLocks noChangeAspect="1" noChangeArrowheads="1"/>
            </p:cNvPicPr>
            <p:nvPr/>
          </p:nvPicPr>
          <p:blipFill>
            <a:blip r:embed="rId10"/>
            <a:srcRect l="7272" b="13470"/>
            <a:stretch>
              <a:fillRect/>
            </a:stretch>
          </p:blipFill>
          <p:spPr bwMode="auto">
            <a:xfrm>
              <a:off x="-1632" y="912"/>
              <a:ext cx="1836" cy="1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67" name="Text Box 44"/>
            <p:cNvSpPr txBox="1">
              <a:spLocks noChangeArrowheads="1"/>
            </p:cNvSpPr>
            <p:nvPr/>
          </p:nvSpPr>
          <p:spPr bwMode="auto">
            <a:xfrm>
              <a:off x="-1536" y="1056"/>
              <a:ext cx="14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charset="0"/>
                </a:rPr>
                <a:t>?</a:t>
              </a:r>
              <a:endParaRPr lang="en-US" sz="1200" b="1">
                <a:solidFill>
                  <a:srgbClr val="139309"/>
                </a:solidFill>
                <a:latin typeface="Arial" charset="0"/>
              </a:endParaRPr>
            </a:p>
          </p:txBody>
        </p:sp>
        <p:sp>
          <p:nvSpPr>
            <p:cNvPr id="10268" name="Text Box 45"/>
            <p:cNvSpPr txBox="1">
              <a:spLocks noChangeArrowheads="1"/>
            </p:cNvSpPr>
            <p:nvPr/>
          </p:nvSpPr>
          <p:spPr bwMode="auto">
            <a:xfrm>
              <a:off x="-1344" y="1199"/>
              <a:ext cx="14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charset="0"/>
                </a:rPr>
                <a:t>?</a:t>
              </a:r>
              <a:endParaRPr lang="en-US" sz="1200" b="1">
                <a:solidFill>
                  <a:srgbClr val="139309"/>
                </a:solidFill>
                <a:latin typeface="Arial" charset="0"/>
              </a:endParaRPr>
            </a:p>
          </p:txBody>
        </p:sp>
        <p:sp>
          <p:nvSpPr>
            <p:cNvPr id="10269" name="Text Box 46"/>
            <p:cNvSpPr txBox="1">
              <a:spLocks noChangeArrowheads="1"/>
            </p:cNvSpPr>
            <p:nvPr/>
          </p:nvSpPr>
          <p:spPr bwMode="auto">
            <a:xfrm>
              <a:off x="-1104" y="1104"/>
              <a:ext cx="144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charset="0"/>
                </a:rPr>
                <a:t>?</a:t>
              </a:r>
              <a:endParaRPr lang="en-US" sz="1200" b="1">
                <a:solidFill>
                  <a:srgbClr val="139309"/>
                </a:solidFill>
                <a:latin typeface="Arial" charset="0"/>
              </a:endParaRPr>
            </a:p>
          </p:txBody>
        </p:sp>
        <p:sp>
          <p:nvSpPr>
            <p:cNvPr id="10270" name="Text Box 47"/>
            <p:cNvSpPr txBox="1">
              <a:spLocks noChangeArrowheads="1"/>
            </p:cNvSpPr>
            <p:nvPr/>
          </p:nvSpPr>
          <p:spPr bwMode="auto">
            <a:xfrm>
              <a:off x="-816" y="1152"/>
              <a:ext cx="145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charset="0"/>
                </a:rPr>
                <a:t>?</a:t>
              </a:r>
              <a:endParaRPr lang="en-US" sz="1200" b="1">
                <a:solidFill>
                  <a:srgbClr val="139309"/>
                </a:solidFill>
                <a:latin typeface="Arial" charset="0"/>
              </a:endParaRPr>
            </a:p>
          </p:txBody>
        </p:sp>
      </p:grpSp>
      <p:pic>
        <p:nvPicPr>
          <p:cNvPr id="67607" name="Picture 23"/>
          <p:cNvPicPr>
            <a:picLocks noChangeAspect="1" noChangeArrowheads="1"/>
          </p:cNvPicPr>
          <p:nvPr/>
        </p:nvPicPr>
        <p:blipFill>
          <a:blip r:embed="rId11"/>
          <a:srcRect b="23802"/>
          <a:stretch>
            <a:fillRect/>
          </a:stretch>
        </p:blipFill>
        <p:spPr bwMode="auto">
          <a:xfrm>
            <a:off x="5568950" y="1936750"/>
            <a:ext cx="2930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55" name="Rectangle 71"/>
          <p:cNvSpPr>
            <a:spLocks noChangeArrowheads="1"/>
          </p:cNvSpPr>
          <p:nvPr/>
        </p:nvSpPr>
        <p:spPr bwMode="auto">
          <a:xfrm>
            <a:off x="430213" y="1822450"/>
            <a:ext cx="31511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Rationalization</a:t>
            </a:r>
          </a:p>
        </p:txBody>
      </p:sp>
      <p:sp>
        <p:nvSpPr>
          <p:cNvPr id="67656" name="Rectangle 72"/>
          <p:cNvSpPr>
            <a:spLocks noChangeArrowheads="1"/>
          </p:cNvSpPr>
          <p:nvPr/>
        </p:nvSpPr>
        <p:spPr bwMode="auto">
          <a:xfrm>
            <a:off x="430213" y="2338388"/>
            <a:ext cx="17859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Denial</a:t>
            </a:r>
          </a:p>
        </p:txBody>
      </p:sp>
      <p:sp>
        <p:nvSpPr>
          <p:cNvPr id="67657" name="Rectangle 73"/>
          <p:cNvSpPr>
            <a:spLocks noChangeArrowheads="1"/>
          </p:cNvSpPr>
          <p:nvPr/>
        </p:nvSpPr>
        <p:spPr bwMode="auto">
          <a:xfrm>
            <a:off x="430213" y="2855913"/>
            <a:ext cx="48768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Gulping/sneaking drinks</a:t>
            </a:r>
          </a:p>
        </p:txBody>
      </p:sp>
      <p:sp>
        <p:nvSpPr>
          <p:cNvPr id="67658" name="Rectangle 74"/>
          <p:cNvSpPr>
            <a:spLocks noChangeArrowheads="1"/>
          </p:cNvSpPr>
          <p:nvPr/>
        </p:nvSpPr>
        <p:spPr bwMode="auto">
          <a:xfrm>
            <a:off x="428625" y="3373438"/>
            <a:ext cx="4318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Difficulty in sleeping</a:t>
            </a:r>
          </a:p>
        </p:txBody>
      </p:sp>
      <p:sp>
        <p:nvSpPr>
          <p:cNvPr id="67659" name="Rectangle 75"/>
          <p:cNvSpPr>
            <a:spLocks noChangeArrowheads="1"/>
          </p:cNvSpPr>
          <p:nvPr/>
        </p:nvSpPr>
        <p:spPr bwMode="auto">
          <a:xfrm>
            <a:off x="430213" y="3892550"/>
            <a:ext cx="3676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“Not that bad yet”</a:t>
            </a:r>
          </a:p>
        </p:txBody>
      </p:sp>
      <p:sp>
        <p:nvSpPr>
          <p:cNvPr id="67660" name="Rectangle 76"/>
          <p:cNvSpPr>
            <a:spLocks noChangeArrowheads="1"/>
          </p:cNvSpPr>
          <p:nvPr/>
        </p:nvSpPr>
        <p:spPr bwMode="auto">
          <a:xfrm>
            <a:off x="430213" y="4406900"/>
            <a:ext cx="32829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Drinking alone</a:t>
            </a:r>
          </a:p>
        </p:txBody>
      </p:sp>
      <p:sp>
        <p:nvSpPr>
          <p:cNvPr id="67661" name="Rectangle 77"/>
          <p:cNvSpPr>
            <a:spLocks noChangeArrowheads="1"/>
          </p:cNvSpPr>
          <p:nvPr/>
        </p:nvSpPr>
        <p:spPr bwMode="auto">
          <a:xfrm>
            <a:off x="428625" y="4924425"/>
            <a:ext cx="636746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Leisure activities focus on alcohol</a:t>
            </a:r>
          </a:p>
        </p:txBody>
      </p:sp>
      <p:sp>
        <p:nvSpPr>
          <p:cNvPr id="67662" name="Rectangle 78"/>
          <p:cNvSpPr>
            <a:spLocks noChangeArrowheads="1"/>
          </p:cNvSpPr>
          <p:nvPr/>
        </p:nvSpPr>
        <p:spPr bwMode="auto">
          <a:xfrm>
            <a:off x="430213" y="5441950"/>
            <a:ext cx="2392362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Blackouts</a:t>
            </a:r>
          </a:p>
        </p:txBody>
      </p:sp>
      <p:sp>
        <p:nvSpPr>
          <p:cNvPr id="67663" name="Rectangle 79"/>
          <p:cNvSpPr>
            <a:spLocks noChangeArrowheads="1"/>
          </p:cNvSpPr>
          <p:nvPr/>
        </p:nvSpPr>
        <p:spPr bwMode="auto">
          <a:xfrm>
            <a:off x="428625" y="5961063"/>
            <a:ext cx="34893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FontTx/>
              <a:buChar char="•"/>
            </a:pPr>
            <a:r>
              <a:rPr lang="en-US" sz="2500" b="1">
                <a:solidFill>
                  <a:srgbClr val="000066"/>
                </a:solidFill>
              </a:rPr>
              <a:t>Delirium tremens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6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6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6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7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7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6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6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7" dur="500"/>
                                        <p:tgtEl>
                                          <p:spTgt spid="6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65" grpId="0" animBg="1"/>
      <p:bldP spid="67632" grpId="0" animBg="1"/>
      <p:bldP spid="67666" grpId="0" animBg="1"/>
      <p:bldP spid="67655" grpId="0" autoUpdateAnimBg="0"/>
      <p:bldP spid="67656" grpId="0" autoUpdateAnimBg="0"/>
      <p:bldP spid="67657" grpId="0" autoUpdateAnimBg="0"/>
      <p:bldP spid="67658" grpId="0" autoUpdateAnimBg="0"/>
      <p:bldP spid="67659" grpId="0" autoUpdateAnimBg="0"/>
      <p:bldP spid="67660" grpId="0" autoUpdateAnimBg="0"/>
      <p:bldP spid="67661" grpId="0" autoUpdateAnimBg="0"/>
      <p:bldP spid="67662" grpId="0" autoUpdateAnimBg="0"/>
      <p:bldP spid="67663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 descr="Background 18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138363"/>
            <a:ext cx="9144000" cy="180657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500">
                <a:solidFill>
                  <a:srgbClr val="DDF2FF"/>
                </a:solidFill>
                <a:effectLst/>
              </a:rPr>
              <a:t>7.  Decision Making</a:t>
            </a:r>
            <a:endParaRPr lang="en-US" sz="6000">
              <a:solidFill>
                <a:srgbClr val="DDF2FF"/>
              </a:solidFill>
            </a:endParaRPr>
          </a:p>
        </p:txBody>
      </p:sp>
      <p:sp>
        <p:nvSpPr>
          <p:cNvPr id="216067" name="Text Box 4"/>
          <p:cNvSpPr txBox="1">
            <a:spLocks noChangeArrowheads="1"/>
          </p:cNvSpPr>
          <p:nvPr/>
        </p:nvSpPr>
        <p:spPr bwMode="auto">
          <a:xfrm>
            <a:off x="8531225" y="6400800"/>
            <a:ext cx="612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  </a:t>
            </a:r>
            <a:r>
              <a:rPr lang="en-US" sz="1200">
                <a:solidFill>
                  <a:schemeClr val="bg1"/>
                </a:solidFill>
                <a:latin typeface="Arial Black" pitchFamily="34" charset="0"/>
              </a:rPr>
              <a:t>56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bg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66"/>
                </a:solidFill>
              </a:rPr>
              <a:t>Decision Making</a:t>
            </a:r>
            <a:endParaRPr lang="en-US" sz="4800" dirty="0">
              <a:solidFill>
                <a:srgbClr val="000066"/>
              </a:solidFill>
              <a:effectLst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71513" y="2354263"/>
            <a:ext cx="3024187" cy="2824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Relax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Feel High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Attract Girls/Boys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Have a Good Time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Fit In With Crowd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Forget Problems</a:t>
            </a:r>
            <a:endParaRPr lang="en-US">
              <a:solidFill>
                <a:srgbClr val="000066"/>
              </a:solidFill>
              <a:latin typeface="Technical" pitchFamily="66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80088" y="2308225"/>
            <a:ext cx="2960687" cy="28225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Money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Freedom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Life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License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Health</a:t>
            </a:r>
          </a:p>
          <a:p>
            <a:pPr eaLnBrk="1" hangingPunct="1">
              <a:buFontTx/>
              <a:buNone/>
            </a:pPr>
            <a:r>
              <a:rPr lang="en-US" sz="2400">
                <a:solidFill>
                  <a:srgbClr val="000066"/>
                </a:solidFill>
              </a:rPr>
              <a:t>Family or Friends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11163" y="5875338"/>
            <a:ext cx="3709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TEMPORARY</a:t>
            </a:r>
            <a:endParaRPr lang="en-US" sz="4000" b="1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964113" y="5875338"/>
            <a:ext cx="3709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LONG-TERM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271463" y="1392238"/>
            <a:ext cx="3082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Gains ? ? ?</a:t>
            </a:r>
          </a:p>
        </p:txBody>
      </p:sp>
      <p:sp>
        <p:nvSpPr>
          <p:cNvPr id="217095" name="Line 14"/>
          <p:cNvSpPr>
            <a:spLocks noChangeShapeType="1"/>
          </p:cNvSpPr>
          <p:nvPr/>
        </p:nvSpPr>
        <p:spPr bwMode="auto">
          <a:xfrm>
            <a:off x="9525" y="1125538"/>
            <a:ext cx="9134475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5395913" y="1376363"/>
            <a:ext cx="3459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Losses ? ? ?</a:t>
            </a:r>
          </a:p>
        </p:txBody>
      </p:sp>
      <p:sp>
        <p:nvSpPr>
          <p:cNvPr id="217097" name="Line 16"/>
          <p:cNvSpPr>
            <a:spLocks noChangeShapeType="1"/>
          </p:cNvSpPr>
          <p:nvPr/>
        </p:nvSpPr>
        <p:spPr bwMode="auto">
          <a:xfrm>
            <a:off x="4600575" y="1138238"/>
            <a:ext cx="0" cy="5719762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4525" name="Picture 13" descr="Stop Sign 2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 l="13530" t="3546" r="10596" b="4236"/>
          <a:stretch>
            <a:fillRect/>
          </a:stretch>
        </p:blipFill>
        <p:spPr bwMode="auto">
          <a:xfrm>
            <a:off x="3846513" y="2182813"/>
            <a:ext cx="1585912" cy="3065462"/>
          </a:xfrm>
          <a:prstGeom prst="rect">
            <a:avLst/>
          </a:prstGeom>
          <a:noFill/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217099" name="Text Box 17"/>
          <p:cNvSpPr txBox="1">
            <a:spLocks noChangeArrowheads="1"/>
          </p:cNvSpPr>
          <p:nvPr/>
        </p:nvSpPr>
        <p:spPr bwMode="auto">
          <a:xfrm>
            <a:off x="8531225" y="6400800"/>
            <a:ext cx="612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57</a:t>
            </a:r>
            <a:endParaRPr lang="en-US" sz="120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4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4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5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bldLvl="2" autoUpdateAnimBg="0"/>
      <p:bldP spid="64516" grpId="0" build="p" bldLvl="2" autoUpdateAnimBg="0"/>
      <p:bldP spid="64518" grpId="0" autoUpdateAnimBg="0"/>
      <p:bldP spid="64519" grpId="0" autoUpdateAnimBg="0"/>
      <p:bldP spid="64521" grpId="0" autoUpdateAnimBg="0"/>
      <p:bldP spid="64527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1" descr="Background 18"/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8114" name="Group 31"/>
          <p:cNvGrpSpPr>
            <a:grpSpLocks/>
          </p:cNvGrpSpPr>
          <p:nvPr/>
        </p:nvGrpSpPr>
        <p:grpSpPr bwMode="auto">
          <a:xfrm>
            <a:off x="3032125" y="2205038"/>
            <a:ext cx="3079750" cy="2790825"/>
            <a:chOff x="1910" y="1207"/>
            <a:chExt cx="1940" cy="1758"/>
          </a:xfrm>
        </p:grpSpPr>
        <p:sp>
          <p:nvSpPr>
            <p:cNvPr id="218120" name="Oval 4" descr="White marble"/>
            <p:cNvSpPr>
              <a:spLocks noChangeArrowheads="1"/>
            </p:cNvSpPr>
            <p:nvPr/>
          </p:nvSpPr>
          <p:spPr bwMode="auto">
            <a:xfrm>
              <a:off x="1996" y="1303"/>
              <a:ext cx="1696" cy="1588"/>
            </a:xfrm>
            <a:prstGeom prst="ellips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8121" name="Picture 5" descr="Texas seal"/>
            <p:cNvPicPr>
              <a:picLocks noChangeAspect="1" noChangeArrowheads="1"/>
            </p:cNvPicPr>
            <p:nvPr/>
          </p:nvPicPr>
          <p:blipFill>
            <a:blip r:embed="rId5">
              <a:lum bright="-66000" contrast="12000"/>
            </a:blip>
            <a:srcRect/>
            <a:stretch>
              <a:fillRect/>
            </a:stretch>
          </p:blipFill>
          <p:spPr bwMode="auto">
            <a:xfrm>
              <a:off x="1910" y="1207"/>
              <a:ext cx="1940" cy="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8115" name="WordArt 7"/>
          <p:cNvSpPr>
            <a:spLocks noChangeArrowheads="1" noChangeShapeType="1" noTextEdit="1"/>
          </p:cNvSpPr>
          <p:nvPr/>
        </p:nvSpPr>
        <p:spPr bwMode="auto">
          <a:xfrm>
            <a:off x="266700" y="530225"/>
            <a:ext cx="8472488" cy="661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E1F4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Alcohol Education Program</a:t>
            </a:r>
          </a:p>
        </p:txBody>
      </p:sp>
      <p:sp>
        <p:nvSpPr>
          <p:cNvPr id="218116" name="WordArt 8"/>
          <p:cNvSpPr>
            <a:spLocks noChangeArrowheads="1" noChangeShapeType="1" noTextEdit="1"/>
          </p:cNvSpPr>
          <p:nvPr/>
        </p:nvSpPr>
        <p:spPr bwMode="auto">
          <a:xfrm>
            <a:off x="2871788" y="1349375"/>
            <a:ext cx="3543300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>
                <a:ln w="317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E1F4FF"/>
                </a:solidFill>
                <a:effectLst>
                  <a:outerShdw dist="35921" dir="2700000" algn="ctr" rotWithShape="0">
                    <a:schemeClr val="tx1"/>
                  </a:outerShdw>
                </a:effectLst>
                <a:latin typeface="Arial Black"/>
              </a:rPr>
              <a:t>For Minors</a:t>
            </a:r>
          </a:p>
        </p:txBody>
      </p:sp>
      <p:sp>
        <p:nvSpPr>
          <p:cNvPr id="218117" name="Text Box 6"/>
          <p:cNvSpPr txBox="1">
            <a:spLocks noChangeArrowheads="1"/>
          </p:cNvSpPr>
          <p:nvPr/>
        </p:nvSpPr>
        <p:spPr bwMode="auto">
          <a:xfrm>
            <a:off x="3068638" y="5181600"/>
            <a:ext cx="508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>
                <a:solidFill>
                  <a:srgbClr val="85D3FF"/>
                </a:solidFill>
                <a:sym typeface="Symbol" pitchFamily="18" charset="2"/>
              </a:rPr>
              <a:t></a:t>
            </a:r>
            <a:endParaRPr lang="en-US" sz="3000" b="1">
              <a:solidFill>
                <a:srgbClr val="66CCFF"/>
              </a:solidFill>
              <a:sym typeface="Symbol" pitchFamily="18" charset="2"/>
            </a:endParaRPr>
          </a:p>
        </p:txBody>
      </p:sp>
      <p:sp>
        <p:nvSpPr>
          <p:cNvPr id="218118" name="WordArt 9"/>
          <p:cNvSpPr>
            <a:spLocks noChangeArrowheads="1" noChangeShapeType="1" noTextEdit="1"/>
          </p:cNvSpPr>
          <p:nvPr/>
        </p:nvSpPr>
        <p:spPr bwMode="auto">
          <a:xfrm>
            <a:off x="3543300" y="5332413"/>
            <a:ext cx="2454275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i="1" kern="10">
                <a:ln w="3175">
                  <a:noFill/>
                  <a:round/>
                  <a:headEnd/>
                  <a:tailEnd/>
                </a:ln>
                <a:solidFill>
                  <a:srgbClr val="85D3FF"/>
                </a:solidFill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  <a:latin typeface="Arial Black"/>
              </a:rPr>
              <a:t>2012 Revisions</a:t>
            </a:r>
          </a:p>
        </p:txBody>
      </p:sp>
      <p:sp>
        <p:nvSpPr>
          <p:cNvPr id="218119" name="WordArt 10"/>
          <p:cNvSpPr>
            <a:spLocks noChangeArrowheads="1" noChangeShapeType="1" noTextEdit="1"/>
          </p:cNvSpPr>
          <p:nvPr/>
        </p:nvSpPr>
        <p:spPr bwMode="auto">
          <a:xfrm>
            <a:off x="1109663" y="5716588"/>
            <a:ext cx="6886575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i="1" kern="10">
                <a:ln w="3175">
                  <a:noFill/>
                  <a:round/>
                  <a:headEnd/>
                  <a:tailEnd/>
                </a:ln>
                <a:solidFill>
                  <a:srgbClr val="85D3FF"/>
                </a:solidFill>
                <a:effectLst>
                  <a:outerShdw dist="35921" dir="2700000" algn="ctr" rotWithShape="0">
                    <a:schemeClr val="tx1">
                      <a:alpha val="50000"/>
                    </a:schemeClr>
                  </a:outerShdw>
                </a:effectLst>
                <a:latin typeface="Arial Black"/>
              </a:rPr>
              <a:t>Texas Department of State Health Services</a:t>
            </a:r>
          </a:p>
        </p:txBody>
      </p:sp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6225"/>
            <a:ext cx="9144000" cy="87153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>
                <a:solidFill>
                  <a:srgbClr val="000066"/>
                </a:solidFill>
                <a:effectLst/>
              </a:rPr>
              <a:t>Social Standards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1225" y="1452563"/>
            <a:ext cx="4089400" cy="1298575"/>
          </a:xfrm>
        </p:spPr>
        <p:txBody>
          <a:bodyPr/>
          <a:lstStyle/>
          <a:p>
            <a:pPr marL="3175" indent="-3175" eaLnBrk="1" hangingPunct="1">
              <a:buFont typeface="Wingdings" pitchFamily="2" charset="2"/>
              <a:buNone/>
            </a:pPr>
            <a:r>
              <a:rPr lang="en-US" sz="2800">
                <a:solidFill>
                  <a:srgbClr val="000066"/>
                </a:solidFill>
              </a:rPr>
              <a:t>Permissive</a:t>
            </a:r>
          </a:p>
          <a:p>
            <a:pPr marL="3175" indent="-3175" eaLnBrk="1" hangingPunct="1">
              <a:buFont typeface="Wingdings" pitchFamily="2" charset="2"/>
              <a:buNone/>
            </a:pPr>
            <a:r>
              <a:rPr lang="en-US" sz="2400">
                <a:solidFill>
                  <a:srgbClr val="000066"/>
                </a:solidFill>
              </a:rPr>
              <a:t>At times, drunk behavior is expected.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V="1">
            <a:off x="790575" y="1114425"/>
            <a:ext cx="7570788" cy="9525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2293" name="Picture 5" descr="Champagne 2"/>
          <p:cNvPicPr>
            <a:picLocks noChangeAspect="1" noChangeArrowheads="1"/>
          </p:cNvPicPr>
          <p:nvPr/>
        </p:nvPicPr>
        <p:blipFill>
          <a:blip r:embed="rId3">
            <a:lum bright="18000" contrast="18000"/>
          </a:blip>
          <a:srcRect/>
          <a:stretch>
            <a:fillRect/>
          </a:stretch>
        </p:blipFill>
        <p:spPr bwMode="auto">
          <a:xfrm>
            <a:off x="5360988" y="1619250"/>
            <a:ext cx="2773362" cy="37750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898525" y="3028950"/>
            <a:ext cx="4068763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1">
                <a:solidFill>
                  <a:srgbClr val="000066"/>
                </a:solidFill>
              </a:rPr>
              <a:t>Moderate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>
                <a:solidFill>
                  <a:srgbClr val="000066"/>
                </a:solidFill>
              </a:rPr>
              <a:t>Alcohol is a part of life, but to get drunk is not.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906463" y="4611688"/>
            <a:ext cx="4995862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75" indent="-3175">
              <a:spcBef>
                <a:spcPct val="20000"/>
              </a:spcBef>
              <a:buFont typeface="Wingdings" pitchFamily="2" charset="2"/>
              <a:buNone/>
            </a:pPr>
            <a:r>
              <a:rPr lang="en-US" sz="2800" b="1">
                <a:solidFill>
                  <a:srgbClr val="000066"/>
                </a:solidFill>
              </a:rPr>
              <a:t>Abstinent</a:t>
            </a:r>
          </a:p>
          <a:p>
            <a:pPr marL="3175" indent="-3175">
              <a:spcBef>
                <a:spcPct val="20000"/>
              </a:spcBef>
              <a:buFont typeface="Wingdings" pitchFamily="2" charset="2"/>
              <a:buNone/>
            </a:pPr>
            <a:r>
              <a:rPr lang="en-US" sz="2400" b="1">
                <a:solidFill>
                  <a:srgbClr val="000066"/>
                </a:solidFill>
              </a:rPr>
              <a:t>Drinking could cause problems and the risks are not worth it.</a:t>
            </a:r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/>
          <a:srcRect b="5763"/>
          <a:stretch>
            <a:fillRect/>
          </a:stretch>
        </p:blipFill>
        <p:spPr bwMode="auto">
          <a:xfrm>
            <a:off x="5357813" y="1619250"/>
            <a:ext cx="2776537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24584" name="Text Box 19"/>
          <p:cNvSpPr txBox="1">
            <a:spLocks noChangeArrowheads="1"/>
          </p:cNvSpPr>
          <p:nvPr/>
        </p:nvSpPr>
        <p:spPr bwMode="auto">
          <a:xfrm>
            <a:off x="8616950" y="6400800"/>
            <a:ext cx="52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  6</a:t>
            </a:r>
            <a:endParaRPr lang="en-US" sz="1200">
              <a:solidFill>
                <a:srgbClr val="000066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5880100" y="2063750"/>
            <a:ext cx="1920875" cy="2838450"/>
            <a:chOff x="3634" y="1370"/>
            <a:chExt cx="1210" cy="1788"/>
          </a:xfrm>
        </p:grpSpPr>
        <p:pic>
          <p:nvPicPr>
            <p:cNvPr id="24586" name="Picture 12" descr="Beers 3"/>
            <p:cNvPicPr>
              <a:picLocks noChangeAspect="1" noChangeArrowheads="1"/>
            </p:cNvPicPr>
            <p:nvPr/>
          </p:nvPicPr>
          <p:blipFill>
            <a:blip r:embed="rId5"/>
            <a:srcRect l="15424" t="9186" r="12636" b="19623"/>
            <a:stretch>
              <a:fillRect/>
            </a:stretch>
          </p:blipFill>
          <p:spPr bwMode="auto">
            <a:xfrm>
              <a:off x="3634" y="1370"/>
              <a:ext cx="1210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587" name="Group 23"/>
            <p:cNvGrpSpPr>
              <a:grpSpLocks/>
            </p:cNvGrpSpPr>
            <p:nvPr/>
          </p:nvGrpSpPr>
          <p:grpSpPr bwMode="auto">
            <a:xfrm>
              <a:off x="3763" y="1856"/>
              <a:ext cx="930" cy="983"/>
              <a:chOff x="3704" y="1671"/>
              <a:chExt cx="1069" cy="1082"/>
            </a:xfrm>
          </p:grpSpPr>
          <p:sp>
            <p:nvSpPr>
              <p:cNvPr id="24588" name="Oval 21"/>
              <p:cNvSpPr>
                <a:spLocks noChangeArrowheads="1"/>
              </p:cNvSpPr>
              <p:nvPr/>
            </p:nvSpPr>
            <p:spPr bwMode="auto">
              <a:xfrm>
                <a:off x="3704" y="1671"/>
                <a:ext cx="1069" cy="1082"/>
              </a:xfrm>
              <a:prstGeom prst="ellipse">
                <a:avLst/>
              </a:prstGeom>
              <a:noFill/>
              <a:ln w="190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89" name="Line 22"/>
              <p:cNvSpPr>
                <a:spLocks noChangeShapeType="1"/>
              </p:cNvSpPr>
              <p:nvPr/>
            </p:nvSpPr>
            <p:spPr bwMode="auto">
              <a:xfrm flipH="1">
                <a:off x="3899" y="1852"/>
                <a:ext cx="705" cy="731"/>
              </a:xfrm>
              <a:prstGeom prst="line">
                <a:avLst/>
              </a:prstGeom>
              <a:noFill/>
              <a:ln w="190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  <p:bldP spid="12296" grpId="0" autoUpdateAnimBg="0"/>
      <p:bldP spid="1229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6" descr="Background 18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2286000"/>
            <a:ext cx="91440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5000">
                <a:solidFill>
                  <a:srgbClr val="E1F3FF"/>
                </a:solidFill>
                <a:effectLst/>
              </a:rPr>
              <a:t>2.  Alcohol &amp; Advertising</a:t>
            </a:r>
            <a:endParaRPr lang="en-US" sz="5000">
              <a:solidFill>
                <a:srgbClr val="DDF2FF"/>
              </a:solidFill>
              <a:effectLst/>
            </a:endParaRPr>
          </a:p>
        </p:txBody>
      </p:sp>
      <p:sp>
        <p:nvSpPr>
          <p:cNvPr id="26627" name="Text Box 11"/>
          <p:cNvSpPr txBox="1">
            <a:spLocks noChangeArrowheads="1"/>
          </p:cNvSpPr>
          <p:nvPr/>
        </p:nvSpPr>
        <p:spPr bwMode="auto">
          <a:xfrm>
            <a:off x="8616950" y="6511925"/>
            <a:ext cx="527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E1F3FF"/>
                </a:solidFill>
                <a:latin typeface="Arial Black" pitchFamily="34" charset="0"/>
              </a:rPr>
              <a:t> 7</a:t>
            </a:r>
          </a:p>
        </p:txBody>
      </p:sp>
    </p:spTree>
  </p:cSld>
  <p:clrMapOvr>
    <a:masterClrMapping/>
  </p:clrMapOvr>
  <p:transition spd="med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6"/>
          <p:cNvGrpSpPr>
            <a:grpSpLocks/>
          </p:cNvGrpSpPr>
          <p:nvPr/>
        </p:nvGrpSpPr>
        <p:grpSpPr bwMode="auto">
          <a:xfrm>
            <a:off x="-200025" y="3297238"/>
            <a:ext cx="9302750" cy="3960812"/>
            <a:chOff x="-126" y="2077"/>
            <a:chExt cx="5860" cy="2495"/>
          </a:xfrm>
        </p:grpSpPr>
        <p:sp>
          <p:nvSpPr>
            <p:cNvPr id="14597" name="AutoShape 261"/>
            <p:cNvSpPr>
              <a:spLocks noChangeArrowheads="1"/>
            </p:cNvSpPr>
            <p:nvPr/>
          </p:nvSpPr>
          <p:spPr bwMode="auto">
            <a:xfrm rot="993525">
              <a:off x="3390" y="2077"/>
              <a:ext cx="2344" cy="2405"/>
            </a:xfrm>
            <a:prstGeom prst="star5">
              <a:avLst/>
            </a:prstGeom>
            <a:solidFill>
              <a:srgbClr val="5FD5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96" name="AutoShape 260"/>
            <p:cNvSpPr>
              <a:spLocks noChangeArrowheads="1"/>
            </p:cNvSpPr>
            <p:nvPr/>
          </p:nvSpPr>
          <p:spPr bwMode="auto">
            <a:xfrm rot="22572">
              <a:off x="1429" y="2178"/>
              <a:ext cx="2344" cy="2394"/>
            </a:xfrm>
            <a:prstGeom prst="star5">
              <a:avLst/>
            </a:prstGeom>
            <a:solidFill>
              <a:srgbClr val="89C4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95" name="AutoShape 259"/>
            <p:cNvSpPr>
              <a:spLocks noChangeArrowheads="1"/>
            </p:cNvSpPr>
            <p:nvPr/>
          </p:nvSpPr>
          <p:spPr bwMode="auto">
            <a:xfrm rot="-1199369">
              <a:off x="-126" y="2330"/>
              <a:ext cx="1991" cy="1947"/>
            </a:xfrm>
            <a:prstGeom prst="star5">
              <a:avLst/>
            </a:prstGeom>
            <a:solidFill>
              <a:srgbClr val="73D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8450" y="123825"/>
            <a:ext cx="5959475" cy="1463675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0066"/>
                </a:solidFill>
                <a:effectLst/>
              </a:rPr>
              <a:t>Purpose of            Alcohol Advertising</a:t>
            </a:r>
            <a:endParaRPr lang="en-US" dirty="0">
              <a:solidFill>
                <a:srgbClr val="000066"/>
              </a:solidFill>
              <a:effectLst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173288" y="1835150"/>
            <a:ext cx="4672012" cy="714375"/>
          </a:xfrm>
        </p:spPr>
        <p:txBody>
          <a:bodyPr/>
          <a:lstStyle/>
          <a:p>
            <a:pPr marL="280988" indent="-280988" eaLnBrk="1" hangingPunct="1">
              <a:lnSpc>
                <a:spcPct val="80000"/>
              </a:lnSpc>
              <a:spcAft>
                <a:spcPct val="50000"/>
              </a:spcAft>
            </a:pPr>
            <a:r>
              <a:rPr lang="en-US" sz="3000">
                <a:solidFill>
                  <a:srgbClr val="000066"/>
                </a:solidFill>
              </a:rPr>
              <a:t>Brand Identification?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708025" y="1536700"/>
            <a:ext cx="7672388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474" name="Rectangle 138"/>
          <p:cNvSpPr>
            <a:spLocks noChangeArrowheads="1"/>
          </p:cNvSpPr>
          <p:nvPr/>
        </p:nvSpPr>
        <p:spPr bwMode="auto">
          <a:xfrm>
            <a:off x="2163763" y="2471738"/>
            <a:ext cx="492283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0988" indent="-280988">
              <a:lnSpc>
                <a:spcPct val="80000"/>
              </a:lnSpc>
              <a:spcBef>
                <a:spcPct val="20000"/>
              </a:spcBef>
              <a:spcAft>
                <a:spcPct val="100000"/>
              </a:spcAft>
              <a:buFontTx/>
              <a:buChar char="•"/>
            </a:pPr>
            <a:r>
              <a:rPr lang="en-US" sz="3000" b="1">
                <a:solidFill>
                  <a:srgbClr val="000066"/>
                </a:solidFill>
              </a:rPr>
              <a:t>Recruit New Drinkers?</a:t>
            </a:r>
          </a:p>
        </p:txBody>
      </p:sp>
      <p:sp>
        <p:nvSpPr>
          <p:cNvPr id="14477" name="Rectangle 141"/>
          <p:cNvSpPr>
            <a:spLocks noChangeArrowheads="1"/>
          </p:cNvSpPr>
          <p:nvPr/>
        </p:nvSpPr>
        <p:spPr bwMode="auto">
          <a:xfrm>
            <a:off x="2162175" y="3167063"/>
            <a:ext cx="5006975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0988" indent="-280988">
              <a:lnSpc>
                <a:spcPct val="70000"/>
              </a:lnSpc>
              <a:spcBef>
                <a:spcPct val="20000"/>
              </a:spcBef>
              <a:spcAft>
                <a:spcPct val="50000"/>
              </a:spcAft>
              <a:buFontTx/>
              <a:buChar char="•"/>
            </a:pPr>
            <a:r>
              <a:rPr lang="en-US" sz="3000" b="1">
                <a:solidFill>
                  <a:srgbClr val="000066"/>
                </a:solidFill>
              </a:rPr>
              <a:t>Increase Consumption?</a:t>
            </a:r>
          </a:p>
        </p:txBody>
      </p:sp>
      <p:sp>
        <p:nvSpPr>
          <p:cNvPr id="14491" name="Rectangle 155"/>
          <p:cNvSpPr>
            <a:spLocks noChangeArrowheads="1"/>
          </p:cNvSpPr>
          <p:nvPr/>
        </p:nvSpPr>
        <p:spPr bwMode="auto">
          <a:xfrm>
            <a:off x="2170113" y="3808413"/>
            <a:ext cx="3354387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0988" indent="-280988">
              <a:lnSpc>
                <a:spcPct val="70000"/>
              </a:lnSpc>
              <a:spcBef>
                <a:spcPct val="20000"/>
              </a:spcBef>
              <a:spcAft>
                <a:spcPct val="50000"/>
              </a:spcAft>
              <a:buFontTx/>
              <a:buChar char="•"/>
            </a:pPr>
            <a:r>
              <a:rPr lang="en-US" sz="3000" b="1">
                <a:solidFill>
                  <a:srgbClr val="000066"/>
                </a:solidFill>
              </a:rPr>
              <a:t>Or All Three?</a:t>
            </a:r>
          </a:p>
        </p:txBody>
      </p:sp>
      <p:grpSp>
        <p:nvGrpSpPr>
          <p:cNvPr id="3" name="Group 225"/>
          <p:cNvGrpSpPr>
            <a:grpSpLocks/>
          </p:cNvGrpSpPr>
          <p:nvPr/>
        </p:nvGrpSpPr>
        <p:grpSpPr bwMode="auto">
          <a:xfrm>
            <a:off x="6124575" y="4127500"/>
            <a:ext cx="1668463" cy="2122488"/>
            <a:chOff x="1765" y="2248"/>
            <a:chExt cx="1416" cy="1793"/>
          </a:xfrm>
        </p:grpSpPr>
        <p:pic>
          <p:nvPicPr>
            <p:cNvPr id="27668" name="Picture 209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2641" y="2248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223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2203" y="2254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24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1765" y="2254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226"/>
          <p:cNvGrpSpPr>
            <a:grpSpLocks/>
          </p:cNvGrpSpPr>
          <p:nvPr/>
        </p:nvGrpSpPr>
        <p:grpSpPr bwMode="auto">
          <a:xfrm>
            <a:off x="6454775" y="4279900"/>
            <a:ext cx="1668463" cy="2122488"/>
            <a:chOff x="1765" y="2248"/>
            <a:chExt cx="1416" cy="1793"/>
          </a:xfrm>
        </p:grpSpPr>
        <p:pic>
          <p:nvPicPr>
            <p:cNvPr id="27665" name="Picture 227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2641" y="2248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228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2203" y="2254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229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1765" y="2254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30"/>
          <p:cNvGrpSpPr>
            <a:grpSpLocks/>
          </p:cNvGrpSpPr>
          <p:nvPr/>
        </p:nvGrpSpPr>
        <p:grpSpPr bwMode="auto">
          <a:xfrm>
            <a:off x="6784975" y="4432300"/>
            <a:ext cx="1668463" cy="2122488"/>
            <a:chOff x="1765" y="2248"/>
            <a:chExt cx="1416" cy="1793"/>
          </a:xfrm>
        </p:grpSpPr>
        <p:pic>
          <p:nvPicPr>
            <p:cNvPr id="27662" name="Picture 231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2641" y="2248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32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2203" y="2254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233" descr="Beer Bottle 5"/>
            <p:cNvPicPr>
              <a:picLocks noChangeAspect="1" noChangeArrowheads="1"/>
            </p:cNvPicPr>
            <p:nvPr/>
          </p:nvPicPr>
          <p:blipFill>
            <a:blip r:embed="rId2"/>
            <a:srcRect l="32835"/>
            <a:stretch>
              <a:fillRect/>
            </a:stretch>
          </p:blipFill>
          <p:spPr bwMode="auto">
            <a:xfrm>
              <a:off x="1765" y="2254"/>
              <a:ext cx="540" cy="1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9" name="Text Box 238"/>
          <p:cNvSpPr txBox="1">
            <a:spLocks noChangeArrowheads="1"/>
          </p:cNvSpPr>
          <p:nvPr/>
        </p:nvSpPr>
        <p:spPr bwMode="auto">
          <a:xfrm>
            <a:off x="8607425" y="6365875"/>
            <a:ext cx="536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8</a:t>
            </a:r>
            <a:endParaRPr lang="en-US" sz="1200">
              <a:solidFill>
                <a:srgbClr val="000066"/>
              </a:solidFill>
            </a:endParaRPr>
          </a:p>
        </p:txBody>
      </p:sp>
      <p:pic>
        <p:nvPicPr>
          <p:cNvPr id="14576" name="Picture 240"/>
          <p:cNvPicPr>
            <a:picLocks noChangeAspect="1" noChangeArrowheads="1"/>
          </p:cNvPicPr>
          <p:nvPr/>
        </p:nvPicPr>
        <p:blipFill>
          <a:blip r:embed="rId3"/>
          <a:srcRect l="9029" t="9831" r="7738" b="11948"/>
          <a:stretch>
            <a:fillRect/>
          </a:stretch>
        </p:blipFill>
        <p:spPr bwMode="auto">
          <a:xfrm>
            <a:off x="2530475" y="4532313"/>
            <a:ext cx="2865438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92" name="Picture 256" descr="Beer Bottle 6"/>
          <p:cNvPicPr>
            <a:picLocks noChangeAspect="1" noChangeArrowheads="1"/>
          </p:cNvPicPr>
          <p:nvPr/>
        </p:nvPicPr>
        <p:blipFill>
          <a:blip r:embed="rId4"/>
          <a:srcRect l="53683" t="22516" r="30241" b="14243"/>
          <a:stretch>
            <a:fillRect/>
          </a:stretch>
        </p:blipFill>
        <p:spPr bwMode="auto">
          <a:xfrm>
            <a:off x="938213" y="3937000"/>
            <a:ext cx="8763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  <p:bldP spid="14474" grpId="0" build="p" autoUpdateAnimBg="0"/>
      <p:bldP spid="14477" grpId="0" build="p" autoUpdateAnimBg="0"/>
      <p:bldP spid="14491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90513"/>
            <a:ext cx="7013575" cy="12255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0066"/>
                </a:solidFill>
              </a:rPr>
              <a:t>Average Consumption Per Drinking Person</a:t>
            </a:r>
          </a:p>
        </p:txBody>
      </p:sp>
      <p:sp>
        <p:nvSpPr>
          <p:cNvPr id="16852" name="Line 468"/>
          <p:cNvSpPr>
            <a:spLocks noChangeShapeType="1"/>
          </p:cNvSpPr>
          <p:nvPr/>
        </p:nvSpPr>
        <p:spPr bwMode="auto">
          <a:xfrm>
            <a:off x="1058863" y="1665288"/>
            <a:ext cx="7050087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5654" name="Text Box 469"/>
          <p:cNvSpPr txBox="1">
            <a:spLocks noChangeArrowheads="1"/>
          </p:cNvSpPr>
          <p:nvPr/>
        </p:nvSpPr>
        <p:spPr bwMode="auto">
          <a:xfrm>
            <a:off x="8607425" y="6400800"/>
            <a:ext cx="536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00066"/>
                </a:solidFill>
                <a:latin typeface="Arial Black" pitchFamily="34" charset="0"/>
              </a:rPr>
              <a:t> 9</a:t>
            </a:r>
            <a:endParaRPr lang="en-US" sz="1200">
              <a:solidFill>
                <a:srgbClr val="000066"/>
              </a:solidFill>
            </a:endParaRPr>
          </a:p>
        </p:txBody>
      </p:sp>
      <p:grpSp>
        <p:nvGrpSpPr>
          <p:cNvPr id="2" name="Group 565"/>
          <p:cNvGrpSpPr>
            <a:grpSpLocks/>
          </p:cNvGrpSpPr>
          <p:nvPr/>
        </p:nvGrpSpPr>
        <p:grpSpPr bwMode="auto">
          <a:xfrm>
            <a:off x="347663" y="2112963"/>
            <a:ext cx="8389937" cy="4205287"/>
            <a:chOff x="219" y="1317"/>
            <a:chExt cx="5285" cy="2649"/>
          </a:xfrm>
        </p:grpSpPr>
        <p:sp>
          <p:nvSpPr>
            <p:cNvPr id="155672" name="Rectangle 504"/>
            <p:cNvSpPr>
              <a:spLocks noChangeArrowheads="1"/>
            </p:cNvSpPr>
            <p:nvPr/>
          </p:nvSpPr>
          <p:spPr bwMode="auto">
            <a:xfrm>
              <a:off x="219" y="1317"/>
              <a:ext cx="5268" cy="26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5673" name="Group 491"/>
            <p:cNvGrpSpPr>
              <a:grpSpLocks/>
            </p:cNvGrpSpPr>
            <p:nvPr/>
          </p:nvGrpSpPr>
          <p:grpSpPr bwMode="auto">
            <a:xfrm>
              <a:off x="224" y="1317"/>
              <a:ext cx="5280" cy="2648"/>
              <a:chOff x="226" y="1402"/>
              <a:chExt cx="5280" cy="2487"/>
            </a:xfrm>
          </p:grpSpPr>
          <p:sp>
            <p:nvSpPr>
              <p:cNvPr id="155674" name="Rectangle 492"/>
              <p:cNvSpPr>
                <a:spLocks noChangeArrowheads="1"/>
              </p:cNvSpPr>
              <p:nvPr/>
            </p:nvSpPr>
            <p:spPr bwMode="auto">
              <a:xfrm>
                <a:off x="3862" y="1410"/>
                <a:ext cx="164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sz="2800" b="1">
                    <a:solidFill>
                      <a:srgbClr val="000066"/>
                    </a:solidFill>
                  </a:rPr>
                  <a:t>CONSUMED</a:t>
                </a:r>
              </a:p>
            </p:txBody>
          </p:sp>
          <p:sp>
            <p:nvSpPr>
              <p:cNvPr id="155675" name="Rectangle 493"/>
              <p:cNvSpPr>
                <a:spLocks noChangeArrowheads="1"/>
              </p:cNvSpPr>
              <p:nvPr/>
            </p:nvSpPr>
            <p:spPr bwMode="auto">
              <a:xfrm>
                <a:off x="226" y="1410"/>
                <a:ext cx="1445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sz="2800" b="1">
                    <a:solidFill>
                      <a:srgbClr val="000066"/>
                    </a:solidFill>
                  </a:rPr>
                  <a:t>BEVERAGE</a:t>
                </a:r>
                <a:endParaRPr lang="en-US" sz="2500" b="1">
                  <a:solidFill>
                    <a:srgbClr val="000066"/>
                  </a:solidFill>
                </a:endParaRPr>
              </a:p>
            </p:txBody>
          </p:sp>
          <p:sp>
            <p:nvSpPr>
              <p:cNvPr id="155676" name="Line 494"/>
              <p:cNvSpPr>
                <a:spLocks noChangeShapeType="1"/>
              </p:cNvSpPr>
              <p:nvPr/>
            </p:nvSpPr>
            <p:spPr bwMode="auto">
              <a:xfrm>
                <a:off x="226" y="1842"/>
                <a:ext cx="52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7" name="Line 495"/>
              <p:cNvSpPr>
                <a:spLocks noChangeShapeType="1"/>
              </p:cNvSpPr>
              <p:nvPr/>
            </p:nvSpPr>
            <p:spPr bwMode="auto">
              <a:xfrm>
                <a:off x="226" y="2514"/>
                <a:ext cx="52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8" name="Line 496"/>
              <p:cNvSpPr>
                <a:spLocks noChangeShapeType="1"/>
              </p:cNvSpPr>
              <p:nvPr/>
            </p:nvSpPr>
            <p:spPr bwMode="auto">
              <a:xfrm>
                <a:off x="226" y="3202"/>
                <a:ext cx="528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79" name="Line 497"/>
              <p:cNvSpPr>
                <a:spLocks noChangeShapeType="1"/>
              </p:cNvSpPr>
              <p:nvPr/>
            </p:nvSpPr>
            <p:spPr bwMode="auto">
              <a:xfrm>
                <a:off x="1672" y="1410"/>
                <a:ext cx="1" cy="24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0" name="Line 498"/>
              <p:cNvSpPr>
                <a:spLocks noChangeShapeType="1"/>
              </p:cNvSpPr>
              <p:nvPr/>
            </p:nvSpPr>
            <p:spPr bwMode="auto">
              <a:xfrm>
                <a:off x="226" y="1410"/>
                <a:ext cx="5280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1" name="Line 499"/>
              <p:cNvSpPr>
                <a:spLocks noChangeShapeType="1"/>
              </p:cNvSpPr>
              <p:nvPr/>
            </p:nvSpPr>
            <p:spPr bwMode="auto">
              <a:xfrm>
                <a:off x="226" y="1410"/>
                <a:ext cx="1" cy="2474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2" name="Line 500"/>
              <p:cNvSpPr>
                <a:spLocks noChangeShapeType="1"/>
              </p:cNvSpPr>
              <p:nvPr/>
            </p:nvSpPr>
            <p:spPr bwMode="auto">
              <a:xfrm>
                <a:off x="5506" y="1410"/>
                <a:ext cx="0" cy="2474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3" name="Line 501"/>
              <p:cNvSpPr>
                <a:spLocks noChangeShapeType="1"/>
              </p:cNvSpPr>
              <p:nvPr/>
            </p:nvSpPr>
            <p:spPr bwMode="auto">
              <a:xfrm>
                <a:off x="226" y="3884"/>
                <a:ext cx="5280" cy="0"/>
              </a:xfrm>
              <a:prstGeom prst="line">
                <a:avLst/>
              </a:prstGeom>
              <a:noFill/>
              <a:ln w="38100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4" name="Line 502"/>
              <p:cNvSpPr>
                <a:spLocks noChangeShapeType="1"/>
              </p:cNvSpPr>
              <p:nvPr/>
            </p:nvSpPr>
            <p:spPr bwMode="auto">
              <a:xfrm>
                <a:off x="3667" y="1415"/>
                <a:ext cx="0" cy="24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685" name="Rectangle 503"/>
              <p:cNvSpPr>
                <a:spLocks noChangeArrowheads="1"/>
              </p:cNvSpPr>
              <p:nvPr/>
            </p:nvSpPr>
            <p:spPr bwMode="auto">
              <a:xfrm>
                <a:off x="1714" y="1402"/>
                <a:ext cx="1928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342900" indent="-342900" algn="ctr">
                  <a:spcBef>
                    <a:spcPct val="20000"/>
                  </a:spcBef>
                </a:pPr>
                <a:r>
                  <a:rPr lang="en-US" sz="2800" b="1">
                    <a:solidFill>
                      <a:srgbClr val="000066"/>
                    </a:solidFill>
                  </a:rPr>
                  <a:t>SIZE</a:t>
                </a:r>
                <a:endParaRPr lang="en-US" sz="2500" b="1">
                  <a:solidFill>
                    <a:srgbClr val="000066"/>
                  </a:solidFill>
                </a:endParaRPr>
              </a:p>
            </p:txBody>
          </p:sp>
        </p:grpSp>
      </p:grpSp>
      <p:grpSp>
        <p:nvGrpSpPr>
          <p:cNvPr id="4" name="Group 545"/>
          <p:cNvGrpSpPr>
            <a:grpSpLocks/>
          </p:cNvGrpSpPr>
          <p:nvPr/>
        </p:nvGrpSpPr>
        <p:grpSpPr bwMode="auto">
          <a:xfrm>
            <a:off x="360363" y="2833688"/>
            <a:ext cx="2293937" cy="3519487"/>
            <a:chOff x="226" y="1842"/>
            <a:chExt cx="1445" cy="2042"/>
          </a:xfrm>
        </p:grpSpPr>
        <p:sp>
          <p:nvSpPr>
            <p:cNvPr id="155669" name="Rectangle 546"/>
            <p:cNvSpPr>
              <a:spLocks noChangeArrowheads="1"/>
            </p:cNvSpPr>
            <p:nvPr/>
          </p:nvSpPr>
          <p:spPr bwMode="auto">
            <a:xfrm>
              <a:off x="226" y="3202"/>
              <a:ext cx="1445" cy="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000" b="1">
                  <a:solidFill>
                    <a:srgbClr val="9900CC"/>
                  </a:solidFill>
                  <a:latin typeface="Expo"/>
                </a:rPr>
                <a:t> </a:t>
              </a:r>
              <a:r>
                <a:rPr lang="en-US" sz="3000" b="1">
                  <a:solidFill>
                    <a:srgbClr val="9900CC"/>
                  </a:solidFill>
                  <a:latin typeface="Expo"/>
                </a:rPr>
                <a:t>DISTILLED SPIRITS</a:t>
              </a:r>
            </a:p>
          </p:txBody>
        </p:sp>
        <p:sp>
          <p:nvSpPr>
            <p:cNvPr id="155670" name="Rectangle 547"/>
            <p:cNvSpPr>
              <a:spLocks noChangeArrowheads="1"/>
            </p:cNvSpPr>
            <p:nvPr/>
          </p:nvSpPr>
          <p:spPr bwMode="auto">
            <a:xfrm>
              <a:off x="226" y="2514"/>
              <a:ext cx="1445" cy="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000" b="1">
                  <a:solidFill>
                    <a:srgbClr val="CC0000"/>
                  </a:solidFill>
                  <a:latin typeface="Expo"/>
                </a:rPr>
                <a:t>WINE</a:t>
              </a:r>
            </a:p>
          </p:txBody>
        </p:sp>
        <p:sp>
          <p:nvSpPr>
            <p:cNvPr id="155671" name="Rectangle 548"/>
            <p:cNvSpPr>
              <a:spLocks noChangeArrowheads="1"/>
            </p:cNvSpPr>
            <p:nvPr/>
          </p:nvSpPr>
          <p:spPr bwMode="auto">
            <a:xfrm>
              <a:off x="226" y="1842"/>
              <a:ext cx="1445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3000" b="1">
                  <a:solidFill>
                    <a:srgbClr val="FF9933"/>
                  </a:solidFill>
                  <a:latin typeface="Expo"/>
                </a:rPr>
                <a:t>BEER</a:t>
              </a:r>
            </a:p>
          </p:txBody>
        </p:sp>
      </p:grpSp>
      <p:sp>
        <p:nvSpPr>
          <p:cNvPr id="16943" name="Text Box 559"/>
          <p:cNvSpPr txBox="1">
            <a:spLocks noChangeArrowheads="1"/>
          </p:cNvSpPr>
          <p:nvPr/>
        </p:nvSpPr>
        <p:spPr bwMode="auto">
          <a:xfrm>
            <a:off x="6300788" y="2874963"/>
            <a:ext cx="21066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FF9900"/>
                </a:solidFill>
                <a:latin typeface="Expo"/>
              </a:rPr>
              <a:t>571  (U.S.)</a:t>
            </a:r>
          </a:p>
        </p:txBody>
      </p:sp>
      <p:sp>
        <p:nvSpPr>
          <p:cNvPr id="16944" name="Text Box 560"/>
          <p:cNvSpPr txBox="1">
            <a:spLocks noChangeArrowheads="1"/>
          </p:cNvSpPr>
          <p:nvPr/>
        </p:nvSpPr>
        <p:spPr bwMode="auto">
          <a:xfrm>
            <a:off x="6315075" y="3400425"/>
            <a:ext cx="2006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FF9900"/>
                </a:solidFill>
                <a:latin typeface="Expo"/>
              </a:rPr>
              <a:t>747  (TX)</a:t>
            </a:r>
          </a:p>
        </p:txBody>
      </p:sp>
      <p:sp>
        <p:nvSpPr>
          <p:cNvPr id="16945" name="Text Box 561"/>
          <p:cNvSpPr txBox="1">
            <a:spLocks noChangeArrowheads="1"/>
          </p:cNvSpPr>
          <p:nvPr/>
        </p:nvSpPr>
        <p:spPr bwMode="auto">
          <a:xfrm>
            <a:off x="6283325" y="4059238"/>
            <a:ext cx="2133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CC0000"/>
                </a:solidFill>
                <a:latin typeface="Expo"/>
              </a:rPr>
              <a:t>144  (U.S.)</a:t>
            </a:r>
          </a:p>
        </p:txBody>
      </p:sp>
      <p:sp>
        <p:nvSpPr>
          <p:cNvPr id="16946" name="Text Box 562"/>
          <p:cNvSpPr txBox="1">
            <a:spLocks noChangeArrowheads="1"/>
          </p:cNvSpPr>
          <p:nvPr/>
        </p:nvSpPr>
        <p:spPr bwMode="auto">
          <a:xfrm>
            <a:off x="6397625" y="4575175"/>
            <a:ext cx="1917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CC0000"/>
                </a:solidFill>
                <a:latin typeface="Expo"/>
              </a:rPr>
              <a:t>98   (TX)</a:t>
            </a:r>
          </a:p>
        </p:txBody>
      </p:sp>
      <p:sp>
        <p:nvSpPr>
          <p:cNvPr id="16947" name="Text Box 563"/>
          <p:cNvSpPr txBox="1">
            <a:spLocks noChangeArrowheads="1"/>
          </p:cNvSpPr>
          <p:nvPr/>
        </p:nvSpPr>
        <p:spPr bwMode="auto">
          <a:xfrm>
            <a:off x="6303963" y="5245100"/>
            <a:ext cx="22733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9900CC"/>
                </a:solidFill>
                <a:latin typeface="Expo"/>
              </a:rPr>
              <a:t>381  (U.S.)</a:t>
            </a:r>
          </a:p>
        </p:txBody>
      </p:sp>
      <p:sp>
        <p:nvSpPr>
          <p:cNvPr id="16948" name="Text Box 564"/>
          <p:cNvSpPr txBox="1">
            <a:spLocks noChangeArrowheads="1"/>
          </p:cNvSpPr>
          <p:nvPr/>
        </p:nvSpPr>
        <p:spPr bwMode="auto">
          <a:xfrm>
            <a:off x="6305550" y="5749925"/>
            <a:ext cx="1981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solidFill>
                  <a:srgbClr val="9900CC"/>
                </a:solidFill>
                <a:latin typeface="Expo"/>
              </a:rPr>
              <a:t>302  (TX)</a:t>
            </a:r>
          </a:p>
        </p:txBody>
      </p:sp>
      <p:grpSp>
        <p:nvGrpSpPr>
          <p:cNvPr id="5" name="Group 571"/>
          <p:cNvGrpSpPr>
            <a:grpSpLocks/>
          </p:cNvGrpSpPr>
          <p:nvPr/>
        </p:nvGrpSpPr>
        <p:grpSpPr bwMode="auto">
          <a:xfrm>
            <a:off x="2808288" y="2962275"/>
            <a:ext cx="2986087" cy="3065463"/>
            <a:chOff x="6053" y="1684"/>
            <a:chExt cx="1881" cy="1931"/>
          </a:xfrm>
        </p:grpSpPr>
        <p:sp>
          <p:nvSpPr>
            <p:cNvPr id="155664" name="Rectangle 550"/>
            <p:cNvSpPr>
              <a:spLocks noChangeArrowheads="1"/>
            </p:cNvSpPr>
            <p:nvPr/>
          </p:nvSpPr>
          <p:spPr bwMode="auto">
            <a:xfrm>
              <a:off x="6230" y="2363"/>
              <a:ext cx="672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 algn="ctr">
                <a:spcBef>
                  <a:spcPct val="20000"/>
                </a:spcBef>
              </a:pPr>
              <a:endParaRPr lang="en-US" sz="2800" b="1">
                <a:solidFill>
                  <a:srgbClr val="CC0000"/>
                </a:solidFill>
              </a:endParaRPr>
            </a:p>
          </p:txBody>
        </p:sp>
        <p:sp>
          <p:nvSpPr>
            <p:cNvPr id="155665" name="Rectangle 551"/>
            <p:cNvSpPr>
              <a:spLocks noChangeArrowheads="1"/>
            </p:cNvSpPr>
            <p:nvPr/>
          </p:nvSpPr>
          <p:spPr bwMode="auto">
            <a:xfrm>
              <a:off x="6509" y="1786"/>
              <a:ext cx="1259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500" b="1"/>
                <a:t>12 oz. cans</a:t>
              </a:r>
            </a:p>
          </p:txBody>
        </p:sp>
        <p:sp>
          <p:nvSpPr>
            <p:cNvPr id="155666" name="Rectangle 552"/>
            <p:cNvSpPr>
              <a:spLocks noChangeArrowheads="1"/>
            </p:cNvSpPr>
            <p:nvPr/>
          </p:nvSpPr>
          <p:spPr bwMode="auto">
            <a:xfrm>
              <a:off x="6483" y="2535"/>
              <a:ext cx="1451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500" b="1"/>
                <a:t>4 oz. glasses</a:t>
              </a:r>
            </a:p>
          </p:txBody>
        </p:sp>
        <p:sp>
          <p:nvSpPr>
            <p:cNvPr id="155667" name="Rectangle 553"/>
            <p:cNvSpPr>
              <a:spLocks noChangeArrowheads="1"/>
            </p:cNvSpPr>
            <p:nvPr/>
          </p:nvSpPr>
          <p:spPr bwMode="auto">
            <a:xfrm>
              <a:off x="6492" y="3239"/>
              <a:ext cx="1257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500" b="1"/>
                <a:t>1 oz. shots</a:t>
              </a:r>
            </a:p>
          </p:txBody>
        </p:sp>
        <p:graphicFrame>
          <p:nvGraphicFramePr>
            <p:cNvPr id="155650" name="Object 0"/>
            <p:cNvGraphicFramePr>
              <a:graphicFrameLocks noChangeAspect="1"/>
            </p:cNvGraphicFramePr>
            <p:nvPr/>
          </p:nvGraphicFramePr>
          <p:xfrm>
            <a:off x="6053" y="2207"/>
            <a:ext cx="848" cy="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60" name="Picture" r:id="rId3" imgW="3971880" imgH="3933720" progId="Word.Picture.8">
                    <p:embed/>
                  </p:oleObj>
                </mc:Choice>
                <mc:Fallback>
                  <p:oleObj name="Picture" r:id="rId3" imgW="3971880" imgH="3933720" progId="Word.Picture.8">
                    <p:embed/>
                    <p:pic>
                      <p:nvPicPr>
                        <p:cNvPr id="0" name="Object 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53" y="2207"/>
                          <a:ext cx="848" cy="7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55668" name="Picture 555" descr="AZY0004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36" y="1684"/>
              <a:ext cx="317" cy="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55651" name="Object 1"/>
            <p:cNvGraphicFramePr>
              <a:graphicFrameLocks noChangeAspect="1"/>
            </p:cNvGraphicFramePr>
            <p:nvPr/>
          </p:nvGraphicFramePr>
          <p:xfrm>
            <a:off x="6168" y="3280"/>
            <a:ext cx="228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661" name="Picture" r:id="rId6" imgW="5756400" imgH="5648400" progId="Word.Picture.8">
                    <p:embed/>
                  </p:oleObj>
                </mc:Choice>
                <mc:Fallback>
                  <p:oleObj name="Picture" r:id="rId6" imgW="5756400" imgH="5648400" progId="Word.Picture.8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r="33020"/>
                        <a:stretch>
                          <a:fillRect/>
                        </a:stretch>
                      </p:blipFill>
                      <p:spPr bwMode="auto">
                        <a:xfrm>
                          <a:off x="6168" y="3280"/>
                          <a:ext cx="228" cy="3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43" grpId="0" autoUpdateAnimBg="0"/>
      <p:bldP spid="16944" grpId="0" autoUpdateAnimBg="0"/>
      <p:bldP spid="16945" grpId="0" autoUpdateAnimBg="0"/>
      <p:bldP spid="16946" grpId="0" autoUpdateAnimBg="0"/>
      <p:bldP spid="16947" grpId="0" autoUpdateAnimBg="0"/>
      <p:bldP spid="1694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16529</TotalTime>
  <Words>2111</Words>
  <Application>Microsoft Office PowerPoint</Application>
  <PresentationFormat>On-screen Show (4:3)</PresentationFormat>
  <Paragraphs>640</Paragraphs>
  <Slides>58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Arial</vt:lpstr>
      <vt:lpstr>Arial Black</vt:lpstr>
      <vt:lpstr>Arial Narrow</vt:lpstr>
      <vt:lpstr>Courier New</vt:lpstr>
      <vt:lpstr>Expo</vt:lpstr>
      <vt:lpstr>Tahoma</vt:lpstr>
      <vt:lpstr>Technical</vt:lpstr>
      <vt:lpstr>Times New Roman</vt:lpstr>
      <vt:lpstr>Verdana</vt:lpstr>
      <vt:lpstr>Wingdings</vt:lpstr>
      <vt:lpstr>Default Design</vt:lpstr>
      <vt:lpstr>Picture</vt:lpstr>
      <vt:lpstr>Bitmap Image</vt:lpstr>
      <vt:lpstr>Chart</vt:lpstr>
      <vt:lpstr>PowerPoint Presentation</vt:lpstr>
      <vt:lpstr>Course Outline</vt:lpstr>
      <vt:lpstr>How Does Society Use The Word DRINK?</vt:lpstr>
      <vt:lpstr>Reasons People DO Drink</vt:lpstr>
      <vt:lpstr>Reasons People DON’T Drink</vt:lpstr>
      <vt:lpstr>Social Standards</vt:lpstr>
      <vt:lpstr>2.  Alcohol &amp; Advertising</vt:lpstr>
      <vt:lpstr>Purpose of            Alcohol Advertising</vt:lpstr>
      <vt:lpstr>Average Consumption Per Drinking Person</vt:lpstr>
      <vt:lpstr>Themes In Alcohol Ads</vt:lpstr>
      <vt:lpstr>Fill In The Blank</vt:lpstr>
      <vt:lpstr>Possible     Corrective Measures</vt:lpstr>
      <vt:lpstr>3.  Alcohol &amp; Young People</vt:lpstr>
      <vt:lpstr>Effects of Alcohol</vt:lpstr>
      <vt:lpstr>Alcohol &amp; the Brain</vt:lpstr>
      <vt:lpstr>Alcohol &amp; Decisions</vt:lpstr>
      <vt:lpstr>PowerPoint Presentation</vt:lpstr>
      <vt:lpstr>Alcohol &amp; Vision</vt:lpstr>
      <vt:lpstr>PowerPoint Presentation</vt:lpstr>
      <vt:lpstr>Dealing With Alcohol or Drug Overdose</vt:lpstr>
      <vt:lpstr>Are They Equal?</vt:lpstr>
      <vt:lpstr>B.A.C. Factors</vt:lpstr>
      <vt:lpstr>How Many Drinks = .08%?</vt:lpstr>
      <vt:lpstr>PowerPoint Presentation</vt:lpstr>
      <vt:lpstr>Removing Alcohol From The Body</vt:lpstr>
      <vt:lpstr>Elimination Rate</vt:lpstr>
      <vt:lpstr>Alcohol’s Effects On Young People</vt:lpstr>
      <vt:lpstr>4. Alcohol &amp; Accidents</vt:lpstr>
      <vt:lpstr>Drivers Involved in DWI Fatalities in Texas</vt:lpstr>
      <vt:lpstr>BAC &amp; Risk of Death</vt:lpstr>
      <vt:lpstr>PowerPoint Presentation</vt:lpstr>
      <vt:lpstr>Alcohol-Related Fatalities  After Drinking Age Raised to 21</vt:lpstr>
      <vt:lpstr>Alcohol &amp;  Non-Traffic Accidents</vt:lpstr>
      <vt:lpstr>5.  Laws</vt:lpstr>
      <vt:lpstr>Minor In Possession</vt:lpstr>
      <vt:lpstr>PowerPoint Presentation</vt:lpstr>
      <vt:lpstr>DUI By Minor</vt:lpstr>
      <vt:lpstr>Administrative License Revocation (Failed Test)</vt:lpstr>
      <vt:lpstr>Implied Consent (Refused Test)</vt:lpstr>
      <vt:lpstr>Definition of Intoxication</vt:lpstr>
      <vt:lpstr>Public Intoxication</vt:lpstr>
      <vt:lpstr>Driving While Intoxicated (D.W.I.)</vt:lpstr>
      <vt:lpstr>Mandatory Breath Test/Blood Draw</vt:lpstr>
      <vt:lpstr>D.W.I. Penalties for Minors</vt:lpstr>
      <vt:lpstr>Open Container</vt:lpstr>
      <vt:lpstr>Expungement</vt:lpstr>
      <vt:lpstr>Improper Use of a Drivers License</vt:lpstr>
      <vt:lpstr>6.  Youth &amp;           Drinking Patterns</vt:lpstr>
      <vt:lpstr>PowerPoint Presentation</vt:lpstr>
      <vt:lpstr>Drinking Age and Alcoholism</vt:lpstr>
      <vt:lpstr>PowerPoint Presentation</vt:lpstr>
      <vt:lpstr>Definition of Alcoholism</vt:lpstr>
      <vt:lpstr>Signs of Problem Drinking/ Alcoholism</vt:lpstr>
      <vt:lpstr>Signs of Problem Drinking/ Alcoholism cont’d</vt:lpstr>
      <vt:lpstr>Signs of Problem Drinking/ Alcoholism cont’d</vt:lpstr>
      <vt:lpstr>7.  Decision Making</vt:lpstr>
      <vt:lpstr>Decision Making</vt:lpstr>
      <vt:lpstr>PowerPoint Presentation</vt:lpstr>
    </vt:vector>
  </TitlesOfParts>
  <Company>Texas A&amp;M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OUTLINE</dc:title>
  <dc:creator>cdickson</dc:creator>
  <cp:lastModifiedBy>John Schildwachter</cp:lastModifiedBy>
  <cp:revision>388</cp:revision>
  <dcterms:created xsi:type="dcterms:W3CDTF">2002-02-05T16:05:10Z</dcterms:created>
  <dcterms:modified xsi:type="dcterms:W3CDTF">2019-12-17T16:43:06Z</dcterms:modified>
</cp:coreProperties>
</file>