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6" r:id="rId1"/>
    <p:sldMasterId id="2147483873" r:id="rId2"/>
  </p:sldMasterIdLst>
  <p:notesMasterIdLst>
    <p:notesMasterId r:id="rId70"/>
  </p:notesMasterIdLst>
  <p:handoutMasterIdLst>
    <p:handoutMasterId r:id="rId71"/>
  </p:handoutMasterIdLst>
  <p:sldIdLst>
    <p:sldId id="256" r:id="rId3"/>
    <p:sldId id="426" r:id="rId4"/>
    <p:sldId id="258" r:id="rId5"/>
    <p:sldId id="305" r:id="rId6"/>
    <p:sldId id="263" r:id="rId7"/>
    <p:sldId id="264" r:id="rId8"/>
    <p:sldId id="442" r:id="rId9"/>
    <p:sldId id="296" r:id="rId10"/>
    <p:sldId id="298" r:id="rId11"/>
    <p:sldId id="299" r:id="rId12"/>
    <p:sldId id="427" r:id="rId13"/>
    <p:sldId id="440" r:id="rId14"/>
    <p:sldId id="434" r:id="rId15"/>
    <p:sldId id="435" r:id="rId16"/>
    <p:sldId id="436" r:id="rId17"/>
    <p:sldId id="424" r:id="rId18"/>
    <p:sldId id="308" r:id="rId19"/>
    <p:sldId id="415" r:id="rId20"/>
    <p:sldId id="416" r:id="rId21"/>
    <p:sldId id="417" r:id="rId22"/>
    <p:sldId id="314" r:id="rId23"/>
    <p:sldId id="317" r:id="rId24"/>
    <p:sldId id="315" r:id="rId25"/>
    <p:sldId id="316" r:id="rId26"/>
    <p:sldId id="320" r:id="rId27"/>
    <p:sldId id="429" r:id="rId28"/>
    <p:sldId id="421" r:id="rId29"/>
    <p:sldId id="406" r:id="rId30"/>
    <p:sldId id="430" r:id="rId31"/>
    <p:sldId id="431" r:id="rId32"/>
    <p:sldId id="349" r:id="rId33"/>
    <p:sldId id="325" r:id="rId34"/>
    <p:sldId id="329" r:id="rId35"/>
    <p:sldId id="327" r:id="rId36"/>
    <p:sldId id="330" r:id="rId37"/>
    <p:sldId id="332" r:id="rId38"/>
    <p:sldId id="407" r:id="rId39"/>
    <p:sldId id="408" r:id="rId40"/>
    <p:sldId id="341" r:id="rId41"/>
    <p:sldId id="344" r:id="rId42"/>
    <p:sldId id="346" r:id="rId43"/>
    <p:sldId id="348" r:id="rId44"/>
    <p:sldId id="350" r:id="rId45"/>
    <p:sldId id="351" r:id="rId46"/>
    <p:sldId id="361" r:id="rId47"/>
    <p:sldId id="363" r:id="rId48"/>
    <p:sldId id="365" r:id="rId49"/>
    <p:sldId id="367" r:id="rId50"/>
    <p:sldId id="371" r:id="rId51"/>
    <p:sldId id="423" r:id="rId52"/>
    <p:sldId id="279" r:id="rId53"/>
    <p:sldId id="353" r:id="rId54"/>
    <p:sldId id="359" r:id="rId55"/>
    <p:sldId id="375" r:id="rId56"/>
    <p:sldId id="409" r:id="rId57"/>
    <p:sldId id="410" r:id="rId58"/>
    <p:sldId id="398" r:id="rId59"/>
    <p:sldId id="425" r:id="rId60"/>
    <p:sldId id="399" r:id="rId61"/>
    <p:sldId id="400" r:id="rId62"/>
    <p:sldId id="401" r:id="rId63"/>
    <p:sldId id="402" r:id="rId64"/>
    <p:sldId id="386" r:id="rId65"/>
    <p:sldId id="388" r:id="rId66"/>
    <p:sldId id="389" r:id="rId67"/>
    <p:sldId id="391" r:id="rId68"/>
    <p:sldId id="432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D60093"/>
    <a:srgbClr val="003A00"/>
    <a:srgbClr val="0000CC"/>
    <a:srgbClr val="000000"/>
    <a:srgbClr val="FF3300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19" autoAdjust="0"/>
    <p:restoredTop sz="99669" autoAdjust="0"/>
  </p:normalViewPr>
  <p:slideViewPr>
    <p:cSldViewPr>
      <p:cViewPr varScale="1">
        <p:scale>
          <a:sx n="110" d="100"/>
          <a:sy n="110" d="100"/>
        </p:scale>
        <p:origin x="13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748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63128609-DA8C-4CC6-8E50-9208CDAE5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3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3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3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CDDAD803-3805-4664-A8FD-58AFEAA03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19B98C-7216-4791-8C78-62DF33EEA08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42BD-F0AE-443F-919A-17C7499CE8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4CCE-A50C-4FF9-BD27-ADADC014B6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DBB2F-C1B0-4052-BC60-CBE60D4420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52976-785C-45AD-AEA1-426B175CD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D7609-F5E7-4A0F-A98D-C6D1E9608C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E651B-CA60-415E-BC6B-B2E1D92BB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0E840-220F-4D7B-BB23-B45A70598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5B4ED-BE03-4652-8865-F58925242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07F72-8228-4377-9B37-86EE465676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80997"/>
      </p:ext>
    </p:extLst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15F32-6D1C-4D0B-A629-44A659EF2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6846"/>
      </p:ext>
    </p:extLst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CD1A4-0F3A-4FB0-BE62-CDA1E91CE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95765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C22E1-A0AA-4FEC-9BF8-0367AD3166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0FF2D-C633-475D-8314-2415E3536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51208"/>
      </p:ext>
    </p:extLst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141CB-D512-4C19-805B-3FCF6055C7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01447"/>
      </p:ext>
    </p:extLst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75F7B-4165-4AAE-9984-1957F525B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51762"/>
      </p:ext>
    </p:extLst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F242-B906-487B-9A75-8E05A7274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21813"/>
      </p:ext>
    </p:extLst>
  </p:cSld>
  <p:clrMapOvr>
    <a:masterClrMapping/>
  </p:clrMapOvr>
  <p:transition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3607D-5F7E-418C-B893-1889D0869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74818"/>
      </p:ext>
    </p:extLst>
  </p:cSld>
  <p:clrMapOvr>
    <a:masterClrMapping/>
  </p:clrMapOvr>
  <p:transition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88B1F-8EC7-4BCA-BBBD-AE35EAB1A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8165"/>
      </p:ext>
    </p:extLst>
  </p:cSld>
  <p:clrMapOvr>
    <a:masterClrMapping/>
  </p:clrMapOvr>
  <p:transition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16290-CCEC-4957-BFD0-659FBC275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06220"/>
      </p:ext>
    </p:extLst>
  </p:cSld>
  <p:clrMapOvr>
    <a:masterClrMapping/>
  </p:clrMapOvr>
  <p:transition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002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48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90EC7-6545-43C0-AA52-786F79263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24254"/>
      </p:ext>
    </p:extLst>
  </p:cSld>
  <p:clrMapOvr>
    <a:masterClrMapping/>
  </p:clrMapOvr>
  <p:transition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62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62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CB30F-0493-40A0-9F1A-6994534127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6132"/>
      </p:ext>
    </p:extLst>
  </p:cSld>
  <p:clrMapOvr>
    <a:masterClrMapping/>
  </p:clrMapOvr>
  <p:transition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8288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593FA-3C22-420E-8B0B-4BEB3065F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54893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48796-4463-4916-8211-19ECFE4975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F0BF1-DD8F-48F9-90C7-4E070CC236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66925"/>
      </p:ext>
    </p:extLst>
  </p:cSld>
  <p:clrMapOvr>
    <a:masterClrMapping/>
  </p:clrMapOvr>
  <p:transition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62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4AF87-3E97-4981-B1C9-52B528298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03337"/>
      </p:ext>
    </p:extLst>
  </p:cSld>
  <p:clrMapOvr>
    <a:masterClrMapping/>
  </p:clrMapOvr>
  <p:transition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9AE7-2DAE-4F3A-915A-DD23F0EA9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56933"/>
      </p:ext>
    </p:extLst>
  </p:cSld>
  <p:clrMapOvr>
    <a:masterClrMapping/>
  </p:clrMapOvr>
  <p:transition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62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6B02-6EF1-4141-A7BB-3EB8C5913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19276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C585-7277-4ECF-9139-C9D5E1A6A9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2EBA0-6D37-48A6-A9FC-C96D9EA77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240A2-7E59-40BD-AAB1-350737F01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E83DD-0FA3-4ADB-8420-8CB2AA7020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140BC-142D-437B-87F7-9104AE99C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0C306-DCBC-4373-96F4-57595E6EE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4560F5-B4AE-4BB4-806F-B483511D2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B5BD877-EFB8-41F3-AB84-972DDE5ED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/>
        <a:buChar char="ã"/>
        <a:defRPr sz="1900" b="1">
          <a:solidFill>
            <a:srgbClr val="E4002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900" b="1">
          <a:solidFill>
            <a:srgbClr val="E4002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900" b="1">
          <a:solidFill>
            <a:srgbClr val="E4002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 b="1">
          <a:solidFill>
            <a:srgbClr val="E4002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E4002B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E4002B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E4002B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E4002B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E4002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3588" y="2163763"/>
            <a:ext cx="7694612" cy="1436687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CC"/>
                </a:solidFill>
              </a:rPr>
              <a:t>Texas Drug Offender Education Program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19600"/>
            <a:ext cx="7315200" cy="1066800"/>
          </a:xfrm>
        </p:spPr>
        <p:txBody>
          <a:bodyPr/>
          <a:lstStyle/>
          <a:p>
            <a:pPr eaLnBrk="1" hangingPunct="1"/>
            <a:r>
              <a:rPr lang="en-US" sz="2800" b="1" i="1" dirty="0">
                <a:solidFill>
                  <a:srgbClr val="0000CC"/>
                </a:solidFill>
              </a:rPr>
              <a:t>Department of Licensing and Regulation</a:t>
            </a:r>
          </a:p>
          <a:p>
            <a:pPr eaLnBrk="1" hangingPunct="1"/>
            <a:r>
              <a:rPr lang="en-US" sz="2800" b="1" i="1" dirty="0">
                <a:solidFill>
                  <a:srgbClr val="0000CC"/>
                </a:solidFill>
              </a:rPr>
              <a:t>Offender Education</a:t>
            </a:r>
          </a:p>
          <a:p>
            <a:pPr eaLnBrk="1" hangingPunct="1"/>
            <a:r>
              <a:rPr lang="en-US" sz="2800" b="1" i="1" dirty="0">
                <a:solidFill>
                  <a:srgbClr val="0000CC"/>
                </a:solidFill>
              </a:rPr>
              <a:t>Revised 2019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1524000"/>
            <a:ext cx="5029200" cy="4648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2800" b="1"/>
          </a:p>
          <a:p>
            <a:pPr marL="609600" indent="-609600" eaLnBrk="1" hangingPunct="1"/>
            <a:r>
              <a:rPr lang="en-US" sz="2800" b="1">
                <a:solidFill>
                  <a:schemeClr val="accent2"/>
                </a:solidFill>
              </a:rPr>
              <a:t>Aztecs, Mexican Indians – peyote, MJ and mescaline – religious rituals</a:t>
            </a:r>
          </a:p>
          <a:p>
            <a:pPr marL="609600" indent="-609600" eaLnBrk="1" hangingPunct="1">
              <a:buFontTx/>
              <a:buNone/>
            </a:pPr>
            <a:endParaRPr lang="en-US" sz="2800" b="1">
              <a:solidFill>
                <a:schemeClr val="accent2"/>
              </a:solidFill>
            </a:endParaRPr>
          </a:p>
          <a:p>
            <a:pPr marL="609600" indent="-609600" eaLnBrk="1" hangingPunct="1"/>
            <a:r>
              <a:rPr lang="en-US" sz="2800" b="1">
                <a:solidFill>
                  <a:schemeClr val="accent2"/>
                </a:solidFill>
              </a:rPr>
              <a:t>South American – Incas – cocoa plant</a:t>
            </a:r>
          </a:p>
        </p:txBody>
      </p:sp>
      <p:pic>
        <p:nvPicPr>
          <p:cNvPr id="33794" name="Picture 6" descr="MP00506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66888"/>
            <a:ext cx="2597150" cy="3819525"/>
          </a:xfrm>
        </p:spPr>
      </p:pic>
      <p:sp>
        <p:nvSpPr>
          <p:cNvPr id="33795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accent2"/>
                </a:solidFill>
              </a:rPr>
              <a:t>800 Years Ago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ChangeArrowheads="1"/>
          </p:cNvSpPr>
          <p:nvPr/>
        </p:nvSpPr>
        <p:spPr bwMode="auto">
          <a:xfrm>
            <a:off x="2819400" y="1377950"/>
            <a:ext cx="58674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65138" indent="-465138">
              <a:buFont typeface="Arial" charset="0"/>
              <a:buChar char="•"/>
              <a:tabLst>
                <a:tab pos="739775" algn="l"/>
              </a:tabLst>
            </a:pPr>
            <a:r>
              <a:rPr kumimoji="1" lang="en-US" sz="2400">
                <a:solidFill>
                  <a:schemeClr val="accent2"/>
                </a:solidFill>
                <a:latin typeface="Tahoma" pitchFamily="34" charset="0"/>
              </a:rPr>
              <a:t>George Washington &amp; hemp</a:t>
            </a:r>
          </a:p>
          <a:p>
            <a:pPr marL="465138" indent="-465138">
              <a:buFont typeface="Arial" charset="0"/>
              <a:buChar char="•"/>
              <a:tabLst>
                <a:tab pos="739775" algn="l"/>
              </a:tabLst>
            </a:pPr>
            <a:r>
              <a:rPr kumimoji="1" lang="en-US" sz="2400">
                <a:solidFill>
                  <a:schemeClr val="accent2"/>
                </a:solidFill>
                <a:latin typeface="Tahoma" pitchFamily="34" charset="0"/>
              </a:rPr>
              <a:t>Patent Medicines with opium – sold in grocery stores – traveling shows</a:t>
            </a:r>
          </a:p>
          <a:p>
            <a:pPr marL="465138" indent="-465138">
              <a:buFont typeface="Arial" charset="0"/>
              <a:buChar char="•"/>
              <a:tabLst>
                <a:tab pos="739775" algn="l"/>
              </a:tabLst>
            </a:pPr>
            <a:r>
              <a:rPr kumimoji="1" lang="en-US" sz="2400">
                <a:solidFill>
                  <a:schemeClr val="accent2"/>
                </a:solidFill>
                <a:latin typeface="Tahoma" pitchFamily="34" charset="0"/>
              </a:rPr>
              <a:t>Heroin could be ordered from catalogues and was marketed by Bayer</a:t>
            </a:r>
          </a:p>
          <a:p>
            <a:pPr marL="465138" indent="-465138">
              <a:buFont typeface="Arial" charset="0"/>
              <a:buChar char="•"/>
              <a:tabLst>
                <a:tab pos="739775" algn="l"/>
              </a:tabLst>
            </a:pPr>
            <a:r>
              <a:rPr kumimoji="1" lang="en-US" sz="2400">
                <a:solidFill>
                  <a:schemeClr val="accent2"/>
                </a:solidFill>
                <a:latin typeface="Tahoma" pitchFamily="34" charset="0"/>
              </a:rPr>
              <a:t>“Soldier’s Disease” – morphine</a:t>
            </a:r>
          </a:p>
          <a:p>
            <a:pPr marL="465138" indent="-465138">
              <a:buFont typeface="Arial" charset="0"/>
              <a:buChar char="•"/>
              <a:tabLst>
                <a:tab pos="739775" algn="l"/>
              </a:tabLst>
            </a:pPr>
            <a:r>
              <a:rPr kumimoji="1" lang="en-US" sz="2400">
                <a:solidFill>
                  <a:schemeClr val="accent2"/>
                </a:solidFill>
                <a:latin typeface="Tahoma" pitchFamily="34" charset="0"/>
              </a:rPr>
              <a:t>“Laughing gas” in 1800s</a:t>
            </a:r>
          </a:p>
          <a:p>
            <a:pPr marL="465138" indent="-465138">
              <a:buFont typeface="Arial" charset="0"/>
              <a:buChar char="•"/>
              <a:tabLst>
                <a:tab pos="739775" algn="l"/>
              </a:tabLst>
            </a:pPr>
            <a:r>
              <a:rPr kumimoji="1" lang="en-US" sz="2400">
                <a:solidFill>
                  <a:schemeClr val="accent2"/>
                </a:solidFill>
                <a:latin typeface="Tahoma" pitchFamily="34" charset="0"/>
              </a:rPr>
              <a:t>Hypodermic needle &amp; pure cocaine</a:t>
            </a:r>
          </a:p>
          <a:p>
            <a:pPr marL="465138" indent="-465138">
              <a:buFont typeface="Arial" charset="0"/>
              <a:buChar char="•"/>
              <a:tabLst>
                <a:tab pos="739775" algn="l"/>
              </a:tabLst>
            </a:pPr>
            <a:r>
              <a:rPr kumimoji="1" lang="en-US" sz="2400">
                <a:solidFill>
                  <a:schemeClr val="accent2"/>
                </a:solidFill>
                <a:latin typeface="Tahoma" pitchFamily="34" charset="0"/>
              </a:rPr>
              <a:t>Opium smoking by 1875, epidemic</a:t>
            </a:r>
          </a:p>
          <a:p>
            <a:pPr marL="465138" indent="-465138">
              <a:buFont typeface="Arial" charset="0"/>
              <a:buChar char="•"/>
              <a:tabLst>
                <a:tab pos="739775" algn="l"/>
              </a:tabLst>
            </a:pPr>
            <a:r>
              <a:rPr kumimoji="1" lang="en-US" sz="2400">
                <a:solidFill>
                  <a:schemeClr val="accent2"/>
                </a:solidFill>
                <a:latin typeface="Tahoma" pitchFamily="34" charset="0"/>
              </a:rPr>
              <a:t>1884, purified cocaine – Coca-Cola</a:t>
            </a:r>
          </a:p>
          <a:p>
            <a:pPr marL="465138" indent="-465138">
              <a:buFont typeface="Arial" charset="0"/>
              <a:buChar char="•"/>
              <a:tabLst>
                <a:tab pos="739775" algn="l"/>
              </a:tabLst>
            </a:pPr>
            <a:r>
              <a:rPr kumimoji="1" lang="en-US" sz="2400">
                <a:solidFill>
                  <a:schemeClr val="accent2"/>
                </a:solidFill>
                <a:latin typeface="Tahoma" pitchFamily="34" charset="0"/>
              </a:rPr>
              <a:t>Narcotics used by mothers</a:t>
            </a:r>
          </a:p>
          <a:p>
            <a:pPr marL="465138" indent="-465138">
              <a:buFont typeface="Arial" charset="0"/>
              <a:buChar char="•"/>
              <a:tabLst>
                <a:tab pos="739775" algn="l"/>
              </a:tabLst>
            </a:pPr>
            <a:r>
              <a:rPr kumimoji="1" lang="en-US" sz="2400">
                <a:solidFill>
                  <a:schemeClr val="accent2"/>
                </a:solidFill>
                <a:latin typeface="Tahoma" pitchFamily="34" charset="0"/>
              </a:rPr>
              <a:t>Sears – injecting kits - $1.50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2625" y="406400"/>
            <a:ext cx="7512050" cy="655638"/>
          </a:xfrm>
        </p:spPr>
        <p:txBody>
          <a:bodyPr anchor="b"/>
          <a:lstStyle/>
          <a:p>
            <a:pPr eaLnBrk="1" hangingPunct="1"/>
            <a:r>
              <a:rPr kumimoji="1" lang="en-US" sz="4000" b="1">
                <a:solidFill>
                  <a:schemeClr val="accent2"/>
                </a:solidFill>
              </a:rPr>
              <a:t>North America, 1700-1900s</a:t>
            </a:r>
          </a:p>
        </p:txBody>
      </p:sp>
      <p:pic>
        <p:nvPicPr>
          <p:cNvPr id="34819" name="Picture 4" descr="j013675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676400"/>
            <a:ext cx="2532063" cy="3505200"/>
          </a:xfrm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8186738" y="6248400"/>
            <a:ext cx="423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0" grpId="0" build="p"/>
      <p:bldP spid="8519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sz="3600"/>
              <a:t>1920s-1950s</a:t>
            </a: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381000" y="1874838"/>
            <a:ext cx="5791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>
              <a:buFontTx/>
              <a:buChar char="•"/>
              <a:tabLst>
                <a:tab pos="685800" algn="l"/>
              </a:tabLst>
            </a:pPr>
            <a:r>
              <a:rPr kumimoji="1" lang="en-US" sz="2400">
                <a:solidFill>
                  <a:schemeClr val="accent2"/>
                </a:solidFill>
                <a:latin typeface="Tahoma" pitchFamily="34" charset="0"/>
              </a:rPr>
              <a:t>Smoking cannabis—came from Mexico and South America</a:t>
            </a:r>
          </a:p>
          <a:p>
            <a:pPr marL="285750" indent="-285750">
              <a:buFontTx/>
              <a:buChar char="•"/>
              <a:tabLst>
                <a:tab pos="685800" algn="l"/>
              </a:tabLst>
            </a:pPr>
            <a:r>
              <a:rPr kumimoji="1" lang="en-US" sz="2400">
                <a:solidFill>
                  <a:schemeClr val="accent2"/>
                </a:solidFill>
                <a:latin typeface="Tahoma" pitchFamily="34" charset="0"/>
              </a:rPr>
              <a:t>Marijuana use increased, cocaine decreased</a:t>
            </a:r>
          </a:p>
          <a:p>
            <a:pPr marL="285750" indent="-285750">
              <a:buFontTx/>
              <a:buChar char="•"/>
              <a:tabLst>
                <a:tab pos="685800" algn="l"/>
              </a:tabLst>
            </a:pPr>
            <a:r>
              <a:rPr kumimoji="1" lang="en-US" sz="2400">
                <a:solidFill>
                  <a:schemeClr val="accent2"/>
                </a:solidFill>
                <a:latin typeface="Tahoma" pitchFamily="34" charset="0"/>
              </a:rPr>
              <a:t>MJ and musicians and artists</a:t>
            </a:r>
          </a:p>
          <a:p>
            <a:pPr marL="285750" indent="-285750">
              <a:buFontTx/>
              <a:buChar char="•"/>
              <a:tabLst>
                <a:tab pos="685800" algn="l"/>
              </a:tabLst>
            </a:pPr>
            <a:r>
              <a:rPr kumimoji="1" lang="en-US" sz="2400">
                <a:solidFill>
                  <a:schemeClr val="accent2"/>
                </a:solidFill>
                <a:latin typeface="Tahoma" pitchFamily="34" charset="0"/>
              </a:rPr>
              <a:t>WW II amphetamines for soldiers and pilots</a:t>
            </a:r>
          </a:p>
          <a:p>
            <a:pPr marL="285750" indent="-285750">
              <a:buFontTx/>
              <a:buChar char="•"/>
              <a:tabLst>
                <a:tab pos="685800" algn="l"/>
              </a:tabLst>
            </a:pPr>
            <a:r>
              <a:rPr kumimoji="1" lang="en-US" sz="2400">
                <a:solidFill>
                  <a:schemeClr val="accent2"/>
                </a:solidFill>
                <a:latin typeface="Tahoma" pitchFamily="34" charset="0"/>
              </a:rPr>
              <a:t>Amphetamine as treatment for narcolepsy, weight, and hyperactivity</a:t>
            </a:r>
          </a:p>
          <a:p>
            <a:pPr marL="285750" indent="-285750">
              <a:buFontTx/>
              <a:buChar char="•"/>
              <a:tabLst>
                <a:tab pos="685800" algn="l"/>
              </a:tabLst>
            </a:pPr>
            <a:r>
              <a:rPr kumimoji="1" lang="en-US" sz="2400">
                <a:solidFill>
                  <a:schemeClr val="accent2"/>
                </a:solidFill>
                <a:latin typeface="Tahoma" pitchFamily="34" charset="0"/>
              </a:rPr>
              <a:t>1943 LSD – Dr. Albert Hoffman</a:t>
            </a:r>
          </a:p>
        </p:txBody>
      </p:sp>
      <p:pic>
        <p:nvPicPr>
          <p:cNvPr id="35843" name="Picture 4" descr="j029539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27775" y="2327275"/>
            <a:ext cx="2216150" cy="3613150"/>
          </a:xfr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406400"/>
            <a:ext cx="7512050" cy="59055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</a:rPr>
              <a:t>1960s, 1970s, 1980s</a:t>
            </a:r>
            <a:r>
              <a:rPr lang="en-US" sz="4000"/>
              <a:t> 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5105400" cy="51054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Speed and motorcycle gangs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MJ and LSD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Vietnam War and heroin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Cocaine – “Miami Vice”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Valium and tranquilizers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Designer Drugs, Ecstasy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Crack in late 1980s</a:t>
            </a:r>
          </a:p>
        </p:txBody>
      </p:sp>
      <p:pic>
        <p:nvPicPr>
          <p:cNvPr id="36867" name="Picture 4" descr="j00836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02288" y="1836738"/>
            <a:ext cx="3081337" cy="3817937"/>
          </a:xfrm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0" y="350838"/>
            <a:ext cx="4922838" cy="687387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</a:rPr>
              <a:t>1990s</a:t>
            </a:r>
            <a:r>
              <a:rPr lang="en-US" sz="4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76600" y="1143000"/>
            <a:ext cx="5410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</a:rPr>
              <a:t>Powdered meth starts to spread from Pacific coast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</a:rPr>
              <a:t>Crack peaks in mid 1990s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</a:rPr>
              <a:t>Ice comes in from Hawaii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</a:rPr>
              <a:t>In Texas, marijuana is most used illicit drug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</a:rPr>
              <a:t>Cocaine is #1 in drug treatment admissions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</a:rPr>
              <a:t>Alcohol is #1 over-all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</a:rPr>
              <a:t>Vicodin frequently abused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</a:rPr>
              <a:t>Rohypnol, GHB, club drugs.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</a:rPr>
              <a:t>Blunt cigars in Texas in 1993 changed patterns of use of marijuana</a:t>
            </a:r>
          </a:p>
        </p:txBody>
      </p:sp>
      <p:pic>
        <p:nvPicPr>
          <p:cNvPr id="37891" name="Picture 4" descr="j02810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6425" y="1836738"/>
            <a:ext cx="2339975" cy="3040062"/>
          </a:xfrm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685800"/>
            <a:ext cx="3398838" cy="687388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</a:rPr>
              <a:t>2000s</a:t>
            </a:r>
            <a:r>
              <a:rPr lang="en-US" sz="4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81000"/>
            <a:ext cx="5486400" cy="5715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sz="2000" b="1">
                <a:solidFill>
                  <a:schemeClr val="accent2"/>
                </a:solidFill>
              </a:rPr>
              <a:t>Cocaine remains a problem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sz="2000" b="1">
                <a:solidFill>
                  <a:schemeClr val="accent2"/>
                </a:solidFill>
              </a:rPr>
              <a:t>OxyContin (Hillbilly Heroin)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sz="2000" b="1">
                <a:solidFill>
                  <a:schemeClr val="accent2"/>
                </a:solidFill>
              </a:rPr>
              <a:t>Codeine cough syrup and rap music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sz="2000" b="1">
                <a:solidFill>
                  <a:schemeClr val="accent2"/>
                </a:solidFill>
              </a:rPr>
              <a:t>Methamphetamine scene is changing with limits on pseudoephedrine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sz="2000" b="1">
                <a:solidFill>
                  <a:schemeClr val="accent2"/>
                </a:solidFill>
              </a:rPr>
              <a:t>Abuse of prescription drugs is on the rise—by young and old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sz="2000" b="1">
                <a:solidFill>
                  <a:schemeClr val="accent2"/>
                </a:solidFill>
              </a:rPr>
              <a:t>More potent marijuana and effects of smoking more in blunts cigars and bongs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sz="2000" b="1">
                <a:solidFill>
                  <a:schemeClr val="accent2"/>
                </a:solidFill>
              </a:rPr>
              <a:t>Ecstasy use is increasing and it has moved from Raves to the street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sz="2000" b="1">
                <a:solidFill>
                  <a:schemeClr val="accent2"/>
                </a:solidFill>
              </a:rPr>
              <a:t>Increasing problem with young heroin inhalers (“Cheese” heroin in Dallas but increases in inhaled heroin are statewide)</a:t>
            </a:r>
          </a:p>
        </p:txBody>
      </p:sp>
      <p:pic>
        <p:nvPicPr>
          <p:cNvPr id="38915" name="Picture 4" descr="j04004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3600" y="2057400"/>
            <a:ext cx="2708275" cy="3154363"/>
          </a:xfrm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6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6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6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AutoShape 2"/>
          <p:cNvSpPr>
            <a:spLocks noChangeArrowheads="1"/>
          </p:cNvSpPr>
          <p:nvPr/>
        </p:nvSpPr>
        <p:spPr bwMode="auto">
          <a:xfrm>
            <a:off x="1143000" y="304800"/>
            <a:ext cx="4038600" cy="1066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Precontemplation </a:t>
            </a:r>
          </a:p>
          <a:p>
            <a:pPr algn="ctr"/>
            <a:r>
              <a:rPr lang="en-US"/>
              <a:t>(Never Thought About It)</a:t>
            </a:r>
          </a:p>
        </p:txBody>
      </p:sp>
      <p:sp>
        <p:nvSpPr>
          <p:cNvPr id="848899" name="AutoShape 3"/>
          <p:cNvSpPr>
            <a:spLocks noChangeArrowheads="1"/>
          </p:cNvSpPr>
          <p:nvPr/>
        </p:nvSpPr>
        <p:spPr bwMode="auto">
          <a:xfrm>
            <a:off x="4572000" y="1524000"/>
            <a:ext cx="3733800" cy="1066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Contemplation </a:t>
            </a:r>
          </a:p>
          <a:p>
            <a:pPr algn="ctr"/>
            <a:r>
              <a:rPr lang="en-US"/>
              <a:t>(Starting To Think About It)</a:t>
            </a:r>
          </a:p>
        </p:txBody>
      </p:sp>
      <p:sp>
        <p:nvSpPr>
          <p:cNvPr id="848900" name="AutoShape 4"/>
          <p:cNvSpPr>
            <a:spLocks noChangeArrowheads="1"/>
          </p:cNvSpPr>
          <p:nvPr/>
        </p:nvSpPr>
        <p:spPr bwMode="auto">
          <a:xfrm>
            <a:off x="381000" y="1905000"/>
            <a:ext cx="1905000" cy="1600200"/>
          </a:xfrm>
          <a:prstGeom prst="hexagon">
            <a:avLst>
              <a:gd name="adj" fmla="val 29762"/>
              <a:gd name="vf" fmla="val 115470"/>
            </a:avLst>
          </a:prstGeom>
          <a:solidFill>
            <a:srgbClr val="F4472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Relapse</a:t>
            </a:r>
          </a:p>
        </p:txBody>
      </p:sp>
      <p:sp>
        <p:nvSpPr>
          <p:cNvPr id="848901" name="AutoShape 5"/>
          <p:cNvSpPr>
            <a:spLocks noChangeArrowheads="1"/>
          </p:cNvSpPr>
          <p:nvPr/>
        </p:nvSpPr>
        <p:spPr bwMode="auto">
          <a:xfrm>
            <a:off x="5334000" y="3048000"/>
            <a:ext cx="2971800" cy="1447800"/>
          </a:xfrm>
          <a:prstGeom prst="hexagon">
            <a:avLst>
              <a:gd name="adj" fmla="val 5131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Preparation</a:t>
            </a:r>
          </a:p>
          <a:p>
            <a:pPr algn="ctr"/>
            <a:r>
              <a:rPr lang="en-US" sz="2400"/>
              <a:t>(Getting Ready)</a:t>
            </a:r>
          </a:p>
        </p:txBody>
      </p:sp>
      <p:sp>
        <p:nvSpPr>
          <p:cNvPr id="848902" name="AutoShape 6"/>
          <p:cNvSpPr>
            <a:spLocks noChangeArrowheads="1"/>
          </p:cNvSpPr>
          <p:nvPr/>
        </p:nvSpPr>
        <p:spPr bwMode="auto">
          <a:xfrm>
            <a:off x="1905000" y="3581400"/>
            <a:ext cx="3048000" cy="914400"/>
          </a:xfrm>
          <a:prstGeom prst="hexagon">
            <a:avLst>
              <a:gd name="adj" fmla="val 8333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Maintenance</a:t>
            </a:r>
            <a:endParaRPr lang="en-US" sz="2400"/>
          </a:p>
        </p:txBody>
      </p:sp>
      <p:sp>
        <p:nvSpPr>
          <p:cNvPr id="848903" name="AutoShape 7"/>
          <p:cNvSpPr>
            <a:spLocks noChangeArrowheads="1"/>
          </p:cNvSpPr>
          <p:nvPr/>
        </p:nvSpPr>
        <p:spPr bwMode="auto">
          <a:xfrm>
            <a:off x="6172200" y="4800600"/>
            <a:ext cx="2057400" cy="1447800"/>
          </a:xfrm>
          <a:prstGeom prst="hexagon">
            <a:avLst>
              <a:gd name="adj" fmla="val 3552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Action</a:t>
            </a:r>
            <a:endParaRPr lang="en-US" sz="2400"/>
          </a:p>
        </p:txBody>
      </p:sp>
      <p:sp>
        <p:nvSpPr>
          <p:cNvPr id="848904" name="AutoShape 8"/>
          <p:cNvSpPr>
            <a:spLocks noChangeArrowheads="1"/>
          </p:cNvSpPr>
          <p:nvPr/>
        </p:nvSpPr>
        <p:spPr bwMode="auto">
          <a:xfrm>
            <a:off x="762000" y="5334000"/>
            <a:ext cx="1828800" cy="914400"/>
          </a:xfrm>
          <a:prstGeom prst="flowChartAlternateProcess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400" b="1"/>
              <a:t>Recovery</a:t>
            </a:r>
          </a:p>
        </p:txBody>
      </p:sp>
      <p:sp>
        <p:nvSpPr>
          <p:cNvPr id="848905" name="Line 9"/>
          <p:cNvSpPr>
            <a:spLocks noChangeShapeType="1"/>
          </p:cNvSpPr>
          <p:nvPr/>
        </p:nvSpPr>
        <p:spPr bwMode="auto">
          <a:xfrm>
            <a:off x="5181600" y="838200"/>
            <a:ext cx="609600" cy="685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8906" name="Line 10"/>
          <p:cNvSpPr>
            <a:spLocks noChangeShapeType="1"/>
          </p:cNvSpPr>
          <p:nvPr/>
        </p:nvSpPr>
        <p:spPr bwMode="auto">
          <a:xfrm>
            <a:off x="6858000" y="2590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8907" name="Line 11"/>
          <p:cNvSpPr>
            <a:spLocks noChangeShapeType="1"/>
          </p:cNvSpPr>
          <p:nvPr/>
        </p:nvSpPr>
        <p:spPr bwMode="auto">
          <a:xfrm>
            <a:off x="6934200" y="44958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8908" name="Line 12"/>
          <p:cNvSpPr>
            <a:spLocks noChangeShapeType="1"/>
          </p:cNvSpPr>
          <p:nvPr/>
        </p:nvSpPr>
        <p:spPr bwMode="auto">
          <a:xfrm flipH="1" flipV="1">
            <a:off x="4343400" y="4419600"/>
            <a:ext cx="1905000" cy="9144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8909" name="Line 13"/>
          <p:cNvSpPr>
            <a:spLocks noChangeShapeType="1"/>
          </p:cNvSpPr>
          <p:nvPr/>
        </p:nvSpPr>
        <p:spPr bwMode="auto">
          <a:xfrm>
            <a:off x="2209800" y="28956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8910" name="Line 14"/>
          <p:cNvSpPr>
            <a:spLocks noChangeShapeType="1"/>
          </p:cNvSpPr>
          <p:nvPr/>
        </p:nvSpPr>
        <p:spPr bwMode="auto">
          <a:xfrm flipH="1">
            <a:off x="2667000" y="4572000"/>
            <a:ext cx="1066800" cy="685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8911" name="Line 15"/>
          <p:cNvSpPr>
            <a:spLocks noChangeShapeType="1"/>
          </p:cNvSpPr>
          <p:nvPr/>
        </p:nvSpPr>
        <p:spPr bwMode="auto">
          <a:xfrm>
            <a:off x="1371600" y="3581400"/>
            <a:ext cx="0" cy="13985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951" name="Rectangle 16"/>
          <p:cNvSpPr>
            <a:spLocks noChangeArrowheads="1"/>
          </p:cNvSpPr>
          <p:nvPr/>
        </p:nvSpPr>
        <p:spPr bwMode="auto">
          <a:xfrm>
            <a:off x="5791200" y="381000"/>
            <a:ext cx="2438400" cy="7620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u="sng">
                <a:solidFill>
                  <a:schemeClr val="hlink"/>
                </a:solidFill>
              </a:rPr>
              <a:t>CHANGE:</a:t>
            </a:r>
          </a:p>
        </p:txBody>
      </p:sp>
      <p:sp>
        <p:nvSpPr>
          <p:cNvPr id="39952" name="TextBox 16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8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8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8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4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8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8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4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48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48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8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8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1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3" dur="2000" fill="hold"/>
                                        <p:tgtEl>
                                          <p:spTgt spid="8489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4" dur="2000" fill="hold"/>
                                        <p:tgtEl>
                                          <p:spTgt spid="8489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8489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8489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84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4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84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8" grpId="0" animBg="1"/>
      <p:bldP spid="848899" grpId="0" animBg="1"/>
      <p:bldP spid="848900" grpId="0" animBg="1"/>
      <p:bldP spid="848901" grpId="0" animBg="1"/>
      <p:bldP spid="848902" grpId="0" animBg="1"/>
      <p:bldP spid="848903" grpId="0" animBg="1"/>
      <p:bldP spid="848904" grpId="0" animBg="1"/>
      <p:bldP spid="848904" grpId="1"/>
      <p:bldP spid="848905" grpId="0" animBg="1"/>
      <p:bldP spid="848906" grpId="0" animBg="1"/>
      <p:bldP spid="848907" grpId="0" animBg="1"/>
      <p:bldP spid="848908" grpId="0" animBg="1"/>
      <p:bldP spid="848909" grpId="0" animBg="1"/>
      <p:bldP spid="848910" grpId="0" animBg="1"/>
      <p:bldP spid="8489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0772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latin typeface="Tahoma" pitchFamily="34" charset="0"/>
              </a:rPr>
              <a:t>Think of a change in your behavior or habits that you would like to consider.</a:t>
            </a:r>
            <a:r>
              <a:rPr lang="en-US" sz="4000">
                <a:latin typeface="Tahoma" pitchFamily="34" charset="0"/>
              </a:rPr>
              <a:t> </a:t>
            </a:r>
          </a:p>
          <a:p>
            <a:endParaRPr lang="en-US" sz="4000">
              <a:latin typeface="Tahoma" pitchFamily="34" charset="0"/>
            </a:endParaRPr>
          </a:p>
          <a:p>
            <a:endParaRPr lang="en-US"/>
          </a:p>
          <a:p>
            <a:pPr algn="ctr"/>
            <a:r>
              <a:rPr lang="en-US" sz="5400" i="1" u="sng"/>
              <a:t>Write it down.</a:t>
            </a:r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b="1">
                <a:solidFill>
                  <a:schemeClr val="accent2"/>
                </a:solidFill>
              </a:rPr>
              <a:t>IMPORTANCE RULER</a:t>
            </a:r>
          </a:p>
        </p:txBody>
      </p:sp>
      <p:sp>
        <p:nvSpPr>
          <p:cNvPr id="831494" name="Rectangle 6"/>
          <p:cNvSpPr>
            <a:spLocks noChangeArrowheads="1"/>
          </p:cNvSpPr>
          <p:nvPr/>
        </p:nvSpPr>
        <p:spPr bwMode="auto">
          <a:xfrm>
            <a:off x="457200" y="13716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</a:rPr>
              <a:t>How important is it to you to make this change?</a:t>
            </a:r>
            <a:br>
              <a:rPr lang="en-US" sz="2400" b="1">
                <a:solidFill>
                  <a:schemeClr val="accent2"/>
                </a:solidFill>
              </a:rPr>
            </a:br>
            <a:br>
              <a:rPr lang="en-US" sz="2400">
                <a:solidFill>
                  <a:schemeClr val="accent2"/>
                </a:solidFill>
              </a:rPr>
            </a:br>
            <a:r>
              <a:rPr lang="en-US" sz="2400" b="1" i="1">
                <a:solidFill>
                  <a:schemeClr val="accent2"/>
                </a:solidFill>
              </a:rPr>
              <a:t>If 0 was “not important,” and 10 was “very important,” what number would you give?</a:t>
            </a:r>
          </a:p>
        </p:txBody>
      </p:sp>
      <p:sp>
        <p:nvSpPr>
          <p:cNvPr id="831495" name="Rectangle 7"/>
          <p:cNvSpPr>
            <a:spLocks noChangeArrowheads="1"/>
          </p:cNvSpPr>
          <p:nvPr/>
        </p:nvSpPr>
        <p:spPr bwMode="auto">
          <a:xfrm>
            <a:off x="685800" y="3048000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/>
              <a:t>							                      	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/>
              <a:t>		 </a:t>
            </a:r>
            <a:r>
              <a:rPr lang="en-US" sz="3200">
                <a:solidFill>
                  <a:schemeClr val="accent2"/>
                </a:solidFill>
              </a:rPr>
              <a:t>0   1   2   3   4   5   6   7   8   9   10</a:t>
            </a:r>
          </a:p>
          <a:p>
            <a:pPr marL="342900" indent="-342900">
              <a:spcBef>
                <a:spcPct val="2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i="1" u="sng">
                <a:solidFill>
                  <a:schemeClr val="accent2"/>
                </a:solidFill>
              </a:rPr>
              <a:t>Write down the number.</a:t>
            </a:r>
          </a:p>
        </p:txBody>
      </p:sp>
      <p:grpSp>
        <p:nvGrpSpPr>
          <p:cNvPr id="41988" name="Group 8"/>
          <p:cNvGrpSpPr>
            <a:grpSpLocks/>
          </p:cNvGrpSpPr>
          <p:nvPr/>
        </p:nvGrpSpPr>
        <p:grpSpPr bwMode="auto">
          <a:xfrm>
            <a:off x="1676400" y="3657600"/>
            <a:ext cx="6324600" cy="1066800"/>
            <a:chOff x="1584" y="2112"/>
            <a:chExt cx="3408" cy="672"/>
          </a:xfrm>
        </p:grpSpPr>
        <p:sp>
          <p:nvSpPr>
            <p:cNvPr id="41990" name="Line 9"/>
            <p:cNvSpPr>
              <a:spLocks noChangeShapeType="1"/>
            </p:cNvSpPr>
            <p:nvPr/>
          </p:nvSpPr>
          <p:spPr bwMode="auto">
            <a:xfrm flipH="1">
              <a:off x="1584" y="2448"/>
              <a:ext cx="3408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991" name="Line 10"/>
            <p:cNvSpPr>
              <a:spLocks noChangeShapeType="1"/>
            </p:cNvSpPr>
            <p:nvPr/>
          </p:nvSpPr>
          <p:spPr bwMode="auto">
            <a:xfrm>
              <a:off x="4992" y="2112"/>
              <a:ext cx="0" cy="672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992" name="Line 11"/>
            <p:cNvSpPr>
              <a:spLocks noChangeShapeType="1"/>
            </p:cNvSpPr>
            <p:nvPr/>
          </p:nvSpPr>
          <p:spPr bwMode="auto">
            <a:xfrm>
              <a:off x="1584" y="2112"/>
              <a:ext cx="0" cy="624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1989" name="TextBox 8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4" grpId="0"/>
      <p:bldP spid="8314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b="1">
                <a:solidFill>
                  <a:schemeClr val="accent2"/>
                </a:solidFill>
              </a:rPr>
              <a:t>CONFIDENCE RULER</a:t>
            </a:r>
          </a:p>
        </p:txBody>
      </p:sp>
      <p:sp>
        <p:nvSpPr>
          <p:cNvPr id="833539" name="Rectangle 3"/>
          <p:cNvSpPr>
            <a:spLocks noChangeArrowheads="1"/>
          </p:cNvSpPr>
          <p:nvPr/>
        </p:nvSpPr>
        <p:spPr bwMode="auto">
          <a:xfrm>
            <a:off x="381000" y="1447800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</a:rPr>
              <a:t>If you decided right now to ________ , how confident do you feel about succeeding with this</a:t>
            </a:r>
            <a:r>
              <a:rPr lang="en-US" sz="2400" b="1" i="1">
                <a:solidFill>
                  <a:schemeClr val="accent2"/>
                </a:solidFill>
              </a:rPr>
              <a:t>? </a:t>
            </a:r>
            <a:br>
              <a:rPr lang="en-US" sz="2400">
                <a:solidFill>
                  <a:schemeClr val="accent2"/>
                </a:solidFill>
              </a:rPr>
            </a:br>
            <a:r>
              <a:rPr lang="en-US" sz="2400" b="1" i="1">
                <a:solidFill>
                  <a:schemeClr val="accent2"/>
                </a:solidFill>
              </a:rPr>
              <a:t> </a:t>
            </a:r>
            <a:br>
              <a:rPr lang="en-US" sz="2400" b="1" i="1">
                <a:solidFill>
                  <a:schemeClr val="accent2"/>
                </a:solidFill>
              </a:rPr>
            </a:br>
            <a:r>
              <a:rPr lang="en-US" sz="2400" b="1" i="1">
                <a:solidFill>
                  <a:schemeClr val="accent2"/>
                </a:solidFill>
              </a:rPr>
              <a:t>If 0 was ‘not confident’ and 10 was ‘very confident’, what number would you give yourself?</a:t>
            </a:r>
          </a:p>
        </p:txBody>
      </p:sp>
      <p:sp>
        <p:nvSpPr>
          <p:cNvPr id="833540" name="Rectangle 4"/>
          <p:cNvSpPr>
            <a:spLocks noChangeArrowheads="1"/>
          </p:cNvSpPr>
          <p:nvPr/>
        </p:nvSpPr>
        <p:spPr bwMode="auto">
          <a:xfrm>
            <a:off x="685800" y="3048000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/>
              <a:t>							                      	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/>
              <a:t>		 </a:t>
            </a:r>
            <a:r>
              <a:rPr lang="en-US" sz="3200">
                <a:solidFill>
                  <a:schemeClr val="accent2"/>
                </a:solidFill>
              </a:rPr>
              <a:t>0   1   2   3   4   5   6   7   8   9  10</a:t>
            </a:r>
          </a:p>
          <a:p>
            <a:pPr marL="342900" indent="-342900">
              <a:spcBef>
                <a:spcPct val="20000"/>
              </a:spcBef>
            </a:pPr>
            <a:endParaRPr lang="en-US" sz="3200">
              <a:solidFill>
                <a:schemeClr val="accent2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i="1" u="sng">
                <a:solidFill>
                  <a:schemeClr val="accent2"/>
                </a:solidFill>
              </a:rPr>
              <a:t>Write down the number.</a:t>
            </a:r>
          </a:p>
        </p:txBody>
      </p:sp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1600200" y="3657600"/>
            <a:ext cx="6324600" cy="1066800"/>
            <a:chOff x="1584" y="2112"/>
            <a:chExt cx="3408" cy="672"/>
          </a:xfrm>
        </p:grpSpPr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 flipH="1">
              <a:off x="1584" y="2448"/>
              <a:ext cx="3408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15" name="Line 7"/>
            <p:cNvSpPr>
              <a:spLocks noChangeShapeType="1"/>
            </p:cNvSpPr>
            <p:nvPr/>
          </p:nvSpPr>
          <p:spPr bwMode="auto">
            <a:xfrm>
              <a:off x="4992" y="2112"/>
              <a:ext cx="0" cy="672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>
              <a:off x="1584" y="2112"/>
              <a:ext cx="0" cy="624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3013" name="TextBox 8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/>
      <p:bldP spid="8335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85800" y="1295400"/>
            <a:ext cx="7696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-10231438" y="603250"/>
          <a:ext cx="6251575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6250320" imgH="4167000" progId="Word.Document.8">
                  <p:embed/>
                </p:oleObj>
              </mc:Choice>
              <mc:Fallback>
                <p:oleObj name="Document" r:id="rId3" imgW="6250320" imgH="4167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231438" y="603250"/>
                        <a:ext cx="6251575" cy="416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685800" y="1676400"/>
            <a:ext cx="533400" cy="533400"/>
            <a:chOff x="434" y="1911"/>
            <a:chExt cx="391" cy="391"/>
          </a:xfrm>
        </p:grpSpPr>
        <p:sp>
          <p:nvSpPr>
            <p:cNvPr id="1062" name="Freeform 5"/>
            <p:cNvSpPr>
              <a:spLocks/>
            </p:cNvSpPr>
            <p:nvPr/>
          </p:nvSpPr>
          <p:spPr bwMode="auto">
            <a:xfrm>
              <a:off x="795" y="1911"/>
              <a:ext cx="30" cy="376"/>
            </a:xfrm>
            <a:custGeom>
              <a:avLst/>
              <a:gdLst>
                <a:gd name="T0" fmla="*/ 15 w 30"/>
                <a:gd name="T1" fmla="*/ 30 h 376"/>
                <a:gd name="T2" fmla="*/ 0 w 30"/>
                <a:gd name="T3" fmla="*/ 15 h 376"/>
                <a:gd name="T4" fmla="*/ 0 w 30"/>
                <a:gd name="T5" fmla="*/ 376 h 376"/>
                <a:gd name="T6" fmla="*/ 30 w 30"/>
                <a:gd name="T7" fmla="*/ 376 h 376"/>
                <a:gd name="T8" fmla="*/ 30 w 30"/>
                <a:gd name="T9" fmla="*/ 15 h 376"/>
                <a:gd name="T10" fmla="*/ 15 w 30"/>
                <a:gd name="T11" fmla="*/ 0 h 376"/>
                <a:gd name="T12" fmla="*/ 30 w 30"/>
                <a:gd name="T13" fmla="*/ 15 h 376"/>
                <a:gd name="T14" fmla="*/ 30 w 30"/>
                <a:gd name="T15" fmla="*/ 0 h 376"/>
                <a:gd name="T16" fmla="*/ 15 w 30"/>
                <a:gd name="T17" fmla="*/ 0 h 376"/>
                <a:gd name="T18" fmla="*/ 15 w 30"/>
                <a:gd name="T19" fmla="*/ 30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6"/>
                <a:gd name="T32" fmla="*/ 30 w 30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6">
                  <a:moveTo>
                    <a:pt x="15" y="30"/>
                  </a:moveTo>
                  <a:lnTo>
                    <a:pt x="0" y="15"/>
                  </a:lnTo>
                  <a:lnTo>
                    <a:pt x="0" y="376"/>
                  </a:lnTo>
                  <a:lnTo>
                    <a:pt x="30" y="376"/>
                  </a:lnTo>
                  <a:lnTo>
                    <a:pt x="30" y="15"/>
                  </a:lnTo>
                  <a:lnTo>
                    <a:pt x="15" y="0"/>
                  </a:lnTo>
                  <a:lnTo>
                    <a:pt x="30" y="15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6"/>
            <p:cNvSpPr>
              <a:spLocks/>
            </p:cNvSpPr>
            <p:nvPr/>
          </p:nvSpPr>
          <p:spPr bwMode="auto">
            <a:xfrm>
              <a:off x="434" y="1911"/>
              <a:ext cx="376" cy="30"/>
            </a:xfrm>
            <a:custGeom>
              <a:avLst/>
              <a:gdLst>
                <a:gd name="T0" fmla="*/ 30 w 376"/>
                <a:gd name="T1" fmla="*/ 15 h 30"/>
                <a:gd name="T2" fmla="*/ 15 w 376"/>
                <a:gd name="T3" fmla="*/ 30 h 30"/>
                <a:gd name="T4" fmla="*/ 376 w 376"/>
                <a:gd name="T5" fmla="*/ 30 h 30"/>
                <a:gd name="T6" fmla="*/ 376 w 376"/>
                <a:gd name="T7" fmla="*/ 0 h 30"/>
                <a:gd name="T8" fmla="*/ 15 w 376"/>
                <a:gd name="T9" fmla="*/ 0 h 30"/>
                <a:gd name="T10" fmla="*/ 0 w 376"/>
                <a:gd name="T11" fmla="*/ 15 h 30"/>
                <a:gd name="T12" fmla="*/ 15 w 376"/>
                <a:gd name="T13" fmla="*/ 0 h 30"/>
                <a:gd name="T14" fmla="*/ 0 w 376"/>
                <a:gd name="T15" fmla="*/ 0 h 30"/>
                <a:gd name="T16" fmla="*/ 0 w 376"/>
                <a:gd name="T17" fmla="*/ 15 h 30"/>
                <a:gd name="T18" fmla="*/ 30 w 376"/>
                <a:gd name="T19" fmla="*/ 1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0"/>
                <a:gd name="T32" fmla="*/ 376 w 37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0">
                  <a:moveTo>
                    <a:pt x="30" y="15"/>
                  </a:moveTo>
                  <a:lnTo>
                    <a:pt x="15" y="3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7"/>
            <p:cNvSpPr>
              <a:spLocks/>
            </p:cNvSpPr>
            <p:nvPr/>
          </p:nvSpPr>
          <p:spPr bwMode="auto">
            <a:xfrm>
              <a:off x="434" y="1926"/>
              <a:ext cx="30" cy="376"/>
            </a:xfrm>
            <a:custGeom>
              <a:avLst/>
              <a:gdLst>
                <a:gd name="T0" fmla="*/ 15 w 30"/>
                <a:gd name="T1" fmla="*/ 346 h 376"/>
                <a:gd name="T2" fmla="*/ 30 w 30"/>
                <a:gd name="T3" fmla="*/ 361 h 376"/>
                <a:gd name="T4" fmla="*/ 30 w 30"/>
                <a:gd name="T5" fmla="*/ 0 h 376"/>
                <a:gd name="T6" fmla="*/ 0 w 30"/>
                <a:gd name="T7" fmla="*/ 0 h 376"/>
                <a:gd name="T8" fmla="*/ 0 w 30"/>
                <a:gd name="T9" fmla="*/ 361 h 376"/>
                <a:gd name="T10" fmla="*/ 15 w 30"/>
                <a:gd name="T11" fmla="*/ 376 h 376"/>
                <a:gd name="T12" fmla="*/ 0 w 30"/>
                <a:gd name="T13" fmla="*/ 361 h 376"/>
                <a:gd name="T14" fmla="*/ 0 w 30"/>
                <a:gd name="T15" fmla="*/ 376 h 376"/>
                <a:gd name="T16" fmla="*/ 15 w 30"/>
                <a:gd name="T17" fmla="*/ 376 h 376"/>
                <a:gd name="T18" fmla="*/ 15 w 30"/>
                <a:gd name="T19" fmla="*/ 346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6"/>
                <a:gd name="T32" fmla="*/ 30 w 30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6">
                  <a:moveTo>
                    <a:pt x="15" y="346"/>
                  </a:moveTo>
                  <a:lnTo>
                    <a:pt x="30" y="361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61"/>
                  </a:lnTo>
                  <a:lnTo>
                    <a:pt x="15" y="376"/>
                  </a:lnTo>
                  <a:lnTo>
                    <a:pt x="0" y="361"/>
                  </a:lnTo>
                  <a:lnTo>
                    <a:pt x="0" y="376"/>
                  </a:lnTo>
                  <a:lnTo>
                    <a:pt x="15" y="376"/>
                  </a:lnTo>
                  <a:lnTo>
                    <a:pt x="15" y="346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8"/>
            <p:cNvSpPr>
              <a:spLocks/>
            </p:cNvSpPr>
            <p:nvPr/>
          </p:nvSpPr>
          <p:spPr bwMode="auto">
            <a:xfrm>
              <a:off x="449" y="2272"/>
              <a:ext cx="376" cy="30"/>
            </a:xfrm>
            <a:custGeom>
              <a:avLst/>
              <a:gdLst>
                <a:gd name="T0" fmla="*/ 346 w 376"/>
                <a:gd name="T1" fmla="*/ 15 h 30"/>
                <a:gd name="T2" fmla="*/ 361 w 376"/>
                <a:gd name="T3" fmla="*/ 0 h 30"/>
                <a:gd name="T4" fmla="*/ 0 w 376"/>
                <a:gd name="T5" fmla="*/ 0 h 30"/>
                <a:gd name="T6" fmla="*/ 0 w 376"/>
                <a:gd name="T7" fmla="*/ 30 h 30"/>
                <a:gd name="T8" fmla="*/ 361 w 376"/>
                <a:gd name="T9" fmla="*/ 30 h 30"/>
                <a:gd name="T10" fmla="*/ 376 w 376"/>
                <a:gd name="T11" fmla="*/ 15 h 30"/>
                <a:gd name="T12" fmla="*/ 361 w 376"/>
                <a:gd name="T13" fmla="*/ 30 h 30"/>
                <a:gd name="T14" fmla="*/ 376 w 376"/>
                <a:gd name="T15" fmla="*/ 30 h 30"/>
                <a:gd name="T16" fmla="*/ 376 w 376"/>
                <a:gd name="T17" fmla="*/ 15 h 30"/>
                <a:gd name="T18" fmla="*/ 346 w 376"/>
                <a:gd name="T19" fmla="*/ 1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0"/>
                <a:gd name="T32" fmla="*/ 376 w 37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0">
                  <a:moveTo>
                    <a:pt x="346" y="15"/>
                  </a:moveTo>
                  <a:lnTo>
                    <a:pt x="361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1" y="30"/>
                  </a:lnTo>
                  <a:lnTo>
                    <a:pt x="376" y="15"/>
                  </a:lnTo>
                  <a:lnTo>
                    <a:pt x="361" y="30"/>
                  </a:lnTo>
                  <a:lnTo>
                    <a:pt x="376" y="30"/>
                  </a:lnTo>
                  <a:lnTo>
                    <a:pt x="376" y="15"/>
                  </a:lnTo>
                  <a:lnTo>
                    <a:pt x="346" y="15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62000" y="1731963"/>
            <a:ext cx="609600" cy="452437"/>
            <a:chOff x="432" y="1824"/>
            <a:chExt cx="576" cy="480"/>
          </a:xfrm>
        </p:grpSpPr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449" y="1926"/>
              <a:ext cx="361" cy="3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61" name="Freeform 11"/>
            <p:cNvSpPr>
              <a:spLocks/>
            </p:cNvSpPr>
            <p:nvPr/>
          </p:nvSpPr>
          <p:spPr bwMode="auto">
            <a:xfrm>
              <a:off x="432" y="1824"/>
              <a:ext cx="576" cy="480"/>
            </a:xfrm>
            <a:custGeom>
              <a:avLst/>
              <a:gdLst>
                <a:gd name="T0" fmla="*/ 33330 w 430"/>
                <a:gd name="T1" fmla="*/ 4749 h 357"/>
                <a:gd name="T2" fmla="*/ 30888 w 430"/>
                <a:gd name="T3" fmla="*/ 6106 h 357"/>
                <a:gd name="T4" fmla="*/ 28331 w 430"/>
                <a:gd name="T5" fmla="*/ 7909 h 357"/>
                <a:gd name="T6" fmla="*/ 25966 w 430"/>
                <a:gd name="T7" fmla="*/ 9847 h 357"/>
                <a:gd name="T8" fmla="*/ 23675 w 430"/>
                <a:gd name="T9" fmla="*/ 11731 h 357"/>
                <a:gd name="T10" fmla="*/ 20701 w 430"/>
                <a:gd name="T11" fmla="*/ 14690 h 357"/>
                <a:gd name="T12" fmla="*/ 17413 w 430"/>
                <a:gd name="T13" fmla="*/ 18060 h 357"/>
                <a:gd name="T14" fmla="*/ 14748 w 430"/>
                <a:gd name="T15" fmla="*/ 21008 h 357"/>
                <a:gd name="T16" fmla="*/ 13047 w 430"/>
                <a:gd name="T17" fmla="*/ 22877 h 357"/>
                <a:gd name="T18" fmla="*/ 11607 w 430"/>
                <a:gd name="T19" fmla="*/ 24397 h 357"/>
                <a:gd name="T20" fmla="*/ 9918 w 430"/>
                <a:gd name="T21" fmla="*/ 26439 h 357"/>
                <a:gd name="T22" fmla="*/ 8001 w 430"/>
                <a:gd name="T23" fmla="*/ 28847 h 357"/>
                <a:gd name="T24" fmla="*/ 6749 w 430"/>
                <a:gd name="T25" fmla="*/ 29472 h 357"/>
                <a:gd name="T26" fmla="*/ 6174 w 430"/>
                <a:gd name="T27" fmla="*/ 27784 h 357"/>
                <a:gd name="T28" fmla="*/ 5408 w 430"/>
                <a:gd name="T29" fmla="*/ 25847 h 357"/>
                <a:gd name="T30" fmla="*/ 4581 w 430"/>
                <a:gd name="T31" fmla="*/ 24282 h 357"/>
                <a:gd name="T32" fmla="*/ 3761 w 430"/>
                <a:gd name="T33" fmla="*/ 22704 h 357"/>
                <a:gd name="T34" fmla="*/ 2808 w 430"/>
                <a:gd name="T35" fmla="*/ 20867 h 357"/>
                <a:gd name="T36" fmla="*/ 1753 w 430"/>
                <a:gd name="T37" fmla="*/ 18828 h 357"/>
                <a:gd name="T38" fmla="*/ 664 w 430"/>
                <a:gd name="T39" fmla="*/ 16715 h 357"/>
                <a:gd name="T40" fmla="*/ 1 w 430"/>
                <a:gd name="T41" fmla="*/ 15430 h 357"/>
                <a:gd name="T42" fmla="*/ 1034 w 430"/>
                <a:gd name="T43" fmla="*/ 14298 h 357"/>
                <a:gd name="T44" fmla="*/ 2583 w 430"/>
                <a:gd name="T45" fmla="*/ 12844 h 357"/>
                <a:gd name="T46" fmla="*/ 4037 w 430"/>
                <a:gd name="T47" fmla="*/ 11365 h 357"/>
                <a:gd name="T48" fmla="*/ 5038 w 430"/>
                <a:gd name="T49" fmla="*/ 11731 h 357"/>
                <a:gd name="T50" fmla="*/ 5926 w 430"/>
                <a:gd name="T51" fmla="*/ 13617 h 357"/>
                <a:gd name="T52" fmla="*/ 6682 w 430"/>
                <a:gd name="T53" fmla="*/ 15369 h 357"/>
                <a:gd name="T54" fmla="*/ 7389 w 430"/>
                <a:gd name="T55" fmla="*/ 16805 h 357"/>
                <a:gd name="T56" fmla="*/ 8065 w 430"/>
                <a:gd name="T57" fmla="*/ 18060 h 357"/>
                <a:gd name="T58" fmla="*/ 8970 w 430"/>
                <a:gd name="T59" fmla="*/ 20269 h 357"/>
                <a:gd name="T60" fmla="*/ 10126 w 430"/>
                <a:gd name="T61" fmla="*/ 21008 h 357"/>
                <a:gd name="T62" fmla="*/ 11300 w 430"/>
                <a:gd name="T63" fmla="*/ 19445 h 357"/>
                <a:gd name="T64" fmla="*/ 12553 w 430"/>
                <a:gd name="T65" fmla="*/ 17642 h 357"/>
                <a:gd name="T66" fmla="*/ 13931 w 430"/>
                <a:gd name="T67" fmla="*/ 16040 h 357"/>
                <a:gd name="T68" fmla="*/ 15119 w 430"/>
                <a:gd name="T69" fmla="*/ 14475 h 357"/>
                <a:gd name="T70" fmla="*/ 17165 w 430"/>
                <a:gd name="T71" fmla="*/ 11972 h 357"/>
                <a:gd name="T72" fmla="*/ 19600 w 430"/>
                <a:gd name="T73" fmla="*/ 9296 h 357"/>
                <a:gd name="T74" fmla="*/ 21731 w 430"/>
                <a:gd name="T75" fmla="*/ 6707 h 357"/>
                <a:gd name="T76" fmla="*/ 23603 w 430"/>
                <a:gd name="T77" fmla="*/ 5167 h 357"/>
                <a:gd name="T78" fmla="*/ 25529 w 430"/>
                <a:gd name="T79" fmla="*/ 3254 h 357"/>
                <a:gd name="T80" fmla="*/ 27651 w 430"/>
                <a:gd name="T81" fmla="*/ 1634 h 357"/>
                <a:gd name="T82" fmla="*/ 29593 w 430"/>
                <a:gd name="T83" fmla="*/ 320 h 357"/>
                <a:gd name="T84" fmla="*/ 30963 w 430"/>
                <a:gd name="T85" fmla="*/ 430 h 357"/>
                <a:gd name="T86" fmla="*/ 32231 w 430"/>
                <a:gd name="T87" fmla="*/ 1679 h 357"/>
                <a:gd name="T88" fmla="*/ 33533 w 430"/>
                <a:gd name="T89" fmla="*/ 3138 h 357"/>
                <a:gd name="T90" fmla="*/ 34410 w 430"/>
                <a:gd name="T91" fmla="*/ 4167 h 3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0"/>
                <a:gd name="T139" fmla="*/ 0 h 357"/>
                <a:gd name="T140" fmla="*/ 430 w 430"/>
                <a:gd name="T141" fmla="*/ 357 h 3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0" h="357">
                  <a:moveTo>
                    <a:pt x="430" y="51"/>
                  </a:moveTo>
                  <a:lnTo>
                    <a:pt x="416" y="56"/>
                  </a:lnTo>
                  <a:lnTo>
                    <a:pt x="401" y="64"/>
                  </a:lnTo>
                  <a:lnTo>
                    <a:pt x="385" y="72"/>
                  </a:lnTo>
                  <a:lnTo>
                    <a:pt x="369" y="83"/>
                  </a:lnTo>
                  <a:lnTo>
                    <a:pt x="353" y="94"/>
                  </a:lnTo>
                  <a:lnTo>
                    <a:pt x="338" y="104"/>
                  </a:lnTo>
                  <a:lnTo>
                    <a:pt x="324" y="116"/>
                  </a:lnTo>
                  <a:lnTo>
                    <a:pt x="310" y="126"/>
                  </a:lnTo>
                  <a:lnTo>
                    <a:pt x="295" y="138"/>
                  </a:lnTo>
                  <a:lnTo>
                    <a:pt x="277" y="154"/>
                  </a:lnTo>
                  <a:lnTo>
                    <a:pt x="258" y="173"/>
                  </a:lnTo>
                  <a:lnTo>
                    <a:pt x="237" y="193"/>
                  </a:lnTo>
                  <a:lnTo>
                    <a:pt x="217" y="213"/>
                  </a:lnTo>
                  <a:lnTo>
                    <a:pt x="199" y="232"/>
                  </a:lnTo>
                  <a:lnTo>
                    <a:pt x="184" y="248"/>
                  </a:lnTo>
                  <a:lnTo>
                    <a:pt x="173" y="260"/>
                  </a:lnTo>
                  <a:lnTo>
                    <a:pt x="163" y="269"/>
                  </a:lnTo>
                  <a:lnTo>
                    <a:pt x="154" y="279"/>
                  </a:lnTo>
                  <a:lnTo>
                    <a:pt x="145" y="288"/>
                  </a:lnTo>
                  <a:lnTo>
                    <a:pt x="134" y="299"/>
                  </a:lnTo>
                  <a:lnTo>
                    <a:pt x="124" y="312"/>
                  </a:lnTo>
                  <a:lnTo>
                    <a:pt x="113" y="324"/>
                  </a:lnTo>
                  <a:lnTo>
                    <a:pt x="100" y="340"/>
                  </a:lnTo>
                  <a:lnTo>
                    <a:pt x="86" y="357"/>
                  </a:lnTo>
                  <a:lnTo>
                    <a:pt x="84" y="347"/>
                  </a:lnTo>
                  <a:lnTo>
                    <a:pt x="81" y="337"/>
                  </a:lnTo>
                  <a:lnTo>
                    <a:pt x="77" y="327"/>
                  </a:lnTo>
                  <a:lnTo>
                    <a:pt x="72" y="316"/>
                  </a:lnTo>
                  <a:lnTo>
                    <a:pt x="67" y="305"/>
                  </a:lnTo>
                  <a:lnTo>
                    <a:pt x="62" y="296"/>
                  </a:lnTo>
                  <a:lnTo>
                    <a:pt x="57" y="286"/>
                  </a:lnTo>
                  <a:lnTo>
                    <a:pt x="52" y="278"/>
                  </a:lnTo>
                  <a:lnTo>
                    <a:pt x="47" y="268"/>
                  </a:lnTo>
                  <a:lnTo>
                    <a:pt x="42" y="257"/>
                  </a:lnTo>
                  <a:lnTo>
                    <a:pt x="35" y="246"/>
                  </a:lnTo>
                  <a:lnTo>
                    <a:pt x="29" y="234"/>
                  </a:lnTo>
                  <a:lnTo>
                    <a:pt x="22" y="222"/>
                  </a:lnTo>
                  <a:lnTo>
                    <a:pt x="15" y="210"/>
                  </a:lnTo>
                  <a:lnTo>
                    <a:pt x="8" y="197"/>
                  </a:lnTo>
                  <a:lnTo>
                    <a:pt x="0" y="185"/>
                  </a:lnTo>
                  <a:lnTo>
                    <a:pt x="1" y="182"/>
                  </a:lnTo>
                  <a:lnTo>
                    <a:pt x="7" y="177"/>
                  </a:lnTo>
                  <a:lnTo>
                    <a:pt x="13" y="169"/>
                  </a:lnTo>
                  <a:lnTo>
                    <a:pt x="22" y="161"/>
                  </a:lnTo>
                  <a:lnTo>
                    <a:pt x="32" y="152"/>
                  </a:lnTo>
                  <a:lnTo>
                    <a:pt x="42" y="143"/>
                  </a:lnTo>
                  <a:lnTo>
                    <a:pt x="50" y="134"/>
                  </a:lnTo>
                  <a:lnTo>
                    <a:pt x="57" y="127"/>
                  </a:lnTo>
                  <a:lnTo>
                    <a:pt x="63" y="138"/>
                  </a:lnTo>
                  <a:lnTo>
                    <a:pt x="68" y="150"/>
                  </a:lnTo>
                  <a:lnTo>
                    <a:pt x="74" y="161"/>
                  </a:lnTo>
                  <a:lnTo>
                    <a:pt x="79" y="171"/>
                  </a:lnTo>
                  <a:lnTo>
                    <a:pt x="83" y="181"/>
                  </a:lnTo>
                  <a:lnTo>
                    <a:pt x="88" y="189"/>
                  </a:lnTo>
                  <a:lnTo>
                    <a:pt x="92" y="198"/>
                  </a:lnTo>
                  <a:lnTo>
                    <a:pt x="96" y="204"/>
                  </a:lnTo>
                  <a:lnTo>
                    <a:pt x="101" y="213"/>
                  </a:lnTo>
                  <a:lnTo>
                    <a:pt x="105" y="224"/>
                  </a:lnTo>
                  <a:lnTo>
                    <a:pt x="112" y="239"/>
                  </a:lnTo>
                  <a:lnTo>
                    <a:pt x="118" y="256"/>
                  </a:lnTo>
                  <a:lnTo>
                    <a:pt x="126" y="248"/>
                  </a:lnTo>
                  <a:lnTo>
                    <a:pt x="133" y="238"/>
                  </a:lnTo>
                  <a:lnTo>
                    <a:pt x="141" y="229"/>
                  </a:lnTo>
                  <a:lnTo>
                    <a:pt x="149" y="218"/>
                  </a:lnTo>
                  <a:lnTo>
                    <a:pt x="157" y="208"/>
                  </a:lnTo>
                  <a:lnTo>
                    <a:pt x="164" y="199"/>
                  </a:lnTo>
                  <a:lnTo>
                    <a:pt x="173" y="189"/>
                  </a:lnTo>
                  <a:lnTo>
                    <a:pt x="180" y="181"/>
                  </a:lnTo>
                  <a:lnTo>
                    <a:pt x="188" y="171"/>
                  </a:lnTo>
                  <a:lnTo>
                    <a:pt x="200" y="157"/>
                  </a:lnTo>
                  <a:lnTo>
                    <a:pt x="214" y="141"/>
                  </a:lnTo>
                  <a:lnTo>
                    <a:pt x="229" y="124"/>
                  </a:lnTo>
                  <a:lnTo>
                    <a:pt x="244" y="109"/>
                  </a:lnTo>
                  <a:lnTo>
                    <a:pt x="259" y="93"/>
                  </a:lnTo>
                  <a:lnTo>
                    <a:pt x="271" y="79"/>
                  </a:lnTo>
                  <a:lnTo>
                    <a:pt x="283" y="69"/>
                  </a:lnTo>
                  <a:lnTo>
                    <a:pt x="294" y="61"/>
                  </a:lnTo>
                  <a:lnTo>
                    <a:pt x="306" y="50"/>
                  </a:lnTo>
                  <a:lnTo>
                    <a:pt x="318" y="39"/>
                  </a:lnTo>
                  <a:lnTo>
                    <a:pt x="331" y="30"/>
                  </a:lnTo>
                  <a:lnTo>
                    <a:pt x="344" y="19"/>
                  </a:lnTo>
                  <a:lnTo>
                    <a:pt x="357" y="11"/>
                  </a:lnTo>
                  <a:lnTo>
                    <a:pt x="369" y="4"/>
                  </a:lnTo>
                  <a:lnTo>
                    <a:pt x="380" y="0"/>
                  </a:lnTo>
                  <a:lnTo>
                    <a:pt x="386" y="5"/>
                  </a:lnTo>
                  <a:lnTo>
                    <a:pt x="394" y="12"/>
                  </a:lnTo>
                  <a:lnTo>
                    <a:pt x="402" y="20"/>
                  </a:lnTo>
                  <a:lnTo>
                    <a:pt x="411" y="29"/>
                  </a:lnTo>
                  <a:lnTo>
                    <a:pt x="418" y="37"/>
                  </a:lnTo>
                  <a:lnTo>
                    <a:pt x="425" y="45"/>
                  </a:lnTo>
                  <a:lnTo>
                    <a:pt x="429" y="49"/>
                  </a:lnTo>
                  <a:lnTo>
                    <a:pt x="430" y="51"/>
                  </a:lnTo>
                  <a:close/>
                </a:path>
              </a:pathLst>
            </a:custGeom>
            <a:solidFill>
              <a:srgbClr val="DD00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956" name="Text Box 12"/>
          <p:cNvSpPr txBox="1">
            <a:spLocks noChangeArrowheads="1"/>
          </p:cNvSpPr>
          <p:nvPr/>
        </p:nvSpPr>
        <p:spPr bwMode="auto">
          <a:xfrm>
            <a:off x="1524000" y="1524000"/>
            <a:ext cx="67056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50000"/>
              </a:spcBef>
            </a:pPr>
            <a:r>
              <a:rPr lang="en-US" sz="2100" b="1" i="1">
                <a:solidFill>
                  <a:srgbClr val="0000CC"/>
                </a:solidFill>
                <a:latin typeface="Helvetica"/>
              </a:rPr>
              <a:t>To educate participants on the dangers of drug use, abuse and the process of behavior changes.</a:t>
            </a:r>
            <a:r>
              <a:rPr lang="en-US" sz="2200">
                <a:solidFill>
                  <a:srgbClr val="FF3300"/>
                </a:solidFill>
                <a:latin typeface="Times New Roman MT Extra Bold"/>
              </a:rPr>
              <a:t> </a:t>
            </a:r>
          </a:p>
        </p:txBody>
      </p:sp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685800" y="6858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i="1">
                <a:solidFill>
                  <a:srgbClr val="0000CC"/>
                </a:solidFill>
                <a:latin typeface="Helvetica"/>
              </a:rPr>
              <a:t>COURSE PURPOSE</a:t>
            </a:r>
            <a:endParaRPr lang="en-US" sz="2400">
              <a:solidFill>
                <a:srgbClr val="0000CC"/>
              </a:solidFill>
              <a:latin typeface="Times New Roman MT Extra Bold"/>
            </a:endParaRPr>
          </a:p>
        </p:txBody>
      </p:sp>
      <p:sp>
        <p:nvSpPr>
          <p:cNvPr id="1032" name="Text Box 14"/>
          <p:cNvSpPr txBox="1">
            <a:spLocks noChangeArrowheads="1"/>
          </p:cNvSpPr>
          <p:nvPr/>
        </p:nvSpPr>
        <p:spPr bwMode="auto">
          <a:xfrm>
            <a:off x="685800" y="22860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i="1">
                <a:solidFill>
                  <a:srgbClr val="0000CC"/>
                </a:solidFill>
                <a:latin typeface="Helvetica"/>
              </a:rPr>
              <a:t>COURSE OBJECTIVES</a:t>
            </a:r>
            <a:endParaRPr lang="en-US" sz="2400">
              <a:solidFill>
                <a:srgbClr val="0000CC"/>
              </a:solidFill>
              <a:latin typeface="Times New Roman MT Extra Bold"/>
            </a:endParaRPr>
          </a:p>
        </p:txBody>
      </p:sp>
      <p:sp>
        <p:nvSpPr>
          <p:cNvPr id="1033" name="Line 15"/>
          <p:cNvSpPr>
            <a:spLocks noChangeShapeType="1"/>
          </p:cNvSpPr>
          <p:nvPr/>
        </p:nvSpPr>
        <p:spPr bwMode="auto">
          <a:xfrm>
            <a:off x="685800" y="2895600"/>
            <a:ext cx="7696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685800" y="3429000"/>
            <a:ext cx="533400" cy="533400"/>
            <a:chOff x="434" y="1911"/>
            <a:chExt cx="391" cy="391"/>
          </a:xfrm>
        </p:grpSpPr>
        <p:sp>
          <p:nvSpPr>
            <p:cNvPr id="1056" name="Freeform 17"/>
            <p:cNvSpPr>
              <a:spLocks/>
            </p:cNvSpPr>
            <p:nvPr/>
          </p:nvSpPr>
          <p:spPr bwMode="auto">
            <a:xfrm>
              <a:off x="795" y="1911"/>
              <a:ext cx="30" cy="376"/>
            </a:xfrm>
            <a:custGeom>
              <a:avLst/>
              <a:gdLst>
                <a:gd name="T0" fmla="*/ 15 w 30"/>
                <a:gd name="T1" fmla="*/ 30 h 376"/>
                <a:gd name="T2" fmla="*/ 0 w 30"/>
                <a:gd name="T3" fmla="*/ 15 h 376"/>
                <a:gd name="T4" fmla="*/ 0 w 30"/>
                <a:gd name="T5" fmla="*/ 376 h 376"/>
                <a:gd name="T6" fmla="*/ 30 w 30"/>
                <a:gd name="T7" fmla="*/ 376 h 376"/>
                <a:gd name="T8" fmla="*/ 30 w 30"/>
                <a:gd name="T9" fmla="*/ 15 h 376"/>
                <a:gd name="T10" fmla="*/ 15 w 30"/>
                <a:gd name="T11" fmla="*/ 0 h 376"/>
                <a:gd name="T12" fmla="*/ 30 w 30"/>
                <a:gd name="T13" fmla="*/ 15 h 376"/>
                <a:gd name="T14" fmla="*/ 30 w 30"/>
                <a:gd name="T15" fmla="*/ 0 h 376"/>
                <a:gd name="T16" fmla="*/ 15 w 30"/>
                <a:gd name="T17" fmla="*/ 0 h 376"/>
                <a:gd name="T18" fmla="*/ 15 w 30"/>
                <a:gd name="T19" fmla="*/ 30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6"/>
                <a:gd name="T32" fmla="*/ 30 w 30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6">
                  <a:moveTo>
                    <a:pt x="15" y="30"/>
                  </a:moveTo>
                  <a:lnTo>
                    <a:pt x="0" y="15"/>
                  </a:lnTo>
                  <a:lnTo>
                    <a:pt x="0" y="376"/>
                  </a:lnTo>
                  <a:lnTo>
                    <a:pt x="30" y="376"/>
                  </a:lnTo>
                  <a:lnTo>
                    <a:pt x="30" y="15"/>
                  </a:lnTo>
                  <a:lnTo>
                    <a:pt x="15" y="0"/>
                  </a:lnTo>
                  <a:lnTo>
                    <a:pt x="30" y="15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8"/>
            <p:cNvSpPr>
              <a:spLocks/>
            </p:cNvSpPr>
            <p:nvPr/>
          </p:nvSpPr>
          <p:spPr bwMode="auto">
            <a:xfrm>
              <a:off x="434" y="1911"/>
              <a:ext cx="376" cy="30"/>
            </a:xfrm>
            <a:custGeom>
              <a:avLst/>
              <a:gdLst>
                <a:gd name="T0" fmla="*/ 30 w 376"/>
                <a:gd name="T1" fmla="*/ 15 h 30"/>
                <a:gd name="T2" fmla="*/ 15 w 376"/>
                <a:gd name="T3" fmla="*/ 30 h 30"/>
                <a:gd name="T4" fmla="*/ 376 w 376"/>
                <a:gd name="T5" fmla="*/ 30 h 30"/>
                <a:gd name="T6" fmla="*/ 376 w 376"/>
                <a:gd name="T7" fmla="*/ 0 h 30"/>
                <a:gd name="T8" fmla="*/ 15 w 376"/>
                <a:gd name="T9" fmla="*/ 0 h 30"/>
                <a:gd name="T10" fmla="*/ 0 w 376"/>
                <a:gd name="T11" fmla="*/ 15 h 30"/>
                <a:gd name="T12" fmla="*/ 15 w 376"/>
                <a:gd name="T13" fmla="*/ 0 h 30"/>
                <a:gd name="T14" fmla="*/ 0 w 376"/>
                <a:gd name="T15" fmla="*/ 0 h 30"/>
                <a:gd name="T16" fmla="*/ 0 w 376"/>
                <a:gd name="T17" fmla="*/ 15 h 30"/>
                <a:gd name="T18" fmla="*/ 30 w 376"/>
                <a:gd name="T19" fmla="*/ 1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0"/>
                <a:gd name="T32" fmla="*/ 376 w 37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0">
                  <a:moveTo>
                    <a:pt x="30" y="15"/>
                  </a:moveTo>
                  <a:lnTo>
                    <a:pt x="15" y="3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9"/>
            <p:cNvSpPr>
              <a:spLocks/>
            </p:cNvSpPr>
            <p:nvPr/>
          </p:nvSpPr>
          <p:spPr bwMode="auto">
            <a:xfrm>
              <a:off x="434" y="1926"/>
              <a:ext cx="30" cy="376"/>
            </a:xfrm>
            <a:custGeom>
              <a:avLst/>
              <a:gdLst>
                <a:gd name="T0" fmla="*/ 15 w 30"/>
                <a:gd name="T1" fmla="*/ 346 h 376"/>
                <a:gd name="T2" fmla="*/ 30 w 30"/>
                <a:gd name="T3" fmla="*/ 361 h 376"/>
                <a:gd name="T4" fmla="*/ 30 w 30"/>
                <a:gd name="T5" fmla="*/ 0 h 376"/>
                <a:gd name="T6" fmla="*/ 0 w 30"/>
                <a:gd name="T7" fmla="*/ 0 h 376"/>
                <a:gd name="T8" fmla="*/ 0 w 30"/>
                <a:gd name="T9" fmla="*/ 361 h 376"/>
                <a:gd name="T10" fmla="*/ 15 w 30"/>
                <a:gd name="T11" fmla="*/ 376 h 376"/>
                <a:gd name="T12" fmla="*/ 0 w 30"/>
                <a:gd name="T13" fmla="*/ 361 h 376"/>
                <a:gd name="T14" fmla="*/ 0 w 30"/>
                <a:gd name="T15" fmla="*/ 376 h 376"/>
                <a:gd name="T16" fmla="*/ 15 w 30"/>
                <a:gd name="T17" fmla="*/ 376 h 376"/>
                <a:gd name="T18" fmla="*/ 15 w 30"/>
                <a:gd name="T19" fmla="*/ 346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6"/>
                <a:gd name="T32" fmla="*/ 30 w 30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6">
                  <a:moveTo>
                    <a:pt x="15" y="346"/>
                  </a:moveTo>
                  <a:lnTo>
                    <a:pt x="30" y="361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61"/>
                  </a:lnTo>
                  <a:lnTo>
                    <a:pt x="15" y="376"/>
                  </a:lnTo>
                  <a:lnTo>
                    <a:pt x="0" y="361"/>
                  </a:lnTo>
                  <a:lnTo>
                    <a:pt x="0" y="376"/>
                  </a:lnTo>
                  <a:lnTo>
                    <a:pt x="15" y="376"/>
                  </a:lnTo>
                  <a:lnTo>
                    <a:pt x="15" y="346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20"/>
            <p:cNvSpPr>
              <a:spLocks/>
            </p:cNvSpPr>
            <p:nvPr/>
          </p:nvSpPr>
          <p:spPr bwMode="auto">
            <a:xfrm>
              <a:off x="449" y="2272"/>
              <a:ext cx="376" cy="30"/>
            </a:xfrm>
            <a:custGeom>
              <a:avLst/>
              <a:gdLst>
                <a:gd name="T0" fmla="*/ 346 w 376"/>
                <a:gd name="T1" fmla="*/ 15 h 30"/>
                <a:gd name="T2" fmla="*/ 361 w 376"/>
                <a:gd name="T3" fmla="*/ 0 h 30"/>
                <a:gd name="T4" fmla="*/ 0 w 376"/>
                <a:gd name="T5" fmla="*/ 0 h 30"/>
                <a:gd name="T6" fmla="*/ 0 w 376"/>
                <a:gd name="T7" fmla="*/ 30 h 30"/>
                <a:gd name="T8" fmla="*/ 361 w 376"/>
                <a:gd name="T9" fmla="*/ 30 h 30"/>
                <a:gd name="T10" fmla="*/ 376 w 376"/>
                <a:gd name="T11" fmla="*/ 15 h 30"/>
                <a:gd name="T12" fmla="*/ 361 w 376"/>
                <a:gd name="T13" fmla="*/ 30 h 30"/>
                <a:gd name="T14" fmla="*/ 376 w 376"/>
                <a:gd name="T15" fmla="*/ 30 h 30"/>
                <a:gd name="T16" fmla="*/ 376 w 376"/>
                <a:gd name="T17" fmla="*/ 15 h 30"/>
                <a:gd name="T18" fmla="*/ 346 w 376"/>
                <a:gd name="T19" fmla="*/ 1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0"/>
                <a:gd name="T32" fmla="*/ 376 w 37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0">
                  <a:moveTo>
                    <a:pt x="346" y="15"/>
                  </a:moveTo>
                  <a:lnTo>
                    <a:pt x="361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1" y="30"/>
                  </a:lnTo>
                  <a:lnTo>
                    <a:pt x="376" y="15"/>
                  </a:lnTo>
                  <a:lnTo>
                    <a:pt x="361" y="30"/>
                  </a:lnTo>
                  <a:lnTo>
                    <a:pt x="376" y="30"/>
                  </a:lnTo>
                  <a:lnTo>
                    <a:pt x="376" y="15"/>
                  </a:lnTo>
                  <a:lnTo>
                    <a:pt x="346" y="15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62000" y="3484563"/>
            <a:ext cx="609600" cy="452437"/>
            <a:chOff x="432" y="1824"/>
            <a:chExt cx="576" cy="480"/>
          </a:xfrm>
        </p:grpSpPr>
        <p:sp>
          <p:nvSpPr>
            <p:cNvPr id="1054" name="Rectangle 22"/>
            <p:cNvSpPr>
              <a:spLocks noChangeArrowheads="1"/>
            </p:cNvSpPr>
            <p:nvPr/>
          </p:nvSpPr>
          <p:spPr bwMode="auto">
            <a:xfrm>
              <a:off x="449" y="1926"/>
              <a:ext cx="361" cy="3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55" name="Freeform 23"/>
            <p:cNvSpPr>
              <a:spLocks/>
            </p:cNvSpPr>
            <p:nvPr/>
          </p:nvSpPr>
          <p:spPr bwMode="auto">
            <a:xfrm>
              <a:off x="432" y="1824"/>
              <a:ext cx="576" cy="480"/>
            </a:xfrm>
            <a:custGeom>
              <a:avLst/>
              <a:gdLst>
                <a:gd name="T0" fmla="*/ 33330 w 430"/>
                <a:gd name="T1" fmla="*/ 4749 h 357"/>
                <a:gd name="T2" fmla="*/ 30888 w 430"/>
                <a:gd name="T3" fmla="*/ 6106 h 357"/>
                <a:gd name="T4" fmla="*/ 28331 w 430"/>
                <a:gd name="T5" fmla="*/ 7909 h 357"/>
                <a:gd name="T6" fmla="*/ 25966 w 430"/>
                <a:gd name="T7" fmla="*/ 9847 h 357"/>
                <a:gd name="T8" fmla="*/ 23675 w 430"/>
                <a:gd name="T9" fmla="*/ 11731 h 357"/>
                <a:gd name="T10" fmla="*/ 20701 w 430"/>
                <a:gd name="T11" fmla="*/ 14690 h 357"/>
                <a:gd name="T12" fmla="*/ 17413 w 430"/>
                <a:gd name="T13" fmla="*/ 18060 h 357"/>
                <a:gd name="T14" fmla="*/ 14748 w 430"/>
                <a:gd name="T15" fmla="*/ 21008 h 357"/>
                <a:gd name="T16" fmla="*/ 13047 w 430"/>
                <a:gd name="T17" fmla="*/ 22877 h 357"/>
                <a:gd name="T18" fmla="*/ 11607 w 430"/>
                <a:gd name="T19" fmla="*/ 24397 h 357"/>
                <a:gd name="T20" fmla="*/ 9918 w 430"/>
                <a:gd name="T21" fmla="*/ 26439 h 357"/>
                <a:gd name="T22" fmla="*/ 8001 w 430"/>
                <a:gd name="T23" fmla="*/ 28847 h 357"/>
                <a:gd name="T24" fmla="*/ 6749 w 430"/>
                <a:gd name="T25" fmla="*/ 29472 h 357"/>
                <a:gd name="T26" fmla="*/ 6174 w 430"/>
                <a:gd name="T27" fmla="*/ 27784 h 357"/>
                <a:gd name="T28" fmla="*/ 5408 w 430"/>
                <a:gd name="T29" fmla="*/ 25847 h 357"/>
                <a:gd name="T30" fmla="*/ 4581 w 430"/>
                <a:gd name="T31" fmla="*/ 24282 h 357"/>
                <a:gd name="T32" fmla="*/ 3761 w 430"/>
                <a:gd name="T33" fmla="*/ 22704 h 357"/>
                <a:gd name="T34" fmla="*/ 2808 w 430"/>
                <a:gd name="T35" fmla="*/ 20867 h 357"/>
                <a:gd name="T36" fmla="*/ 1753 w 430"/>
                <a:gd name="T37" fmla="*/ 18828 h 357"/>
                <a:gd name="T38" fmla="*/ 664 w 430"/>
                <a:gd name="T39" fmla="*/ 16715 h 357"/>
                <a:gd name="T40" fmla="*/ 1 w 430"/>
                <a:gd name="T41" fmla="*/ 15430 h 357"/>
                <a:gd name="T42" fmla="*/ 1034 w 430"/>
                <a:gd name="T43" fmla="*/ 14298 h 357"/>
                <a:gd name="T44" fmla="*/ 2583 w 430"/>
                <a:gd name="T45" fmla="*/ 12844 h 357"/>
                <a:gd name="T46" fmla="*/ 4037 w 430"/>
                <a:gd name="T47" fmla="*/ 11365 h 357"/>
                <a:gd name="T48" fmla="*/ 5038 w 430"/>
                <a:gd name="T49" fmla="*/ 11731 h 357"/>
                <a:gd name="T50" fmla="*/ 5926 w 430"/>
                <a:gd name="T51" fmla="*/ 13617 h 357"/>
                <a:gd name="T52" fmla="*/ 6682 w 430"/>
                <a:gd name="T53" fmla="*/ 15369 h 357"/>
                <a:gd name="T54" fmla="*/ 7389 w 430"/>
                <a:gd name="T55" fmla="*/ 16805 h 357"/>
                <a:gd name="T56" fmla="*/ 8065 w 430"/>
                <a:gd name="T57" fmla="*/ 18060 h 357"/>
                <a:gd name="T58" fmla="*/ 8970 w 430"/>
                <a:gd name="T59" fmla="*/ 20269 h 357"/>
                <a:gd name="T60" fmla="*/ 10126 w 430"/>
                <a:gd name="T61" fmla="*/ 21008 h 357"/>
                <a:gd name="T62" fmla="*/ 11300 w 430"/>
                <a:gd name="T63" fmla="*/ 19445 h 357"/>
                <a:gd name="T64" fmla="*/ 12553 w 430"/>
                <a:gd name="T65" fmla="*/ 17642 h 357"/>
                <a:gd name="T66" fmla="*/ 13931 w 430"/>
                <a:gd name="T67" fmla="*/ 16040 h 357"/>
                <a:gd name="T68" fmla="*/ 15119 w 430"/>
                <a:gd name="T69" fmla="*/ 14475 h 357"/>
                <a:gd name="T70" fmla="*/ 17165 w 430"/>
                <a:gd name="T71" fmla="*/ 11972 h 357"/>
                <a:gd name="T72" fmla="*/ 19600 w 430"/>
                <a:gd name="T73" fmla="*/ 9296 h 357"/>
                <a:gd name="T74" fmla="*/ 21731 w 430"/>
                <a:gd name="T75" fmla="*/ 6707 h 357"/>
                <a:gd name="T76" fmla="*/ 23603 w 430"/>
                <a:gd name="T77" fmla="*/ 5167 h 357"/>
                <a:gd name="T78" fmla="*/ 25529 w 430"/>
                <a:gd name="T79" fmla="*/ 3254 h 357"/>
                <a:gd name="T80" fmla="*/ 27651 w 430"/>
                <a:gd name="T81" fmla="*/ 1634 h 357"/>
                <a:gd name="T82" fmla="*/ 29593 w 430"/>
                <a:gd name="T83" fmla="*/ 320 h 357"/>
                <a:gd name="T84" fmla="*/ 30963 w 430"/>
                <a:gd name="T85" fmla="*/ 430 h 357"/>
                <a:gd name="T86" fmla="*/ 32231 w 430"/>
                <a:gd name="T87" fmla="*/ 1679 h 357"/>
                <a:gd name="T88" fmla="*/ 33533 w 430"/>
                <a:gd name="T89" fmla="*/ 3138 h 357"/>
                <a:gd name="T90" fmla="*/ 34410 w 430"/>
                <a:gd name="T91" fmla="*/ 4167 h 3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0"/>
                <a:gd name="T139" fmla="*/ 0 h 357"/>
                <a:gd name="T140" fmla="*/ 430 w 430"/>
                <a:gd name="T141" fmla="*/ 357 h 3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0" h="357">
                  <a:moveTo>
                    <a:pt x="430" y="51"/>
                  </a:moveTo>
                  <a:lnTo>
                    <a:pt x="416" y="56"/>
                  </a:lnTo>
                  <a:lnTo>
                    <a:pt x="401" y="64"/>
                  </a:lnTo>
                  <a:lnTo>
                    <a:pt x="385" y="72"/>
                  </a:lnTo>
                  <a:lnTo>
                    <a:pt x="369" y="83"/>
                  </a:lnTo>
                  <a:lnTo>
                    <a:pt x="353" y="94"/>
                  </a:lnTo>
                  <a:lnTo>
                    <a:pt x="338" y="104"/>
                  </a:lnTo>
                  <a:lnTo>
                    <a:pt x="324" y="116"/>
                  </a:lnTo>
                  <a:lnTo>
                    <a:pt x="310" y="126"/>
                  </a:lnTo>
                  <a:lnTo>
                    <a:pt x="295" y="138"/>
                  </a:lnTo>
                  <a:lnTo>
                    <a:pt x="277" y="154"/>
                  </a:lnTo>
                  <a:lnTo>
                    <a:pt x="258" y="173"/>
                  </a:lnTo>
                  <a:lnTo>
                    <a:pt x="237" y="193"/>
                  </a:lnTo>
                  <a:lnTo>
                    <a:pt x="217" y="213"/>
                  </a:lnTo>
                  <a:lnTo>
                    <a:pt x="199" y="232"/>
                  </a:lnTo>
                  <a:lnTo>
                    <a:pt x="184" y="248"/>
                  </a:lnTo>
                  <a:lnTo>
                    <a:pt x="173" y="260"/>
                  </a:lnTo>
                  <a:lnTo>
                    <a:pt x="163" y="269"/>
                  </a:lnTo>
                  <a:lnTo>
                    <a:pt x="154" y="279"/>
                  </a:lnTo>
                  <a:lnTo>
                    <a:pt x="145" y="288"/>
                  </a:lnTo>
                  <a:lnTo>
                    <a:pt x="134" y="299"/>
                  </a:lnTo>
                  <a:lnTo>
                    <a:pt x="124" y="312"/>
                  </a:lnTo>
                  <a:lnTo>
                    <a:pt x="113" y="324"/>
                  </a:lnTo>
                  <a:lnTo>
                    <a:pt x="100" y="340"/>
                  </a:lnTo>
                  <a:lnTo>
                    <a:pt x="86" y="357"/>
                  </a:lnTo>
                  <a:lnTo>
                    <a:pt x="84" y="347"/>
                  </a:lnTo>
                  <a:lnTo>
                    <a:pt x="81" y="337"/>
                  </a:lnTo>
                  <a:lnTo>
                    <a:pt x="77" y="327"/>
                  </a:lnTo>
                  <a:lnTo>
                    <a:pt x="72" y="316"/>
                  </a:lnTo>
                  <a:lnTo>
                    <a:pt x="67" y="305"/>
                  </a:lnTo>
                  <a:lnTo>
                    <a:pt x="62" y="296"/>
                  </a:lnTo>
                  <a:lnTo>
                    <a:pt x="57" y="286"/>
                  </a:lnTo>
                  <a:lnTo>
                    <a:pt x="52" y="278"/>
                  </a:lnTo>
                  <a:lnTo>
                    <a:pt x="47" y="268"/>
                  </a:lnTo>
                  <a:lnTo>
                    <a:pt x="42" y="257"/>
                  </a:lnTo>
                  <a:lnTo>
                    <a:pt x="35" y="246"/>
                  </a:lnTo>
                  <a:lnTo>
                    <a:pt x="29" y="234"/>
                  </a:lnTo>
                  <a:lnTo>
                    <a:pt x="22" y="222"/>
                  </a:lnTo>
                  <a:lnTo>
                    <a:pt x="15" y="210"/>
                  </a:lnTo>
                  <a:lnTo>
                    <a:pt x="8" y="197"/>
                  </a:lnTo>
                  <a:lnTo>
                    <a:pt x="0" y="185"/>
                  </a:lnTo>
                  <a:lnTo>
                    <a:pt x="1" y="182"/>
                  </a:lnTo>
                  <a:lnTo>
                    <a:pt x="7" y="177"/>
                  </a:lnTo>
                  <a:lnTo>
                    <a:pt x="13" y="169"/>
                  </a:lnTo>
                  <a:lnTo>
                    <a:pt x="22" y="161"/>
                  </a:lnTo>
                  <a:lnTo>
                    <a:pt x="32" y="152"/>
                  </a:lnTo>
                  <a:lnTo>
                    <a:pt x="42" y="143"/>
                  </a:lnTo>
                  <a:lnTo>
                    <a:pt x="50" y="134"/>
                  </a:lnTo>
                  <a:lnTo>
                    <a:pt x="57" y="127"/>
                  </a:lnTo>
                  <a:lnTo>
                    <a:pt x="63" y="138"/>
                  </a:lnTo>
                  <a:lnTo>
                    <a:pt x="68" y="150"/>
                  </a:lnTo>
                  <a:lnTo>
                    <a:pt x="74" y="161"/>
                  </a:lnTo>
                  <a:lnTo>
                    <a:pt x="79" y="171"/>
                  </a:lnTo>
                  <a:lnTo>
                    <a:pt x="83" y="181"/>
                  </a:lnTo>
                  <a:lnTo>
                    <a:pt x="88" y="189"/>
                  </a:lnTo>
                  <a:lnTo>
                    <a:pt x="92" y="198"/>
                  </a:lnTo>
                  <a:lnTo>
                    <a:pt x="96" y="204"/>
                  </a:lnTo>
                  <a:lnTo>
                    <a:pt x="101" y="213"/>
                  </a:lnTo>
                  <a:lnTo>
                    <a:pt x="105" y="224"/>
                  </a:lnTo>
                  <a:lnTo>
                    <a:pt x="112" y="239"/>
                  </a:lnTo>
                  <a:lnTo>
                    <a:pt x="118" y="256"/>
                  </a:lnTo>
                  <a:lnTo>
                    <a:pt x="126" y="248"/>
                  </a:lnTo>
                  <a:lnTo>
                    <a:pt x="133" y="238"/>
                  </a:lnTo>
                  <a:lnTo>
                    <a:pt x="141" y="229"/>
                  </a:lnTo>
                  <a:lnTo>
                    <a:pt x="149" y="218"/>
                  </a:lnTo>
                  <a:lnTo>
                    <a:pt x="157" y="208"/>
                  </a:lnTo>
                  <a:lnTo>
                    <a:pt x="164" y="199"/>
                  </a:lnTo>
                  <a:lnTo>
                    <a:pt x="173" y="189"/>
                  </a:lnTo>
                  <a:lnTo>
                    <a:pt x="180" y="181"/>
                  </a:lnTo>
                  <a:lnTo>
                    <a:pt x="188" y="171"/>
                  </a:lnTo>
                  <a:lnTo>
                    <a:pt x="200" y="157"/>
                  </a:lnTo>
                  <a:lnTo>
                    <a:pt x="214" y="141"/>
                  </a:lnTo>
                  <a:lnTo>
                    <a:pt x="229" y="124"/>
                  </a:lnTo>
                  <a:lnTo>
                    <a:pt x="244" y="109"/>
                  </a:lnTo>
                  <a:lnTo>
                    <a:pt x="259" y="93"/>
                  </a:lnTo>
                  <a:lnTo>
                    <a:pt x="271" y="79"/>
                  </a:lnTo>
                  <a:lnTo>
                    <a:pt x="283" y="69"/>
                  </a:lnTo>
                  <a:lnTo>
                    <a:pt x="294" y="61"/>
                  </a:lnTo>
                  <a:lnTo>
                    <a:pt x="306" y="50"/>
                  </a:lnTo>
                  <a:lnTo>
                    <a:pt x="318" y="39"/>
                  </a:lnTo>
                  <a:lnTo>
                    <a:pt x="331" y="30"/>
                  </a:lnTo>
                  <a:lnTo>
                    <a:pt x="344" y="19"/>
                  </a:lnTo>
                  <a:lnTo>
                    <a:pt x="357" y="11"/>
                  </a:lnTo>
                  <a:lnTo>
                    <a:pt x="369" y="4"/>
                  </a:lnTo>
                  <a:lnTo>
                    <a:pt x="380" y="0"/>
                  </a:lnTo>
                  <a:lnTo>
                    <a:pt x="386" y="5"/>
                  </a:lnTo>
                  <a:lnTo>
                    <a:pt x="394" y="12"/>
                  </a:lnTo>
                  <a:lnTo>
                    <a:pt x="402" y="20"/>
                  </a:lnTo>
                  <a:lnTo>
                    <a:pt x="411" y="29"/>
                  </a:lnTo>
                  <a:lnTo>
                    <a:pt x="418" y="37"/>
                  </a:lnTo>
                  <a:lnTo>
                    <a:pt x="425" y="45"/>
                  </a:lnTo>
                  <a:lnTo>
                    <a:pt x="429" y="49"/>
                  </a:lnTo>
                  <a:lnTo>
                    <a:pt x="430" y="51"/>
                  </a:lnTo>
                  <a:close/>
                </a:path>
              </a:pathLst>
            </a:custGeom>
            <a:solidFill>
              <a:srgbClr val="DD00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968" name="Text Box 24"/>
          <p:cNvSpPr txBox="1">
            <a:spLocks noChangeArrowheads="1"/>
          </p:cNvSpPr>
          <p:nvPr/>
        </p:nvSpPr>
        <p:spPr bwMode="auto">
          <a:xfrm>
            <a:off x="1600200" y="3200400"/>
            <a:ext cx="6705600" cy="29781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50000"/>
              </a:spcBef>
            </a:pPr>
            <a:r>
              <a:rPr lang="en-US" sz="2100" b="1">
                <a:solidFill>
                  <a:srgbClr val="339933"/>
                </a:solidFill>
                <a:latin typeface="Helvetica"/>
              </a:rPr>
              <a:t>To gain information on the effects of use, abuse and on personal, family, social, economic, and community life,</a:t>
            </a:r>
          </a:p>
          <a:p>
            <a:pPr marL="228600" indent="-228600" eaLnBrk="0" hangingPunct="0">
              <a:spcBef>
                <a:spcPct val="50000"/>
              </a:spcBef>
            </a:pPr>
            <a:endParaRPr lang="en-US" sz="2100" b="1">
              <a:solidFill>
                <a:srgbClr val="3333FF"/>
              </a:solidFill>
              <a:latin typeface="Helvetica"/>
            </a:endParaRPr>
          </a:p>
          <a:p>
            <a:pPr marL="228600" indent="-228600" eaLnBrk="0" hangingPunct="0">
              <a:spcBef>
                <a:spcPct val="50000"/>
              </a:spcBef>
            </a:pPr>
            <a:r>
              <a:rPr lang="en-US" sz="2100" b="1">
                <a:solidFill>
                  <a:srgbClr val="3333FF"/>
                </a:solidFill>
                <a:latin typeface="Helvetica"/>
              </a:rPr>
              <a:t>To identify patterns of drug use/abuse, and</a:t>
            </a:r>
          </a:p>
          <a:p>
            <a:pPr marL="228600" indent="-228600" eaLnBrk="0" hangingPunct="0">
              <a:spcBef>
                <a:spcPct val="50000"/>
              </a:spcBef>
            </a:pPr>
            <a:endParaRPr lang="en-US" sz="2100" b="1">
              <a:solidFill>
                <a:srgbClr val="990099"/>
              </a:solidFill>
              <a:latin typeface="Helvetica"/>
            </a:endParaRPr>
          </a:p>
          <a:p>
            <a:pPr marL="228600" indent="-228600" eaLnBrk="0" hangingPunct="0">
              <a:spcBef>
                <a:spcPct val="50000"/>
              </a:spcBef>
            </a:pPr>
            <a:r>
              <a:rPr lang="en-US" sz="2100" b="1">
                <a:solidFill>
                  <a:srgbClr val="990099"/>
                </a:solidFill>
                <a:latin typeface="Helvetica"/>
              </a:rPr>
              <a:t>To develop a plan for positive lifestyle changes.</a:t>
            </a:r>
            <a:endParaRPr lang="en-US" sz="2100">
              <a:solidFill>
                <a:srgbClr val="339933"/>
              </a:solidFill>
              <a:latin typeface="Times New Roman MT Extra Bold"/>
            </a:endParaRPr>
          </a:p>
        </p:txBody>
      </p:sp>
      <p:grpSp>
        <p:nvGrpSpPr>
          <p:cNvPr id="1037" name="Group 25"/>
          <p:cNvGrpSpPr>
            <a:grpSpLocks/>
          </p:cNvGrpSpPr>
          <p:nvPr/>
        </p:nvGrpSpPr>
        <p:grpSpPr bwMode="auto">
          <a:xfrm>
            <a:off x="685800" y="4724400"/>
            <a:ext cx="533400" cy="533400"/>
            <a:chOff x="434" y="1911"/>
            <a:chExt cx="391" cy="391"/>
          </a:xfrm>
        </p:grpSpPr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795" y="1911"/>
              <a:ext cx="30" cy="376"/>
            </a:xfrm>
            <a:custGeom>
              <a:avLst/>
              <a:gdLst>
                <a:gd name="T0" fmla="*/ 15 w 30"/>
                <a:gd name="T1" fmla="*/ 30 h 376"/>
                <a:gd name="T2" fmla="*/ 0 w 30"/>
                <a:gd name="T3" fmla="*/ 15 h 376"/>
                <a:gd name="T4" fmla="*/ 0 w 30"/>
                <a:gd name="T5" fmla="*/ 376 h 376"/>
                <a:gd name="T6" fmla="*/ 30 w 30"/>
                <a:gd name="T7" fmla="*/ 376 h 376"/>
                <a:gd name="T8" fmla="*/ 30 w 30"/>
                <a:gd name="T9" fmla="*/ 15 h 376"/>
                <a:gd name="T10" fmla="*/ 15 w 30"/>
                <a:gd name="T11" fmla="*/ 0 h 376"/>
                <a:gd name="T12" fmla="*/ 30 w 30"/>
                <a:gd name="T13" fmla="*/ 15 h 376"/>
                <a:gd name="T14" fmla="*/ 30 w 30"/>
                <a:gd name="T15" fmla="*/ 0 h 376"/>
                <a:gd name="T16" fmla="*/ 15 w 30"/>
                <a:gd name="T17" fmla="*/ 0 h 376"/>
                <a:gd name="T18" fmla="*/ 15 w 30"/>
                <a:gd name="T19" fmla="*/ 30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6"/>
                <a:gd name="T32" fmla="*/ 30 w 30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6">
                  <a:moveTo>
                    <a:pt x="15" y="30"/>
                  </a:moveTo>
                  <a:lnTo>
                    <a:pt x="0" y="15"/>
                  </a:lnTo>
                  <a:lnTo>
                    <a:pt x="0" y="376"/>
                  </a:lnTo>
                  <a:lnTo>
                    <a:pt x="30" y="376"/>
                  </a:lnTo>
                  <a:lnTo>
                    <a:pt x="30" y="15"/>
                  </a:lnTo>
                  <a:lnTo>
                    <a:pt x="15" y="0"/>
                  </a:lnTo>
                  <a:lnTo>
                    <a:pt x="30" y="15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34" y="1911"/>
              <a:ext cx="376" cy="30"/>
            </a:xfrm>
            <a:custGeom>
              <a:avLst/>
              <a:gdLst>
                <a:gd name="T0" fmla="*/ 30 w 376"/>
                <a:gd name="T1" fmla="*/ 15 h 30"/>
                <a:gd name="T2" fmla="*/ 15 w 376"/>
                <a:gd name="T3" fmla="*/ 30 h 30"/>
                <a:gd name="T4" fmla="*/ 376 w 376"/>
                <a:gd name="T5" fmla="*/ 30 h 30"/>
                <a:gd name="T6" fmla="*/ 376 w 376"/>
                <a:gd name="T7" fmla="*/ 0 h 30"/>
                <a:gd name="T8" fmla="*/ 15 w 376"/>
                <a:gd name="T9" fmla="*/ 0 h 30"/>
                <a:gd name="T10" fmla="*/ 0 w 376"/>
                <a:gd name="T11" fmla="*/ 15 h 30"/>
                <a:gd name="T12" fmla="*/ 15 w 376"/>
                <a:gd name="T13" fmla="*/ 0 h 30"/>
                <a:gd name="T14" fmla="*/ 0 w 376"/>
                <a:gd name="T15" fmla="*/ 0 h 30"/>
                <a:gd name="T16" fmla="*/ 0 w 376"/>
                <a:gd name="T17" fmla="*/ 15 h 30"/>
                <a:gd name="T18" fmla="*/ 30 w 376"/>
                <a:gd name="T19" fmla="*/ 1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0"/>
                <a:gd name="T32" fmla="*/ 376 w 37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0">
                  <a:moveTo>
                    <a:pt x="30" y="15"/>
                  </a:moveTo>
                  <a:lnTo>
                    <a:pt x="15" y="3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34" y="1926"/>
              <a:ext cx="30" cy="376"/>
            </a:xfrm>
            <a:custGeom>
              <a:avLst/>
              <a:gdLst>
                <a:gd name="T0" fmla="*/ 15 w 30"/>
                <a:gd name="T1" fmla="*/ 346 h 376"/>
                <a:gd name="T2" fmla="*/ 30 w 30"/>
                <a:gd name="T3" fmla="*/ 361 h 376"/>
                <a:gd name="T4" fmla="*/ 30 w 30"/>
                <a:gd name="T5" fmla="*/ 0 h 376"/>
                <a:gd name="T6" fmla="*/ 0 w 30"/>
                <a:gd name="T7" fmla="*/ 0 h 376"/>
                <a:gd name="T8" fmla="*/ 0 w 30"/>
                <a:gd name="T9" fmla="*/ 361 h 376"/>
                <a:gd name="T10" fmla="*/ 15 w 30"/>
                <a:gd name="T11" fmla="*/ 376 h 376"/>
                <a:gd name="T12" fmla="*/ 0 w 30"/>
                <a:gd name="T13" fmla="*/ 361 h 376"/>
                <a:gd name="T14" fmla="*/ 0 w 30"/>
                <a:gd name="T15" fmla="*/ 376 h 376"/>
                <a:gd name="T16" fmla="*/ 15 w 30"/>
                <a:gd name="T17" fmla="*/ 376 h 376"/>
                <a:gd name="T18" fmla="*/ 15 w 30"/>
                <a:gd name="T19" fmla="*/ 346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6"/>
                <a:gd name="T32" fmla="*/ 30 w 30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6">
                  <a:moveTo>
                    <a:pt x="15" y="346"/>
                  </a:moveTo>
                  <a:lnTo>
                    <a:pt x="30" y="361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61"/>
                  </a:lnTo>
                  <a:lnTo>
                    <a:pt x="15" y="376"/>
                  </a:lnTo>
                  <a:lnTo>
                    <a:pt x="0" y="361"/>
                  </a:lnTo>
                  <a:lnTo>
                    <a:pt x="0" y="376"/>
                  </a:lnTo>
                  <a:lnTo>
                    <a:pt x="15" y="376"/>
                  </a:lnTo>
                  <a:lnTo>
                    <a:pt x="15" y="346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9" y="2272"/>
              <a:ext cx="376" cy="30"/>
            </a:xfrm>
            <a:custGeom>
              <a:avLst/>
              <a:gdLst>
                <a:gd name="T0" fmla="*/ 346 w 376"/>
                <a:gd name="T1" fmla="*/ 15 h 30"/>
                <a:gd name="T2" fmla="*/ 361 w 376"/>
                <a:gd name="T3" fmla="*/ 0 h 30"/>
                <a:gd name="T4" fmla="*/ 0 w 376"/>
                <a:gd name="T5" fmla="*/ 0 h 30"/>
                <a:gd name="T6" fmla="*/ 0 w 376"/>
                <a:gd name="T7" fmla="*/ 30 h 30"/>
                <a:gd name="T8" fmla="*/ 361 w 376"/>
                <a:gd name="T9" fmla="*/ 30 h 30"/>
                <a:gd name="T10" fmla="*/ 376 w 376"/>
                <a:gd name="T11" fmla="*/ 15 h 30"/>
                <a:gd name="T12" fmla="*/ 361 w 376"/>
                <a:gd name="T13" fmla="*/ 30 h 30"/>
                <a:gd name="T14" fmla="*/ 376 w 376"/>
                <a:gd name="T15" fmla="*/ 30 h 30"/>
                <a:gd name="T16" fmla="*/ 376 w 376"/>
                <a:gd name="T17" fmla="*/ 15 h 30"/>
                <a:gd name="T18" fmla="*/ 346 w 376"/>
                <a:gd name="T19" fmla="*/ 1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0"/>
                <a:gd name="T32" fmla="*/ 376 w 37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0">
                  <a:moveTo>
                    <a:pt x="346" y="15"/>
                  </a:moveTo>
                  <a:lnTo>
                    <a:pt x="361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1" y="30"/>
                  </a:lnTo>
                  <a:lnTo>
                    <a:pt x="376" y="15"/>
                  </a:lnTo>
                  <a:lnTo>
                    <a:pt x="361" y="30"/>
                  </a:lnTo>
                  <a:lnTo>
                    <a:pt x="376" y="30"/>
                  </a:lnTo>
                  <a:lnTo>
                    <a:pt x="376" y="15"/>
                  </a:lnTo>
                  <a:lnTo>
                    <a:pt x="346" y="15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762000" y="4724400"/>
            <a:ext cx="609600" cy="452438"/>
            <a:chOff x="432" y="1824"/>
            <a:chExt cx="576" cy="480"/>
          </a:xfrm>
        </p:grpSpPr>
        <p:sp>
          <p:nvSpPr>
            <p:cNvPr id="1048" name="Rectangle 31"/>
            <p:cNvSpPr>
              <a:spLocks noChangeArrowheads="1"/>
            </p:cNvSpPr>
            <p:nvPr/>
          </p:nvSpPr>
          <p:spPr bwMode="auto">
            <a:xfrm>
              <a:off x="449" y="1926"/>
              <a:ext cx="361" cy="3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49" name="Freeform 32"/>
            <p:cNvSpPr>
              <a:spLocks/>
            </p:cNvSpPr>
            <p:nvPr/>
          </p:nvSpPr>
          <p:spPr bwMode="auto">
            <a:xfrm>
              <a:off x="432" y="1824"/>
              <a:ext cx="576" cy="480"/>
            </a:xfrm>
            <a:custGeom>
              <a:avLst/>
              <a:gdLst>
                <a:gd name="T0" fmla="*/ 33330 w 430"/>
                <a:gd name="T1" fmla="*/ 4749 h 357"/>
                <a:gd name="T2" fmla="*/ 30888 w 430"/>
                <a:gd name="T3" fmla="*/ 6106 h 357"/>
                <a:gd name="T4" fmla="*/ 28331 w 430"/>
                <a:gd name="T5" fmla="*/ 7909 h 357"/>
                <a:gd name="T6" fmla="*/ 25966 w 430"/>
                <a:gd name="T7" fmla="*/ 9847 h 357"/>
                <a:gd name="T8" fmla="*/ 23675 w 430"/>
                <a:gd name="T9" fmla="*/ 11731 h 357"/>
                <a:gd name="T10" fmla="*/ 20701 w 430"/>
                <a:gd name="T11" fmla="*/ 14690 h 357"/>
                <a:gd name="T12" fmla="*/ 17413 w 430"/>
                <a:gd name="T13" fmla="*/ 18060 h 357"/>
                <a:gd name="T14" fmla="*/ 14748 w 430"/>
                <a:gd name="T15" fmla="*/ 21008 h 357"/>
                <a:gd name="T16" fmla="*/ 13047 w 430"/>
                <a:gd name="T17" fmla="*/ 22877 h 357"/>
                <a:gd name="T18" fmla="*/ 11607 w 430"/>
                <a:gd name="T19" fmla="*/ 24397 h 357"/>
                <a:gd name="T20" fmla="*/ 9918 w 430"/>
                <a:gd name="T21" fmla="*/ 26439 h 357"/>
                <a:gd name="T22" fmla="*/ 8001 w 430"/>
                <a:gd name="T23" fmla="*/ 28847 h 357"/>
                <a:gd name="T24" fmla="*/ 6749 w 430"/>
                <a:gd name="T25" fmla="*/ 29472 h 357"/>
                <a:gd name="T26" fmla="*/ 6174 w 430"/>
                <a:gd name="T27" fmla="*/ 27784 h 357"/>
                <a:gd name="T28" fmla="*/ 5408 w 430"/>
                <a:gd name="T29" fmla="*/ 25847 h 357"/>
                <a:gd name="T30" fmla="*/ 4581 w 430"/>
                <a:gd name="T31" fmla="*/ 24282 h 357"/>
                <a:gd name="T32" fmla="*/ 3761 w 430"/>
                <a:gd name="T33" fmla="*/ 22704 h 357"/>
                <a:gd name="T34" fmla="*/ 2808 w 430"/>
                <a:gd name="T35" fmla="*/ 20867 h 357"/>
                <a:gd name="T36" fmla="*/ 1753 w 430"/>
                <a:gd name="T37" fmla="*/ 18828 h 357"/>
                <a:gd name="T38" fmla="*/ 664 w 430"/>
                <a:gd name="T39" fmla="*/ 16715 h 357"/>
                <a:gd name="T40" fmla="*/ 1 w 430"/>
                <a:gd name="T41" fmla="*/ 15430 h 357"/>
                <a:gd name="T42" fmla="*/ 1034 w 430"/>
                <a:gd name="T43" fmla="*/ 14298 h 357"/>
                <a:gd name="T44" fmla="*/ 2583 w 430"/>
                <a:gd name="T45" fmla="*/ 12844 h 357"/>
                <a:gd name="T46" fmla="*/ 4037 w 430"/>
                <a:gd name="T47" fmla="*/ 11365 h 357"/>
                <a:gd name="T48" fmla="*/ 5038 w 430"/>
                <a:gd name="T49" fmla="*/ 11731 h 357"/>
                <a:gd name="T50" fmla="*/ 5926 w 430"/>
                <a:gd name="T51" fmla="*/ 13617 h 357"/>
                <a:gd name="T52" fmla="*/ 6682 w 430"/>
                <a:gd name="T53" fmla="*/ 15369 h 357"/>
                <a:gd name="T54" fmla="*/ 7389 w 430"/>
                <a:gd name="T55" fmla="*/ 16805 h 357"/>
                <a:gd name="T56" fmla="*/ 8065 w 430"/>
                <a:gd name="T57" fmla="*/ 18060 h 357"/>
                <a:gd name="T58" fmla="*/ 8970 w 430"/>
                <a:gd name="T59" fmla="*/ 20269 h 357"/>
                <a:gd name="T60" fmla="*/ 10126 w 430"/>
                <a:gd name="T61" fmla="*/ 21008 h 357"/>
                <a:gd name="T62" fmla="*/ 11300 w 430"/>
                <a:gd name="T63" fmla="*/ 19445 h 357"/>
                <a:gd name="T64" fmla="*/ 12553 w 430"/>
                <a:gd name="T65" fmla="*/ 17642 h 357"/>
                <a:gd name="T66" fmla="*/ 13931 w 430"/>
                <a:gd name="T67" fmla="*/ 16040 h 357"/>
                <a:gd name="T68" fmla="*/ 15119 w 430"/>
                <a:gd name="T69" fmla="*/ 14475 h 357"/>
                <a:gd name="T70" fmla="*/ 17165 w 430"/>
                <a:gd name="T71" fmla="*/ 11972 h 357"/>
                <a:gd name="T72" fmla="*/ 19600 w 430"/>
                <a:gd name="T73" fmla="*/ 9296 h 357"/>
                <a:gd name="T74" fmla="*/ 21731 w 430"/>
                <a:gd name="T75" fmla="*/ 6707 h 357"/>
                <a:gd name="T76" fmla="*/ 23603 w 430"/>
                <a:gd name="T77" fmla="*/ 5167 h 357"/>
                <a:gd name="T78" fmla="*/ 25529 w 430"/>
                <a:gd name="T79" fmla="*/ 3254 h 357"/>
                <a:gd name="T80" fmla="*/ 27651 w 430"/>
                <a:gd name="T81" fmla="*/ 1634 h 357"/>
                <a:gd name="T82" fmla="*/ 29593 w 430"/>
                <a:gd name="T83" fmla="*/ 320 h 357"/>
                <a:gd name="T84" fmla="*/ 30963 w 430"/>
                <a:gd name="T85" fmla="*/ 430 h 357"/>
                <a:gd name="T86" fmla="*/ 32231 w 430"/>
                <a:gd name="T87" fmla="*/ 1679 h 357"/>
                <a:gd name="T88" fmla="*/ 33533 w 430"/>
                <a:gd name="T89" fmla="*/ 3138 h 357"/>
                <a:gd name="T90" fmla="*/ 34410 w 430"/>
                <a:gd name="T91" fmla="*/ 4167 h 3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0"/>
                <a:gd name="T139" fmla="*/ 0 h 357"/>
                <a:gd name="T140" fmla="*/ 430 w 430"/>
                <a:gd name="T141" fmla="*/ 357 h 3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0" h="357">
                  <a:moveTo>
                    <a:pt x="430" y="51"/>
                  </a:moveTo>
                  <a:lnTo>
                    <a:pt x="416" y="56"/>
                  </a:lnTo>
                  <a:lnTo>
                    <a:pt x="401" y="64"/>
                  </a:lnTo>
                  <a:lnTo>
                    <a:pt x="385" y="72"/>
                  </a:lnTo>
                  <a:lnTo>
                    <a:pt x="369" y="83"/>
                  </a:lnTo>
                  <a:lnTo>
                    <a:pt x="353" y="94"/>
                  </a:lnTo>
                  <a:lnTo>
                    <a:pt x="338" y="104"/>
                  </a:lnTo>
                  <a:lnTo>
                    <a:pt x="324" y="116"/>
                  </a:lnTo>
                  <a:lnTo>
                    <a:pt x="310" y="126"/>
                  </a:lnTo>
                  <a:lnTo>
                    <a:pt x="295" y="138"/>
                  </a:lnTo>
                  <a:lnTo>
                    <a:pt x="277" y="154"/>
                  </a:lnTo>
                  <a:lnTo>
                    <a:pt x="258" y="173"/>
                  </a:lnTo>
                  <a:lnTo>
                    <a:pt x="237" y="193"/>
                  </a:lnTo>
                  <a:lnTo>
                    <a:pt x="217" y="213"/>
                  </a:lnTo>
                  <a:lnTo>
                    <a:pt x="199" y="232"/>
                  </a:lnTo>
                  <a:lnTo>
                    <a:pt x="184" y="248"/>
                  </a:lnTo>
                  <a:lnTo>
                    <a:pt x="173" y="260"/>
                  </a:lnTo>
                  <a:lnTo>
                    <a:pt x="163" y="269"/>
                  </a:lnTo>
                  <a:lnTo>
                    <a:pt x="154" y="279"/>
                  </a:lnTo>
                  <a:lnTo>
                    <a:pt x="145" y="288"/>
                  </a:lnTo>
                  <a:lnTo>
                    <a:pt x="134" y="299"/>
                  </a:lnTo>
                  <a:lnTo>
                    <a:pt x="124" y="312"/>
                  </a:lnTo>
                  <a:lnTo>
                    <a:pt x="113" y="324"/>
                  </a:lnTo>
                  <a:lnTo>
                    <a:pt x="100" y="340"/>
                  </a:lnTo>
                  <a:lnTo>
                    <a:pt x="86" y="357"/>
                  </a:lnTo>
                  <a:lnTo>
                    <a:pt x="84" y="347"/>
                  </a:lnTo>
                  <a:lnTo>
                    <a:pt x="81" y="337"/>
                  </a:lnTo>
                  <a:lnTo>
                    <a:pt x="77" y="327"/>
                  </a:lnTo>
                  <a:lnTo>
                    <a:pt x="72" y="316"/>
                  </a:lnTo>
                  <a:lnTo>
                    <a:pt x="67" y="305"/>
                  </a:lnTo>
                  <a:lnTo>
                    <a:pt x="62" y="296"/>
                  </a:lnTo>
                  <a:lnTo>
                    <a:pt x="57" y="286"/>
                  </a:lnTo>
                  <a:lnTo>
                    <a:pt x="52" y="278"/>
                  </a:lnTo>
                  <a:lnTo>
                    <a:pt x="47" y="268"/>
                  </a:lnTo>
                  <a:lnTo>
                    <a:pt x="42" y="257"/>
                  </a:lnTo>
                  <a:lnTo>
                    <a:pt x="35" y="246"/>
                  </a:lnTo>
                  <a:lnTo>
                    <a:pt x="29" y="234"/>
                  </a:lnTo>
                  <a:lnTo>
                    <a:pt x="22" y="222"/>
                  </a:lnTo>
                  <a:lnTo>
                    <a:pt x="15" y="210"/>
                  </a:lnTo>
                  <a:lnTo>
                    <a:pt x="8" y="197"/>
                  </a:lnTo>
                  <a:lnTo>
                    <a:pt x="0" y="185"/>
                  </a:lnTo>
                  <a:lnTo>
                    <a:pt x="1" y="182"/>
                  </a:lnTo>
                  <a:lnTo>
                    <a:pt x="7" y="177"/>
                  </a:lnTo>
                  <a:lnTo>
                    <a:pt x="13" y="169"/>
                  </a:lnTo>
                  <a:lnTo>
                    <a:pt x="22" y="161"/>
                  </a:lnTo>
                  <a:lnTo>
                    <a:pt x="32" y="152"/>
                  </a:lnTo>
                  <a:lnTo>
                    <a:pt x="42" y="143"/>
                  </a:lnTo>
                  <a:lnTo>
                    <a:pt x="50" y="134"/>
                  </a:lnTo>
                  <a:lnTo>
                    <a:pt x="57" y="127"/>
                  </a:lnTo>
                  <a:lnTo>
                    <a:pt x="63" y="138"/>
                  </a:lnTo>
                  <a:lnTo>
                    <a:pt x="68" y="150"/>
                  </a:lnTo>
                  <a:lnTo>
                    <a:pt x="74" y="161"/>
                  </a:lnTo>
                  <a:lnTo>
                    <a:pt x="79" y="171"/>
                  </a:lnTo>
                  <a:lnTo>
                    <a:pt x="83" y="181"/>
                  </a:lnTo>
                  <a:lnTo>
                    <a:pt x="88" y="189"/>
                  </a:lnTo>
                  <a:lnTo>
                    <a:pt x="92" y="198"/>
                  </a:lnTo>
                  <a:lnTo>
                    <a:pt x="96" y="204"/>
                  </a:lnTo>
                  <a:lnTo>
                    <a:pt x="101" y="213"/>
                  </a:lnTo>
                  <a:lnTo>
                    <a:pt x="105" y="224"/>
                  </a:lnTo>
                  <a:lnTo>
                    <a:pt x="112" y="239"/>
                  </a:lnTo>
                  <a:lnTo>
                    <a:pt x="118" y="256"/>
                  </a:lnTo>
                  <a:lnTo>
                    <a:pt x="126" y="248"/>
                  </a:lnTo>
                  <a:lnTo>
                    <a:pt x="133" y="238"/>
                  </a:lnTo>
                  <a:lnTo>
                    <a:pt x="141" y="229"/>
                  </a:lnTo>
                  <a:lnTo>
                    <a:pt x="149" y="218"/>
                  </a:lnTo>
                  <a:lnTo>
                    <a:pt x="157" y="208"/>
                  </a:lnTo>
                  <a:lnTo>
                    <a:pt x="164" y="199"/>
                  </a:lnTo>
                  <a:lnTo>
                    <a:pt x="173" y="189"/>
                  </a:lnTo>
                  <a:lnTo>
                    <a:pt x="180" y="181"/>
                  </a:lnTo>
                  <a:lnTo>
                    <a:pt x="188" y="171"/>
                  </a:lnTo>
                  <a:lnTo>
                    <a:pt x="200" y="157"/>
                  </a:lnTo>
                  <a:lnTo>
                    <a:pt x="214" y="141"/>
                  </a:lnTo>
                  <a:lnTo>
                    <a:pt x="229" y="124"/>
                  </a:lnTo>
                  <a:lnTo>
                    <a:pt x="244" y="109"/>
                  </a:lnTo>
                  <a:lnTo>
                    <a:pt x="259" y="93"/>
                  </a:lnTo>
                  <a:lnTo>
                    <a:pt x="271" y="79"/>
                  </a:lnTo>
                  <a:lnTo>
                    <a:pt x="283" y="69"/>
                  </a:lnTo>
                  <a:lnTo>
                    <a:pt x="294" y="61"/>
                  </a:lnTo>
                  <a:lnTo>
                    <a:pt x="306" y="50"/>
                  </a:lnTo>
                  <a:lnTo>
                    <a:pt x="318" y="39"/>
                  </a:lnTo>
                  <a:lnTo>
                    <a:pt x="331" y="30"/>
                  </a:lnTo>
                  <a:lnTo>
                    <a:pt x="344" y="19"/>
                  </a:lnTo>
                  <a:lnTo>
                    <a:pt x="357" y="11"/>
                  </a:lnTo>
                  <a:lnTo>
                    <a:pt x="369" y="4"/>
                  </a:lnTo>
                  <a:lnTo>
                    <a:pt x="380" y="0"/>
                  </a:lnTo>
                  <a:lnTo>
                    <a:pt x="386" y="5"/>
                  </a:lnTo>
                  <a:lnTo>
                    <a:pt x="394" y="12"/>
                  </a:lnTo>
                  <a:lnTo>
                    <a:pt x="402" y="20"/>
                  </a:lnTo>
                  <a:lnTo>
                    <a:pt x="411" y="29"/>
                  </a:lnTo>
                  <a:lnTo>
                    <a:pt x="418" y="37"/>
                  </a:lnTo>
                  <a:lnTo>
                    <a:pt x="425" y="45"/>
                  </a:lnTo>
                  <a:lnTo>
                    <a:pt x="429" y="49"/>
                  </a:lnTo>
                  <a:lnTo>
                    <a:pt x="430" y="51"/>
                  </a:lnTo>
                  <a:close/>
                </a:path>
              </a:pathLst>
            </a:custGeom>
            <a:solidFill>
              <a:srgbClr val="DD00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9" name="Group 33"/>
          <p:cNvGrpSpPr>
            <a:grpSpLocks/>
          </p:cNvGrpSpPr>
          <p:nvPr/>
        </p:nvGrpSpPr>
        <p:grpSpPr bwMode="auto">
          <a:xfrm>
            <a:off x="685800" y="5638800"/>
            <a:ext cx="533400" cy="533400"/>
            <a:chOff x="434" y="1911"/>
            <a:chExt cx="391" cy="391"/>
          </a:xfrm>
        </p:grpSpPr>
        <p:sp>
          <p:nvSpPr>
            <p:cNvPr id="1044" name="Freeform 34"/>
            <p:cNvSpPr>
              <a:spLocks/>
            </p:cNvSpPr>
            <p:nvPr/>
          </p:nvSpPr>
          <p:spPr bwMode="auto">
            <a:xfrm>
              <a:off x="795" y="1911"/>
              <a:ext cx="30" cy="376"/>
            </a:xfrm>
            <a:custGeom>
              <a:avLst/>
              <a:gdLst>
                <a:gd name="T0" fmla="*/ 15 w 30"/>
                <a:gd name="T1" fmla="*/ 30 h 376"/>
                <a:gd name="T2" fmla="*/ 0 w 30"/>
                <a:gd name="T3" fmla="*/ 15 h 376"/>
                <a:gd name="T4" fmla="*/ 0 w 30"/>
                <a:gd name="T5" fmla="*/ 376 h 376"/>
                <a:gd name="T6" fmla="*/ 30 w 30"/>
                <a:gd name="T7" fmla="*/ 376 h 376"/>
                <a:gd name="T8" fmla="*/ 30 w 30"/>
                <a:gd name="T9" fmla="*/ 15 h 376"/>
                <a:gd name="T10" fmla="*/ 15 w 30"/>
                <a:gd name="T11" fmla="*/ 0 h 376"/>
                <a:gd name="T12" fmla="*/ 30 w 30"/>
                <a:gd name="T13" fmla="*/ 15 h 376"/>
                <a:gd name="T14" fmla="*/ 30 w 30"/>
                <a:gd name="T15" fmla="*/ 0 h 376"/>
                <a:gd name="T16" fmla="*/ 15 w 30"/>
                <a:gd name="T17" fmla="*/ 0 h 376"/>
                <a:gd name="T18" fmla="*/ 15 w 30"/>
                <a:gd name="T19" fmla="*/ 30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6"/>
                <a:gd name="T32" fmla="*/ 30 w 30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6">
                  <a:moveTo>
                    <a:pt x="15" y="30"/>
                  </a:moveTo>
                  <a:lnTo>
                    <a:pt x="0" y="15"/>
                  </a:lnTo>
                  <a:lnTo>
                    <a:pt x="0" y="376"/>
                  </a:lnTo>
                  <a:lnTo>
                    <a:pt x="30" y="376"/>
                  </a:lnTo>
                  <a:lnTo>
                    <a:pt x="30" y="15"/>
                  </a:lnTo>
                  <a:lnTo>
                    <a:pt x="15" y="0"/>
                  </a:lnTo>
                  <a:lnTo>
                    <a:pt x="30" y="15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5"/>
            <p:cNvSpPr>
              <a:spLocks/>
            </p:cNvSpPr>
            <p:nvPr/>
          </p:nvSpPr>
          <p:spPr bwMode="auto">
            <a:xfrm>
              <a:off x="434" y="1911"/>
              <a:ext cx="376" cy="30"/>
            </a:xfrm>
            <a:custGeom>
              <a:avLst/>
              <a:gdLst>
                <a:gd name="T0" fmla="*/ 30 w 376"/>
                <a:gd name="T1" fmla="*/ 15 h 30"/>
                <a:gd name="T2" fmla="*/ 15 w 376"/>
                <a:gd name="T3" fmla="*/ 30 h 30"/>
                <a:gd name="T4" fmla="*/ 376 w 376"/>
                <a:gd name="T5" fmla="*/ 30 h 30"/>
                <a:gd name="T6" fmla="*/ 376 w 376"/>
                <a:gd name="T7" fmla="*/ 0 h 30"/>
                <a:gd name="T8" fmla="*/ 15 w 376"/>
                <a:gd name="T9" fmla="*/ 0 h 30"/>
                <a:gd name="T10" fmla="*/ 0 w 376"/>
                <a:gd name="T11" fmla="*/ 15 h 30"/>
                <a:gd name="T12" fmla="*/ 15 w 376"/>
                <a:gd name="T13" fmla="*/ 0 h 30"/>
                <a:gd name="T14" fmla="*/ 0 w 376"/>
                <a:gd name="T15" fmla="*/ 0 h 30"/>
                <a:gd name="T16" fmla="*/ 0 w 376"/>
                <a:gd name="T17" fmla="*/ 15 h 30"/>
                <a:gd name="T18" fmla="*/ 30 w 376"/>
                <a:gd name="T19" fmla="*/ 1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0"/>
                <a:gd name="T32" fmla="*/ 376 w 37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0">
                  <a:moveTo>
                    <a:pt x="30" y="15"/>
                  </a:moveTo>
                  <a:lnTo>
                    <a:pt x="15" y="3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6"/>
            <p:cNvSpPr>
              <a:spLocks/>
            </p:cNvSpPr>
            <p:nvPr/>
          </p:nvSpPr>
          <p:spPr bwMode="auto">
            <a:xfrm>
              <a:off x="434" y="1926"/>
              <a:ext cx="30" cy="376"/>
            </a:xfrm>
            <a:custGeom>
              <a:avLst/>
              <a:gdLst>
                <a:gd name="T0" fmla="*/ 15 w 30"/>
                <a:gd name="T1" fmla="*/ 346 h 376"/>
                <a:gd name="T2" fmla="*/ 30 w 30"/>
                <a:gd name="T3" fmla="*/ 361 h 376"/>
                <a:gd name="T4" fmla="*/ 30 w 30"/>
                <a:gd name="T5" fmla="*/ 0 h 376"/>
                <a:gd name="T6" fmla="*/ 0 w 30"/>
                <a:gd name="T7" fmla="*/ 0 h 376"/>
                <a:gd name="T8" fmla="*/ 0 w 30"/>
                <a:gd name="T9" fmla="*/ 361 h 376"/>
                <a:gd name="T10" fmla="*/ 15 w 30"/>
                <a:gd name="T11" fmla="*/ 376 h 376"/>
                <a:gd name="T12" fmla="*/ 0 w 30"/>
                <a:gd name="T13" fmla="*/ 361 h 376"/>
                <a:gd name="T14" fmla="*/ 0 w 30"/>
                <a:gd name="T15" fmla="*/ 376 h 376"/>
                <a:gd name="T16" fmla="*/ 15 w 30"/>
                <a:gd name="T17" fmla="*/ 376 h 376"/>
                <a:gd name="T18" fmla="*/ 15 w 30"/>
                <a:gd name="T19" fmla="*/ 346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76"/>
                <a:gd name="T32" fmla="*/ 30 w 30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76">
                  <a:moveTo>
                    <a:pt x="15" y="346"/>
                  </a:moveTo>
                  <a:lnTo>
                    <a:pt x="30" y="361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61"/>
                  </a:lnTo>
                  <a:lnTo>
                    <a:pt x="15" y="376"/>
                  </a:lnTo>
                  <a:lnTo>
                    <a:pt x="0" y="361"/>
                  </a:lnTo>
                  <a:lnTo>
                    <a:pt x="0" y="376"/>
                  </a:lnTo>
                  <a:lnTo>
                    <a:pt x="15" y="376"/>
                  </a:lnTo>
                  <a:lnTo>
                    <a:pt x="15" y="346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7"/>
            <p:cNvSpPr>
              <a:spLocks/>
            </p:cNvSpPr>
            <p:nvPr/>
          </p:nvSpPr>
          <p:spPr bwMode="auto">
            <a:xfrm>
              <a:off x="449" y="2272"/>
              <a:ext cx="376" cy="30"/>
            </a:xfrm>
            <a:custGeom>
              <a:avLst/>
              <a:gdLst>
                <a:gd name="T0" fmla="*/ 346 w 376"/>
                <a:gd name="T1" fmla="*/ 15 h 30"/>
                <a:gd name="T2" fmla="*/ 361 w 376"/>
                <a:gd name="T3" fmla="*/ 0 h 30"/>
                <a:gd name="T4" fmla="*/ 0 w 376"/>
                <a:gd name="T5" fmla="*/ 0 h 30"/>
                <a:gd name="T6" fmla="*/ 0 w 376"/>
                <a:gd name="T7" fmla="*/ 30 h 30"/>
                <a:gd name="T8" fmla="*/ 361 w 376"/>
                <a:gd name="T9" fmla="*/ 30 h 30"/>
                <a:gd name="T10" fmla="*/ 376 w 376"/>
                <a:gd name="T11" fmla="*/ 15 h 30"/>
                <a:gd name="T12" fmla="*/ 361 w 376"/>
                <a:gd name="T13" fmla="*/ 30 h 30"/>
                <a:gd name="T14" fmla="*/ 376 w 376"/>
                <a:gd name="T15" fmla="*/ 30 h 30"/>
                <a:gd name="T16" fmla="*/ 376 w 376"/>
                <a:gd name="T17" fmla="*/ 15 h 30"/>
                <a:gd name="T18" fmla="*/ 346 w 376"/>
                <a:gd name="T19" fmla="*/ 1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"/>
                <a:gd name="T31" fmla="*/ 0 h 30"/>
                <a:gd name="T32" fmla="*/ 376 w 37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" h="30">
                  <a:moveTo>
                    <a:pt x="346" y="15"/>
                  </a:moveTo>
                  <a:lnTo>
                    <a:pt x="361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1" y="30"/>
                  </a:lnTo>
                  <a:lnTo>
                    <a:pt x="376" y="15"/>
                  </a:lnTo>
                  <a:lnTo>
                    <a:pt x="361" y="30"/>
                  </a:lnTo>
                  <a:lnTo>
                    <a:pt x="376" y="30"/>
                  </a:lnTo>
                  <a:lnTo>
                    <a:pt x="376" y="15"/>
                  </a:lnTo>
                  <a:lnTo>
                    <a:pt x="346" y="15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762000" y="5638800"/>
            <a:ext cx="609600" cy="452438"/>
            <a:chOff x="432" y="1824"/>
            <a:chExt cx="576" cy="480"/>
          </a:xfrm>
        </p:grpSpPr>
        <p:sp>
          <p:nvSpPr>
            <p:cNvPr id="1042" name="Rectangle 39"/>
            <p:cNvSpPr>
              <a:spLocks noChangeArrowheads="1"/>
            </p:cNvSpPr>
            <p:nvPr/>
          </p:nvSpPr>
          <p:spPr bwMode="auto">
            <a:xfrm>
              <a:off x="449" y="1926"/>
              <a:ext cx="361" cy="3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43" name="Freeform 40"/>
            <p:cNvSpPr>
              <a:spLocks/>
            </p:cNvSpPr>
            <p:nvPr/>
          </p:nvSpPr>
          <p:spPr bwMode="auto">
            <a:xfrm>
              <a:off x="432" y="1824"/>
              <a:ext cx="576" cy="480"/>
            </a:xfrm>
            <a:custGeom>
              <a:avLst/>
              <a:gdLst>
                <a:gd name="T0" fmla="*/ 33330 w 430"/>
                <a:gd name="T1" fmla="*/ 4749 h 357"/>
                <a:gd name="T2" fmla="*/ 30888 w 430"/>
                <a:gd name="T3" fmla="*/ 6106 h 357"/>
                <a:gd name="T4" fmla="*/ 28331 w 430"/>
                <a:gd name="T5" fmla="*/ 7909 h 357"/>
                <a:gd name="T6" fmla="*/ 25966 w 430"/>
                <a:gd name="T7" fmla="*/ 9847 h 357"/>
                <a:gd name="T8" fmla="*/ 23675 w 430"/>
                <a:gd name="T9" fmla="*/ 11731 h 357"/>
                <a:gd name="T10" fmla="*/ 20701 w 430"/>
                <a:gd name="T11" fmla="*/ 14690 h 357"/>
                <a:gd name="T12" fmla="*/ 17413 w 430"/>
                <a:gd name="T13" fmla="*/ 18060 h 357"/>
                <a:gd name="T14" fmla="*/ 14748 w 430"/>
                <a:gd name="T15" fmla="*/ 21008 h 357"/>
                <a:gd name="T16" fmla="*/ 13047 w 430"/>
                <a:gd name="T17" fmla="*/ 22877 h 357"/>
                <a:gd name="T18" fmla="*/ 11607 w 430"/>
                <a:gd name="T19" fmla="*/ 24397 h 357"/>
                <a:gd name="T20" fmla="*/ 9918 w 430"/>
                <a:gd name="T21" fmla="*/ 26439 h 357"/>
                <a:gd name="T22" fmla="*/ 8001 w 430"/>
                <a:gd name="T23" fmla="*/ 28847 h 357"/>
                <a:gd name="T24" fmla="*/ 6749 w 430"/>
                <a:gd name="T25" fmla="*/ 29472 h 357"/>
                <a:gd name="T26" fmla="*/ 6174 w 430"/>
                <a:gd name="T27" fmla="*/ 27784 h 357"/>
                <a:gd name="T28" fmla="*/ 5408 w 430"/>
                <a:gd name="T29" fmla="*/ 25847 h 357"/>
                <a:gd name="T30" fmla="*/ 4581 w 430"/>
                <a:gd name="T31" fmla="*/ 24282 h 357"/>
                <a:gd name="T32" fmla="*/ 3761 w 430"/>
                <a:gd name="T33" fmla="*/ 22704 h 357"/>
                <a:gd name="T34" fmla="*/ 2808 w 430"/>
                <a:gd name="T35" fmla="*/ 20867 h 357"/>
                <a:gd name="T36" fmla="*/ 1753 w 430"/>
                <a:gd name="T37" fmla="*/ 18828 h 357"/>
                <a:gd name="T38" fmla="*/ 664 w 430"/>
                <a:gd name="T39" fmla="*/ 16715 h 357"/>
                <a:gd name="T40" fmla="*/ 1 w 430"/>
                <a:gd name="T41" fmla="*/ 15430 h 357"/>
                <a:gd name="T42" fmla="*/ 1034 w 430"/>
                <a:gd name="T43" fmla="*/ 14298 h 357"/>
                <a:gd name="T44" fmla="*/ 2583 w 430"/>
                <a:gd name="T45" fmla="*/ 12844 h 357"/>
                <a:gd name="T46" fmla="*/ 4037 w 430"/>
                <a:gd name="T47" fmla="*/ 11365 h 357"/>
                <a:gd name="T48" fmla="*/ 5038 w 430"/>
                <a:gd name="T49" fmla="*/ 11731 h 357"/>
                <a:gd name="T50" fmla="*/ 5926 w 430"/>
                <a:gd name="T51" fmla="*/ 13617 h 357"/>
                <a:gd name="T52" fmla="*/ 6682 w 430"/>
                <a:gd name="T53" fmla="*/ 15369 h 357"/>
                <a:gd name="T54" fmla="*/ 7389 w 430"/>
                <a:gd name="T55" fmla="*/ 16805 h 357"/>
                <a:gd name="T56" fmla="*/ 8065 w 430"/>
                <a:gd name="T57" fmla="*/ 18060 h 357"/>
                <a:gd name="T58" fmla="*/ 8970 w 430"/>
                <a:gd name="T59" fmla="*/ 20269 h 357"/>
                <a:gd name="T60" fmla="*/ 10126 w 430"/>
                <a:gd name="T61" fmla="*/ 21008 h 357"/>
                <a:gd name="T62" fmla="*/ 11300 w 430"/>
                <a:gd name="T63" fmla="*/ 19445 h 357"/>
                <a:gd name="T64" fmla="*/ 12553 w 430"/>
                <a:gd name="T65" fmla="*/ 17642 h 357"/>
                <a:gd name="T66" fmla="*/ 13931 w 430"/>
                <a:gd name="T67" fmla="*/ 16040 h 357"/>
                <a:gd name="T68" fmla="*/ 15119 w 430"/>
                <a:gd name="T69" fmla="*/ 14475 h 357"/>
                <a:gd name="T70" fmla="*/ 17165 w 430"/>
                <a:gd name="T71" fmla="*/ 11972 h 357"/>
                <a:gd name="T72" fmla="*/ 19600 w 430"/>
                <a:gd name="T73" fmla="*/ 9296 h 357"/>
                <a:gd name="T74" fmla="*/ 21731 w 430"/>
                <a:gd name="T75" fmla="*/ 6707 h 357"/>
                <a:gd name="T76" fmla="*/ 23603 w 430"/>
                <a:gd name="T77" fmla="*/ 5167 h 357"/>
                <a:gd name="T78" fmla="*/ 25529 w 430"/>
                <a:gd name="T79" fmla="*/ 3254 h 357"/>
                <a:gd name="T80" fmla="*/ 27651 w 430"/>
                <a:gd name="T81" fmla="*/ 1634 h 357"/>
                <a:gd name="T82" fmla="*/ 29593 w 430"/>
                <a:gd name="T83" fmla="*/ 320 h 357"/>
                <a:gd name="T84" fmla="*/ 30963 w 430"/>
                <a:gd name="T85" fmla="*/ 430 h 357"/>
                <a:gd name="T86" fmla="*/ 32231 w 430"/>
                <a:gd name="T87" fmla="*/ 1679 h 357"/>
                <a:gd name="T88" fmla="*/ 33533 w 430"/>
                <a:gd name="T89" fmla="*/ 3138 h 357"/>
                <a:gd name="T90" fmla="*/ 34410 w 430"/>
                <a:gd name="T91" fmla="*/ 4167 h 3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0"/>
                <a:gd name="T139" fmla="*/ 0 h 357"/>
                <a:gd name="T140" fmla="*/ 430 w 430"/>
                <a:gd name="T141" fmla="*/ 357 h 3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0" h="357">
                  <a:moveTo>
                    <a:pt x="430" y="51"/>
                  </a:moveTo>
                  <a:lnTo>
                    <a:pt x="416" y="56"/>
                  </a:lnTo>
                  <a:lnTo>
                    <a:pt x="401" y="64"/>
                  </a:lnTo>
                  <a:lnTo>
                    <a:pt x="385" y="72"/>
                  </a:lnTo>
                  <a:lnTo>
                    <a:pt x="369" y="83"/>
                  </a:lnTo>
                  <a:lnTo>
                    <a:pt x="353" y="94"/>
                  </a:lnTo>
                  <a:lnTo>
                    <a:pt x="338" y="104"/>
                  </a:lnTo>
                  <a:lnTo>
                    <a:pt x="324" y="116"/>
                  </a:lnTo>
                  <a:lnTo>
                    <a:pt x="310" y="126"/>
                  </a:lnTo>
                  <a:lnTo>
                    <a:pt x="295" y="138"/>
                  </a:lnTo>
                  <a:lnTo>
                    <a:pt x="277" y="154"/>
                  </a:lnTo>
                  <a:lnTo>
                    <a:pt x="258" y="173"/>
                  </a:lnTo>
                  <a:lnTo>
                    <a:pt x="237" y="193"/>
                  </a:lnTo>
                  <a:lnTo>
                    <a:pt x="217" y="213"/>
                  </a:lnTo>
                  <a:lnTo>
                    <a:pt x="199" y="232"/>
                  </a:lnTo>
                  <a:lnTo>
                    <a:pt x="184" y="248"/>
                  </a:lnTo>
                  <a:lnTo>
                    <a:pt x="173" y="260"/>
                  </a:lnTo>
                  <a:lnTo>
                    <a:pt x="163" y="269"/>
                  </a:lnTo>
                  <a:lnTo>
                    <a:pt x="154" y="279"/>
                  </a:lnTo>
                  <a:lnTo>
                    <a:pt x="145" y="288"/>
                  </a:lnTo>
                  <a:lnTo>
                    <a:pt x="134" y="299"/>
                  </a:lnTo>
                  <a:lnTo>
                    <a:pt x="124" y="312"/>
                  </a:lnTo>
                  <a:lnTo>
                    <a:pt x="113" y="324"/>
                  </a:lnTo>
                  <a:lnTo>
                    <a:pt x="100" y="340"/>
                  </a:lnTo>
                  <a:lnTo>
                    <a:pt x="86" y="357"/>
                  </a:lnTo>
                  <a:lnTo>
                    <a:pt x="84" y="347"/>
                  </a:lnTo>
                  <a:lnTo>
                    <a:pt x="81" y="337"/>
                  </a:lnTo>
                  <a:lnTo>
                    <a:pt x="77" y="327"/>
                  </a:lnTo>
                  <a:lnTo>
                    <a:pt x="72" y="316"/>
                  </a:lnTo>
                  <a:lnTo>
                    <a:pt x="67" y="305"/>
                  </a:lnTo>
                  <a:lnTo>
                    <a:pt x="62" y="296"/>
                  </a:lnTo>
                  <a:lnTo>
                    <a:pt x="57" y="286"/>
                  </a:lnTo>
                  <a:lnTo>
                    <a:pt x="52" y="278"/>
                  </a:lnTo>
                  <a:lnTo>
                    <a:pt x="47" y="268"/>
                  </a:lnTo>
                  <a:lnTo>
                    <a:pt x="42" y="257"/>
                  </a:lnTo>
                  <a:lnTo>
                    <a:pt x="35" y="246"/>
                  </a:lnTo>
                  <a:lnTo>
                    <a:pt x="29" y="234"/>
                  </a:lnTo>
                  <a:lnTo>
                    <a:pt x="22" y="222"/>
                  </a:lnTo>
                  <a:lnTo>
                    <a:pt x="15" y="210"/>
                  </a:lnTo>
                  <a:lnTo>
                    <a:pt x="8" y="197"/>
                  </a:lnTo>
                  <a:lnTo>
                    <a:pt x="0" y="185"/>
                  </a:lnTo>
                  <a:lnTo>
                    <a:pt x="1" y="182"/>
                  </a:lnTo>
                  <a:lnTo>
                    <a:pt x="7" y="177"/>
                  </a:lnTo>
                  <a:lnTo>
                    <a:pt x="13" y="169"/>
                  </a:lnTo>
                  <a:lnTo>
                    <a:pt x="22" y="161"/>
                  </a:lnTo>
                  <a:lnTo>
                    <a:pt x="32" y="152"/>
                  </a:lnTo>
                  <a:lnTo>
                    <a:pt x="42" y="143"/>
                  </a:lnTo>
                  <a:lnTo>
                    <a:pt x="50" y="134"/>
                  </a:lnTo>
                  <a:lnTo>
                    <a:pt x="57" y="127"/>
                  </a:lnTo>
                  <a:lnTo>
                    <a:pt x="63" y="138"/>
                  </a:lnTo>
                  <a:lnTo>
                    <a:pt x="68" y="150"/>
                  </a:lnTo>
                  <a:lnTo>
                    <a:pt x="74" y="161"/>
                  </a:lnTo>
                  <a:lnTo>
                    <a:pt x="79" y="171"/>
                  </a:lnTo>
                  <a:lnTo>
                    <a:pt x="83" y="181"/>
                  </a:lnTo>
                  <a:lnTo>
                    <a:pt x="88" y="189"/>
                  </a:lnTo>
                  <a:lnTo>
                    <a:pt x="92" y="198"/>
                  </a:lnTo>
                  <a:lnTo>
                    <a:pt x="96" y="204"/>
                  </a:lnTo>
                  <a:lnTo>
                    <a:pt x="101" y="213"/>
                  </a:lnTo>
                  <a:lnTo>
                    <a:pt x="105" y="224"/>
                  </a:lnTo>
                  <a:lnTo>
                    <a:pt x="112" y="239"/>
                  </a:lnTo>
                  <a:lnTo>
                    <a:pt x="118" y="256"/>
                  </a:lnTo>
                  <a:lnTo>
                    <a:pt x="126" y="248"/>
                  </a:lnTo>
                  <a:lnTo>
                    <a:pt x="133" y="238"/>
                  </a:lnTo>
                  <a:lnTo>
                    <a:pt x="141" y="229"/>
                  </a:lnTo>
                  <a:lnTo>
                    <a:pt x="149" y="218"/>
                  </a:lnTo>
                  <a:lnTo>
                    <a:pt x="157" y="208"/>
                  </a:lnTo>
                  <a:lnTo>
                    <a:pt x="164" y="199"/>
                  </a:lnTo>
                  <a:lnTo>
                    <a:pt x="173" y="189"/>
                  </a:lnTo>
                  <a:lnTo>
                    <a:pt x="180" y="181"/>
                  </a:lnTo>
                  <a:lnTo>
                    <a:pt x="188" y="171"/>
                  </a:lnTo>
                  <a:lnTo>
                    <a:pt x="200" y="157"/>
                  </a:lnTo>
                  <a:lnTo>
                    <a:pt x="214" y="141"/>
                  </a:lnTo>
                  <a:lnTo>
                    <a:pt x="229" y="124"/>
                  </a:lnTo>
                  <a:lnTo>
                    <a:pt x="244" y="109"/>
                  </a:lnTo>
                  <a:lnTo>
                    <a:pt x="259" y="93"/>
                  </a:lnTo>
                  <a:lnTo>
                    <a:pt x="271" y="79"/>
                  </a:lnTo>
                  <a:lnTo>
                    <a:pt x="283" y="69"/>
                  </a:lnTo>
                  <a:lnTo>
                    <a:pt x="294" y="61"/>
                  </a:lnTo>
                  <a:lnTo>
                    <a:pt x="306" y="50"/>
                  </a:lnTo>
                  <a:lnTo>
                    <a:pt x="318" y="39"/>
                  </a:lnTo>
                  <a:lnTo>
                    <a:pt x="331" y="30"/>
                  </a:lnTo>
                  <a:lnTo>
                    <a:pt x="344" y="19"/>
                  </a:lnTo>
                  <a:lnTo>
                    <a:pt x="357" y="11"/>
                  </a:lnTo>
                  <a:lnTo>
                    <a:pt x="369" y="4"/>
                  </a:lnTo>
                  <a:lnTo>
                    <a:pt x="380" y="0"/>
                  </a:lnTo>
                  <a:lnTo>
                    <a:pt x="386" y="5"/>
                  </a:lnTo>
                  <a:lnTo>
                    <a:pt x="394" y="12"/>
                  </a:lnTo>
                  <a:lnTo>
                    <a:pt x="402" y="20"/>
                  </a:lnTo>
                  <a:lnTo>
                    <a:pt x="411" y="29"/>
                  </a:lnTo>
                  <a:lnTo>
                    <a:pt x="418" y="37"/>
                  </a:lnTo>
                  <a:lnTo>
                    <a:pt x="425" y="45"/>
                  </a:lnTo>
                  <a:lnTo>
                    <a:pt x="429" y="49"/>
                  </a:lnTo>
                  <a:lnTo>
                    <a:pt x="430" y="51"/>
                  </a:lnTo>
                  <a:close/>
                </a:path>
              </a:pathLst>
            </a:custGeom>
            <a:solidFill>
              <a:srgbClr val="DD00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1" name="TextBox 40"/>
          <p:cNvSpPr txBox="1">
            <a:spLocks noChangeArrowheads="1"/>
          </p:cNvSpPr>
          <p:nvPr/>
        </p:nvSpPr>
        <p:spPr bwMode="auto">
          <a:xfrm>
            <a:off x="8305800" y="62484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b="1">
                <a:solidFill>
                  <a:schemeClr val="accent2"/>
                </a:solidFill>
              </a:rPr>
              <a:t>READINESS RULER</a:t>
            </a: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81000" y="14478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On the line below, which point best reflects how ready </a:t>
            </a:r>
          </a:p>
          <a:p>
            <a:r>
              <a:rPr lang="en-US" sz="2400" b="1">
                <a:solidFill>
                  <a:schemeClr val="accent2"/>
                </a:solidFill>
              </a:rPr>
              <a:t>you are at the present time to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 b="1" i="1" u="sng">
                <a:solidFill>
                  <a:schemeClr val="accent2"/>
                </a:solidFill>
              </a:rPr>
              <a:t>make the change</a:t>
            </a:r>
            <a:r>
              <a:rPr lang="en-US" sz="2400" b="1" i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44035" name="Line 17"/>
          <p:cNvSpPr>
            <a:spLocks noChangeShapeType="1"/>
          </p:cNvSpPr>
          <p:nvPr/>
        </p:nvSpPr>
        <p:spPr bwMode="auto">
          <a:xfrm>
            <a:off x="1447800" y="3505200"/>
            <a:ext cx="579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Line 18"/>
          <p:cNvSpPr>
            <a:spLocks noChangeShapeType="1"/>
          </p:cNvSpPr>
          <p:nvPr/>
        </p:nvSpPr>
        <p:spPr bwMode="auto">
          <a:xfrm>
            <a:off x="1447800" y="3048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19"/>
          <p:cNvSpPr>
            <a:spLocks noChangeShapeType="1"/>
          </p:cNvSpPr>
          <p:nvPr/>
        </p:nvSpPr>
        <p:spPr bwMode="auto">
          <a:xfrm>
            <a:off x="3378200" y="3048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20"/>
          <p:cNvSpPr>
            <a:spLocks noChangeShapeType="1"/>
          </p:cNvSpPr>
          <p:nvPr/>
        </p:nvSpPr>
        <p:spPr bwMode="auto">
          <a:xfrm>
            <a:off x="5308600" y="2971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21"/>
          <p:cNvSpPr>
            <a:spLocks noChangeShapeType="1"/>
          </p:cNvSpPr>
          <p:nvPr/>
        </p:nvSpPr>
        <p:spPr bwMode="auto">
          <a:xfrm>
            <a:off x="7239000" y="2971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22"/>
          <p:cNvSpPr>
            <a:spLocks noChangeShapeType="1"/>
          </p:cNvSpPr>
          <p:nvPr/>
        </p:nvSpPr>
        <p:spPr bwMode="auto">
          <a:xfrm>
            <a:off x="2057400" y="3276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23"/>
          <p:cNvSpPr>
            <a:spLocks noChangeShapeType="1"/>
          </p:cNvSpPr>
          <p:nvPr/>
        </p:nvSpPr>
        <p:spPr bwMode="auto">
          <a:xfrm>
            <a:off x="2743200" y="3276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24"/>
          <p:cNvSpPr>
            <a:spLocks noChangeShapeType="1"/>
          </p:cNvSpPr>
          <p:nvPr/>
        </p:nvSpPr>
        <p:spPr bwMode="auto">
          <a:xfrm>
            <a:off x="4114800" y="3276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25"/>
          <p:cNvSpPr>
            <a:spLocks noChangeShapeType="1"/>
          </p:cNvSpPr>
          <p:nvPr/>
        </p:nvSpPr>
        <p:spPr bwMode="auto">
          <a:xfrm>
            <a:off x="4800600" y="3276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26"/>
          <p:cNvSpPr>
            <a:spLocks noChangeShapeType="1"/>
          </p:cNvSpPr>
          <p:nvPr/>
        </p:nvSpPr>
        <p:spPr bwMode="auto">
          <a:xfrm>
            <a:off x="5943600" y="3276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27"/>
          <p:cNvSpPr>
            <a:spLocks noChangeShapeType="1"/>
          </p:cNvSpPr>
          <p:nvPr/>
        </p:nvSpPr>
        <p:spPr bwMode="auto">
          <a:xfrm>
            <a:off x="6705600" y="3276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Text Box 29"/>
          <p:cNvSpPr txBox="1">
            <a:spLocks noChangeArrowheads="1"/>
          </p:cNvSpPr>
          <p:nvPr/>
        </p:nvSpPr>
        <p:spPr bwMode="auto">
          <a:xfrm>
            <a:off x="914400" y="41148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Not at all</a:t>
            </a:r>
          </a:p>
          <a:p>
            <a:r>
              <a:rPr lang="en-US">
                <a:solidFill>
                  <a:schemeClr val="accent2"/>
                </a:solidFill>
              </a:rPr>
              <a:t>ready to ...</a:t>
            </a:r>
          </a:p>
        </p:txBody>
      </p:sp>
      <p:sp>
        <p:nvSpPr>
          <p:cNvPr id="44047" name="Text Box 30"/>
          <p:cNvSpPr txBox="1">
            <a:spLocks noChangeArrowheads="1"/>
          </p:cNvSpPr>
          <p:nvPr/>
        </p:nvSpPr>
        <p:spPr bwMode="auto">
          <a:xfrm>
            <a:off x="2667000" y="4114800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Thinking</a:t>
            </a:r>
          </a:p>
          <a:p>
            <a:r>
              <a:rPr lang="en-US">
                <a:solidFill>
                  <a:schemeClr val="accent2"/>
                </a:solidFill>
              </a:rPr>
              <a:t>about it...</a:t>
            </a:r>
          </a:p>
          <a:p>
            <a:pPr eaLnBrk="0" hangingPunct="0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4048" name="Text Box 32"/>
          <p:cNvSpPr txBox="1">
            <a:spLocks noChangeArrowheads="1"/>
          </p:cNvSpPr>
          <p:nvPr/>
        </p:nvSpPr>
        <p:spPr bwMode="auto">
          <a:xfrm>
            <a:off x="4343400" y="4114800"/>
            <a:ext cx="213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Planning and</a:t>
            </a:r>
          </a:p>
          <a:p>
            <a:r>
              <a:rPr lang="en-US">
                <a:solidFill>
                  <a:schemeClr val="accent2"/>
                </a:solidFill>
              </a:rPr>
              <a:t>making a </a:t>
            </a:r>
          </a:p>
          <a:p>
            <a:r>
              <a:rPr lang="en-US">
                <a:solidFill>
                  <a:schemeClr val="accent2"/>
                </a:solidFill>
              </a:rPr>
              <a:t>commitment to...</a:t>
            </a:r>
          </a:p>
        </p:txBody>
      </p:sp>
      <p:sp>
        <p:nvSpPr>
          <p:cNvPr id="44049" name="Text Box 33"/>
          <p:cNvSpPr txBox="1">
            <a:spLocks noChangeArrowheads="1"/>
          </p:cNvSpPr>
          <p:nvPr/>
        </p:nvSpPr>
        <p:spPr bwMode="auto">
          <a:xfrm>
            <a:off x="6553200" y="4191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Actively...</a:t>
            </a:r>
          </a:p>
        </p:txBody>
      </p:sp>
      <p:sp>
        <p:nvSpPr>
          <p:cNvPr id="44050" name="TextBox 18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b="1">
                <a:solidFill>
                  <a:srgbClr val="CC3300"/>
                </a:solidFill>
              </a:rPr>
              <a:t>HIV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1600200"/>
            <a:ext cx="7488238" cy="4446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>
                <a:solidFill>
                  <a:srgbClr val="0000CC"/>
                </a:solidFill>
              </a:rPr>
              <a:t>The virus that causes AIDS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 sz="3600">
                <a:solidFill>
                  <a:srgbClr val="0000CC"/>
                </a:solidFill>
              </a:rPr>
              <a:t>Found in some body fluids – Blood, vaginal fluid, semen, breast milk and can be transmitted through contact with blood and other bodily fluids.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9600"/>
          </a:xfrm>
        </p:spPr>
        <p:txBody>
          <a:bodyPr/>
          <a:lstStyle/>
          <a:p>
            <a:pPr eaLnBrk="1" hangingPunct="1"/>
            <a:r>
              <a:rPr lang="en-US" sz="4000" b="1"/>
              <a:t>MYTHS ABOUT HIV</a:t>
            </a:r>
          </a:p>
        </p:txBody>
      </p:sp>
      <p:pic>
        <p:nvPicPr>
          <p:cNvPr id="46082" name="Picture 4" descr="BD00007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990600"/>
            <a:ext cx="3200400" cy="3657600"/>
          </a:xfrm>
        </p:spPr>
      </p:pic>
      <p:sp>
        <p:nvSpPr>
          <p:cNvPr id="670726" name="Text Box 6"/>
          <p:cNvSpPr txBox="1">
            <a:spLocks noChangeArrowheads="1"/>
          </p:cNvSpPr>
          <p:nvPr/>
        </p:nvSpPr>
        <p:spPr bwMode="auto">
          <a:xfrm>
            <a:off x="685800" y="4876800"/>
            <a:ext cx="800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You do not get HIV from hugging, coughing, sharing dishes or from casual contact.  You get it from blood.</a:t>
            </a:r>
          </a:p>
        </p:txBody>
      </p:sp>
      <p:sp>
        <p:nvSpPr>
          <p:cNvPr id="670727" name="Text Box 7"/>
          <p:cNvSpPr txBox="1">
            <a:spLocks noChangeArrowheads="1"/>
          </p:cNvSpPr>
          <p:nvPr/>
        </p:nvSpPr>
        <p:spPr bwMode="auto">
          <a:xfrm>
            <a:off x="5715000" y="1447800"/>
            <a:ext cx="3048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You don’t get it from a toilet seat, telephone, clothes, or insect bites</a:t>
            </a:r>
            <a:r>
              <a:rPr lang="en-US" sz="2800">
                <a:latin typeface="Tahoma" pitchFamily="34" charset="0"/>
              </a:rPr>
              <a:t>.</a:t>
            </a:r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7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6" grpId="0"/>
      <p:bldP spid="6707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CC3300"/>
                </a:solidFill>
              </a:rPr>
              <a:t>HIV TRANSMISSION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05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Unprotected Sex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Sharing needles/IV drug use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Possibly other drug paraphernalia if it has trace amounts of blood on it (snorting)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Mother to child during pregnancy, birth and possibly breast feeding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Receiving blood from an infected person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Razors, toothbrushes, and other personal hygiene articles that may have blood on them could carry the virus in the blood.</a:t>
            </a: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341313"/>
            <a:ext cx="7958137" cy="919162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CC3300"/>
                </a:solidFill>
              </a:rPr>
              <a:t>IMPAIRED IMMUNE SYSTEM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2938"/>
            <a:ext cx="7929563" cy="4133850"/>
          </a:xfrm>
        </p:spPr>
        <p:txBody>
          <a:bodyPr/>
          <a:lstStyle/>
          <a:p>
            <a:pPr eaLnBrk="1" hangingPunct="1"/>
            <a:r>
              <a:rPr lang="en-US"/>
              <a:t>Impairs the immune system and the body’s ability to fight infections.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Can lead to medical conditions known 	as “opportunistic infections” and other serious diseases.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93750"/>
            <a:ext cx="7515225" cy="590550"/>
          </a:xfrm>
        </p:spPr>
        <p:txBody>
          <a:bodyPr/>
          <a:lstStyle/>
          <a:p>
            <a:pPr eaLnBrk="1" hangingPunct="1"/>
            <a:r>
              <a:rPr lang="en-US" sz="4000" b="1" i="1">
                <a:solidFill>
                  <a:srgbClr val="00A800"/>
                </a:solidFill>
              </a:rPr>
              <a:t>Progression of HIV Disease</a:t>
            </a:r>
            <a:endParaRPr lang="en-US" sz="2300" b="1" u="sng">
              <a:solidFill>
                <a:srgbClr val="008000"/>
              </a:solidFill>
            </a:endParaRPr>
          </a:p>
        </p:txBody>
      </p:sp>
      <p:sp>
        <p:nvSpPr>
          <p:cNvPr id="677891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eaLnBrk="0" hangingPunct="0">
              <a:spcBef>
                <a:spcPct val="50000"/>
              </a:spcBef>
            </a:pPr>
            <a:r>
              <a:rPr lang="en-US" sz="3600" b="1" i="1">
                <a:solidFill>
                  <a:srgbClr val="CC3300"/>
                </a:solidFill>
              </a:rPr>
              <a:t>EXPOSURE TO HIV</a:t>
            </a:r>
          </a:p>
          <a:p>
            <a:pPr marL="228600" indent="-228600" algn="ctr" eaLnBrk="0" hangingPunct="0">
              <a:spcBef>
                <a:spcPct val="50000"/>
              </a:spcBef>
            </a:pPr>
            <a:r>
              <a:rPr lang="en-US" sz="3600" b="1" i="1">
                <a:solidFill>
                  <a:srgbClr val="3333FF"/>
                </a:solidFill>
              </a:rPr>
              <a:t> ONSET OF INFECTION</a:t>
            </a:r>
            <a:endParaRPr lang="en-US" sz="3600" b="1" i="1">
              <a:solidFill>
                <a:schemeClr val="tx2"/>
              </a:solidFill>
            </a:endParaRPr>
          </a:p>
          <a:p>
            <a:pPr marL="228600" indent="-228600" algn="ctr" eaLnBrk="0" hangingPunct="0">
              <a:spcBef>
                <a:spcPct val="50000"/>
              </a:spcBef>
            </a:pPr>
            <a:r>
              <a:rPr lang="en-US" sz="3600" b="1" i="1">
                <a:solidFill>
                  <a:srgbClr val="339933"/>
                </a:solidFill>
              </a:rPr>
              <a:t>AIDS DIAGNOSIS</a:t>
            </a:r>
            <a:endParaRPr lang="en-US" sz="3600" b="1" i="1">
              <a:solidFill>
                <a:srgbClr val="00A800"/>
              </a:solidFill>
            </a:endParaRPr>
          </a:p>
        </p:txBody>
      </p:sp>
      <p:sp>
        <p:nvSpPr>
          <p:cNvPr id="49155" name="Line 4"/>
          <p:cNvSpPr>
            <a:spLocks noChangeShapeType="1"/>
          </p:cNvSpPr>
          <p:nvPr/>
        </p:nvSpPr>
        <p:spPr bwMode="auto">
          <a:xfrm>
            <a:off x="609600" y="1600200"/>
            <a:ext cx="77724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7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/>
              <a:t>Risk Reduction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i="1">
                <a:solidFill>
                  <a:srgbClr val="003A00"/>
                </a:solidFill>
              </a:rPr>
              <a:t>The following are possible ways that HIV can be transmitted.  To reduce your risk, AVOID these activities and situations:</a:t>
            </a:r>
          </a:p>
          <a:p>
            <a:pPr eaLnBrk="1" hangingPunct="1"/>
            <a:r>
              <a:rPr lang="en-US" sz="2400" b="1"/>
              <a:t>Sharing equipment or needles for injecting drugs</a:t>
            </a:r>
          </a:p>
          <a:p>
            <a:pPr eaLnBrk="1" hangingPunct="1"/>
            <a:r>
              <a:rPr lang="en-US" sz="2400" b="1"/>
              <a:t>Sharing tattoo needles or piercing equipment</a:t>
            </a:r>
          </a:p>
          <a:p>
            <a:pPr eaLnBrk="1" hangingPunct="1"/>
            <a:r>
              <a:rPr lang="en-US" sz="2400" b="1"/>
              <a:t>Using unsterile acupuncture needles</a:t>
            </a:r>
          </a:p>
          <a:p>
            <a:pPr eaLnBrk="1" hangingPunct="1"/>
            <a:r>
              <a:rPr lang="en-US" sz="2400" b="1"/>
              <a:t>Exposure to a rash, sore or bleeding skin or gums</a:t>
            </a:r>
          </a:p>
          <a:p>
            <a:pPr eaLnBrk="1" hangingPunct="1"/>
            <a:r>
              <a:rPr lang="en-US" sz="2400" b="1"/>
              <a:t>Unprotected sexual activity, presence of STDs, or multiple sex partners</a:t>
            </a:r>
          </a:p>
          <a:p>
            <a:pPr eaLnBrk="1" hangingPunct="1"/>
            <a:r>
              <a:rPr lang="en-US" sz="2400" b="1"/>
              <a:t>Sexual activities that can cause bleeding</a:t>
            </a:r>
          </a:p>
          <a:p>
            <a:pPr eaLnBrk="1" hangingPunct="1"/>
            <a:r>
              <a:rPr lang="en-US" sz="2400" b="1"/>
              <a:t>Unsafe blood transfusions and unsanitary medical care, unlikely in U.S. but a problem in some developing countries</a:t>
            </a: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0000CC"/>
                </a:solidFill>
              </a:rPr>
              <a:t>Drugs and Your Brain: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43780" name="Picture 4" descr="righthe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2179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3781" name="Picture 5" descr="lefthem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00200"/>
            <a:ext cx="4217988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3782" name="Text Box 6"/>
          <p:cNvSpPr txBox="1">
            <a:spLocks noChangeArrowheads="1"/>
          </p:cNvSpPr>
          <p:nvPr/>
        </p:nvSpPr>
        <p:spPr bwMode="auto">
          <a:xfrm>
            <a:off x="990600" y="2286000"/>
            <a:ext cx="2971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Higher Learning Center</a:t>
            </a:r>
          </a:p>
        </p:txBody>
      </p:sp>
      <p:sp>
        <p:nvSpPr>
          <p:cNvPr id="843783" name="Text Box 7"/>
          <p:cNvSpPr txBox="1">
            <a:spLocks noChangeArrowheads="1"/>
          </p:cNvSpPr>
          <p:nvPr/>
        </p:nvSpPr>
        <p:spPr bwMode="auto">
          <a:xfrm>
            <a:off x="1828800" y="3200400"/>
            <a:ext cx="1828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Vital Functions</a:t>
            </a:r>
          </a:p>
        </p:txBody>
      </p:sp>
      <p:sp>
        <p:nvSpPr>
          <p:cNvPr id="843784" name="Text Box 8"/>
          <p:cNvSpPr txBox="1">
            <a:spLocks noChangeArrowheads="1"/>
          </p:cNvSpPr>
          <p:nvPr/>
        </p:nvSpPr>
        <p:spPr bwMode="auto">
          <a:xfrm>
            <a:off x="1066800" y="4191000"/>
            <a:ext cx="21336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Muscle Control</a:t>
            </a:r>
          </a:p>
        </p:txBody>
      </p:sp>
      <p:sp>
        <p:nvSpPr>
          <p:cNvPr id="843785" name="Line 9"/>
          <p:cNvSpPr>
            <a:spLocks noChangeShapeType="1"/>
          </p:cNvSpPr>
          <p:nvPr/>
        </p:nvSpPr>
        <p:spPr bwMode="auto">
          <a:xfrm flipH="1">
            <a:off x="1905000" y="3581400"/>
            <a:ext cx="304800" cy="6096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3786" name="Line 10"/>
          <p:cNvSpPr>
            <a:spLocks noChangeShapeType="1"/>
          </p:cNvSpPr>
          <p:nvPr/>
        </p:nvSpPr>
        <p:spPr bwMode="auto">
          <a:xfrm flipV="1">
            <a:off x="1143000" y="2590800"/>
            <a:ext cx="609600" cy="16002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3787" name="Text Box 11"/>
          <p:cNvSpPr txBox="1">
            <a:spLocks noChangeArrowheads="1"/>
          </p:cNvSpPr>
          <p:nvPr/>
        </p:nvSpPr>
        <p:spPr bwMode="auto">
          <a:xfrm>
            <a:off x="4495800" y="5257800"/>
            <a:ext cx="3505200" cy="3667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Progression of Drug Effects</a:t>
            </a:r>
          </a:p>
        </p:txBody>
      </p:sp>
      <p:sp>
        <p:nvSpPr>
          <p:cNvPr id="51211" name="Text Box 12"/>
          <p:cNvSpPr txBox="1">
            <a:spLocks noChangeArrowheads="1"/>
          </p:cNvSpPr>
          <p:nvPr/>
        </p:nvSpPr>
        <p:spPr bwMode="auto">
          <a:xfrm>
            <a:off x="609600" y="5486400"/>
            <a:ext cx="3733800" cy="406400"/>
          </a:xfrm>
          <a:prstGeom prst="rect">
            <a:avLst/>
          </a:prstGeom>
          <a:solidFill>
            <a:srgbClr val="FFCC99"/>
          </a:solidFill>
          <a:ln w="9525">
            <a:solidFill>
              <a:srgbClr val="F0EFE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Sequence of Mental Growth</a:t>
            </a:r>
          </a:p>
        </p:txBody>
      </p:sp>
      <p:sp>
        <p:nvSpPr>
          <p:cNvPr id="843789" name="Text Box 13"/>
          <p:cNvSpPr txBox="1">
            <a:spLocks noChangeArrowheads="1"/>
          </p:cNvSpPr>
          <p:nvPr/>
        </p:nvSpPr>
        <p:spPr bwMode="auto">
          <a:xfrm>
            <a:off x="5105400" y="2438400"/>
            <a:ext cx="2971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Higher Learning Center</a:t>
            </a:r>
          </a:p>
        </p:txBody>
      </p:sp>
      <p:sp>
        <p:nvSpPr>
          <p:cNvPr id="843790" name="Text Box 14"/>
          <p:cNvSpPr txBox="1">
            <a:spLocks noChangeArrowheads="1"/>
          </p:cNvSpPr>
          <p:nvPr/>
        </p:nvSpPr>
        <p:spPr bwMode="auto">
          <a:xfrm>
            <a:off x="6172200" y="3124200"/>
            <a:ext cx="2209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Vital Functions</a:t>
            </a:r>
          </a:p>
        </p:txBody>
      </p:sp>
      <p:sp>
        <p:nvSpPr>
          <p:cNvPr id="843791" name="Text Box 15"/>
          <p:cNvSpPr txBox="1">
            <a:spLocks noChangeArrowheads="1"/>
          </p:cNvSpPr>
          <p:nvPr/>
        </p:nvSpPr>
        <p:spPr bwMode="auto">
          <a:xfrm>
            <a:off x="6324600" y="4114800"/>
            <a:ext cx="20574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Muscle Control</a:t>
            </a:r>
          </a:p>
        </p:txBody>
      </p:sp>
      <p:sp>
        <p:nvSpPr>
          <p:cNvPr id="843792" name="Line 16"/>
          <p:cNvSpPr>
            <a:spLocks noChangeShapeType="1"/>
          </p:cNvSpPr>
          <p:nvPr/>
        </p:nvSpPr>
        <p:spPr bwMode="auto">
          <a:xfrm>
            <a:off x="5638800" y="2743200"/>
            <a:ext cx="762000" cy="14478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3793" name="Line 17"/>
          <p:cNvSpPr>
            <a:spLocks noChangeShapeType="1"/>
          </p:cNvSpPr>
          <p:nvPr/>
        </p:nvSpPr>
        <p:spPr bwMode="auto">
          <a:xfrm flipH="1" flipV="1">
            <a:off x="7239000" y="3429000"/>
            <a:ext cx="381000" cy="6858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17" name="TextBox 17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3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3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3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4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4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4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4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4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4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4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43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2" grpId="0" animBg="1"/>
      <p:bldP spid="843783" grpId="0" animBg="1"/>
      <p:bldP spid="843784" grpId="0" animBg="1"/>
      <p:bldP spid="843785" grpId="0" animBg="1"/>
      <p:bldP spid="843786" grpId="0" animBg="1"/>
      <p:bldP spid="843787" grpId="0" animBg="1"/>
      <p:bldP spid="51211" grpId="0" animBg="1"/>
      <p:bldP spid="843789" grpId="0" animBg="1"/>
      <p:bldP spid="843790" grpId="0" animBg="1"/>
      <p:bldP spid="843791" grpId="0" animBg="1"/>
      <p:bldP spid="843792" grpId="0" animBg="1"/>
      <p:bldP spid="84379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762000" y="1066800"/>
            <a:ext cx="7773988" cy="1588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-10231438" y="603250"/>
          <a:ext cx="6251575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3" imgW="6250320" imgH="4167000" progId="Word.Document.8">
                  <p:embed/>
                </p:oleObj>
              </mc:Choice>
              <mc:Fallback>
                <p:oleObj name="Document" r:id="rId3" imgW="6250320" imgH="4167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231438" y="603250"/>
                        <a:ext cx="6251575" cy="416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762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rPr>
              <a:t>Central Nervous System</a:t>
            </a:r>
            <a:endParaRPr lang="en-US" sz="3600" dirty="0">
              <a:solidFill>
                <a:srgbClr val="FF3399"/>
              </a:solidFill>
              <a:latin typeface="Arial Rounded MT Bold" pitchFamily="34" charset="0"/>
              <a:cs typeface="+mn-cs"/>
            </a:endParaRPr>
          </a:p>
        </p:txBody>
      </p:sp>
      <p:pic>
        <p:nvPicPr>
          <p:cNvPr id="781317" name="Picture 5" descr="Scan4x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447800"/>
            <a:ext cx="7086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242300" y="6248400"/>
            <a:ext cx="520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28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0000CC"/>
                </a:solidFill>
              </a:rPr>
              <a:t>PRE-CONTEMPLATION</a:t>
            </a:r>
            <a:br>
              <a:rPr lang="en-US" sz="4000" b="1">
                <a:solidFill>
                  <a:srgbClr val="0000CC"/>
                </a:solidFill>
              </a:rPr>
            </a:br>
            <a:r>
              <a:rPr lang="en-US" sz="3200" b="1">
                <a:solidFill>
                  <a:srgbClr val="0000CC"/>
                </a:solidFill>
              </a:rPr>
              <a:t>Never Thought About It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72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>
                <a:solidFill>
                  <a:srgbClr val="0000CC"/>
                </a:solidFill>
              </a:rPr>
              <a:t>There is no intention to change behavior.</a:t>
            </a:r>
          </a:p>
          <a:p>
            <a:pPr algn="ctr" eaLnBrk="1" hangingPunct="1">
              <a:buFontTx/>
              <a:buNone/>
            </a:pPr>
            <a:r>
              <a:rPr lang="en-US" b="1">
                <a:solidFill>
                  <a:srgbClr val="0000CC"/>
                </a:solidFill>
              </a:rPr>
              <a:t>The person is unaware or under-aware of the problem.</a:t>
            </a:r>
          </a:p>
          <a:p>
            <a:pPr algn="ctr" eaLnBrk="1" hangingPunct="1">
              <a:buFontTx/>
              <a:buNone/>
            </a:pPr>
            <a:r>
              <a:rPr lang="en-US" b="1">
                <a:solidFill>
                  <a:srgbClr val="0000CC"/>
                </a:solidFill>
              </a:rPr>
              <a:t>It isn’t that they can’t see the</a:t>
            </a:r>
          </a:p>
          <a:p>
            <a:pPr algn="ctr" eaLnBrk="1" hangingPunct="1">
              <a:buFontTx/>
              <a:buNone/>
            </a:pPr>
            <a:r>
              <a:rPr lang="en-US" sz="3600" b="1" i="1" u="sng">
                <a:solidFill>
                  <a:srgbClr val="0000CC"/>
                </a:solidFill>
              </a:rPr>
              <a:t>SOLUTION--</a:t>
            </a:r>
          </a:p>
          <a:p>
            <a:pPr algn="ctr" eaLnBrk="1" hangingPunct="1">
              <a:buFontTx/>
              <a:buNone/>
            </a:pPr>
            <a:r>
              <a:rPr lang="en-US" b="1">
                <a:solidFill>
                  <a:srgbClr val="0000CC"/>
                </a:solidFill>
              </a:rPr>
              <a:t>It’s that they can’t see the </a:t>
            </a:r>
            <a:r>
              <a:rPr lang="en-US" sz="3600" b="1" u="sng">
                <a:solidFill>
                  <a:srgbClr val="0000CC"/>
                </a:solidFill>
              </a:rPr>
              <a:t>PROBLEM</a:t>
            </a:r>
            <a:r>
              <a:rPr lang="en-US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685800" y="1447800"/>
            <a:ext cx="7696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-10231438" y="603250"/>
          <a:ext cx="6251575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6250320" imgH="4167000" progId="Word.Document.8">
                  <p:embed/>
                </p:oleObj>
              </mc:Choice>
              <mc:Fallback>
                <p:oleObj name="Document" r:id="rId3" imgW="6250320" imgH="4167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231438" y="603250"/>
                        <a:ext cx="6251575" cy="416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i="1">
                <a:solidFill>
                  <a:srgbClr val="0000CC"/>
                </a:solidFill>
                <a:latin typeface="Helvetica"/>
              </a:rPr>
              <a:t>COURSE TOPICS</a:t>
            </a:r>
            <a:endParaRPr lang="en-US" sz="2400">
              <a:solidFill>
                <a:srgbClr val="0000CC"/>
              </a:solidFill>
              <a:latin typeface="Times New Roman MT Extra Bold"/>
            </a:endParaRPr>
          </a:p>
        </p:txBody>
      </p:sp>
      <p:sp>
        <p:nvSpPr>
          <p:cNvPr id="571397" name="Text Box 5"/>
          <p:cNvSpPr txBox="1">
            <a:spLocks noChangeArrowheads="1"/>
          </p:cNvSpPr>
          <p:nvPr/>
        </p:nvSpPr>
        <p:spPr bwMode="auto">
          <a:xfrm>
            <a:off x="685800" y="1828800"/>
            <a:ext cx="7696200" cy="3506788"/>
          </a:xfrm>
          <a:prstGeom prst="rect">
            <a:avLst/>
          </a:prstGeom>
          <a:solidFill>
            <a:srgbClr val="FFE1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eaLnBrk="0" hangingPunct="0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Helvetica"/>
              </a:rPr>
              <a:t>A.	Overview and Introduction</a:t>
            </a:r>
          </a:p>
          <a:p>
            <a:pPr marL="914400" indent="-914400" eaLnBrk="0" hangingPunct="0">
              <a:spcBef>
                <a:spcPct val="50000"/>
              </a:spcBef>
            </a:pPr>
            <a:r>
              <a:rPr lang="en-US" sz="3200" b="1">
                <a:solidFill>
                  <a:srgbClr val="996633"/>
                </a:solidFill>
                <a:latin typeface="Helvetica"/>
              </a:rPr>
              <a:t>B.	Drugs and the Body</a:t>
            </a:r>
          </a:p>
          <a:p>
            <a:pPr marL="914400" indent="-914400" eaLnBrk="0" hangingPunct="0">
              <a:spcBef>
                <a:spcPct val="50000"/>
              </a:spcBef>
            </a:pPr>
            <a:r>
              <a:rPr lang="en-US" sz="3200" b="1">
                <a:solidFill>
                  <a:srgbClr val="008080"/>
                </a:solidFill>
                <a:latin typeface="Helvetica"/>
              </a:rPr>
              <a:t>C. 	Abuse and Addiction</a:t>
            </a:r>
          </a:p>
          <a:p>
            <a:pPr marL="914400" indent="-914400" eaLnBrk="0" hangingPunct="0">
              <a:spcBef>
                <a:spcPct val="50000"/>
              </a:spcBef>
            </a:pPr>
            <a:r>
              <a:rPr lang="en-US" sz="3200" b="1">
                <a:solidFill>
                  <a:srgbClr val="339933"/>
                </a:solidFill>
                <a:latin typeface="Helvetica"/>
              </a:rPr>
              <a:t>D.	Society and Drugs</a:t>
            </a:r>
          </a:p>
          <a:p>
            <a:pPr marL="914400" indent="-914400" eaLnBrk="0" hangingPunct="0">
              <a:spcBef>
                <a:spcPct val="50000"/>
              </a:spcBef>
            </a:pPr>
            <a:r>
              <a:rPr lang="en-US" sz="3200" b="1">
                <a:solidFill>
                  <a:srgbClr val="990099"/>
                </a:solidFill>
                <a:latin typeface="Helvetica"/>
              </a:rPr>
              <a:t>E. 	Change</a:t>
            </a:r>
            <a:endParaRPr lang="en-US" sz="2400" b="1">
              <a:solidFill>
                <a:srgbClr val="990099"/>
              </a:solidFill>
              <a:latin typeface="Helvetica"/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8242300" y="6248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1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1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1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1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0000CC"/>
                </a:solidFill>
              </a:rPr>
              <a:t>PRE-CONTEMPLATION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72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b="1">
                <a:solidFill>
                  <a:srgbClr val="0000CC"/>
                </a:solidFill>
              </a:rPr>
              <a:t>The challenge is to raise doubt--</a:t>
            </a:r>
          </a:p>
          <a:p>
            <a:pPr algn="ctr" eaLnBrk="1" hangingPunct="1">
              <a:buFontTx/>
              <a:buNone/>
            </a:pPr>
            <a:r>
              <a:rPr lang="en-US" sz="4800" b="1">
                <a:solidFill>
                  <a:srgbClr val="0000CC"/>
                </a:solidFill>
              </a:rPr>
              <a:t>To increase the person’s perspective of risk and problems with the current behavior.</a:t>
            </a:r>
          </a:p>
        </p:txBody>
      </p:sp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Grp="1" noChangeArrowheads="1"/>
          </p:cNvSpPr>
          <p:nvPr>
            <p:ph type="title"/>
          </p:nvPr>
        </p:nvSpPr>
        <p:spPr>
          <a:xfrm>
            <a:off x="825500" y="341313"/>
            <a:ext cx="7518400" cy="655637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chemeClr val="accent2"/>
                </a:solidFill>
              </a:rPr>
              <a:t>THE FIVE R’S</a:t>
            </a:r>
          </a:p>
        </p:txBody>
      </p:sp>
      <p:sp>
        <p:nvSpPr>
          <p:cNvPr id="7137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7772400" cy="4876800"/>
          </a:xfrm>
        </p:spPr>
        <p:txBody>
          <a:bodyPr/>
          <a:lstStyle/>
          <a:p>
            <a:pPr eaLnBrk="1" hangingPunct="1"/>
            <a:r>
              <a:rPr lang="en-US" sz="5400">
                <a:solidFill>
                  <a:srgbClr val="006600"/>
                </a:solidFill>
              </a:rPr>
              <a:t> </a:t>
            </a:r>
            <a:r>
              <a:rPr lang="en-US" sz="5400" b="1">
                <a:solidFill>
                  <a:srgbClr val="006600"/>
                </a:solidFill>
              </a:rPr>
              <a:t>Reveling</a:t>
            </a:r>
            <a:r>
              <a:rPr lang="en-US" sz="4000">
                <a:solidFill>
                  <a:srgbClr val="CC3300"/>
                </a:solidFill>
              </a:rPr>
              <a:t> </a:t>
            </a:r>
          </a:p>
          <a:p>
            <a:pPr eaLnBrk="1" hangingPunct="1"/>
            <a:r>
              <a:rPr lang="en-US" sz="5400" b="1">
                <a:solidFill>
                  <a:srgbClr val="CC3300"/>
                </a:solidFill>
              </a:rPr>
              <a:t> Reluctance</a:t>
            </a:r>
          </a:p>
          <a:p>
            <a:pPr eaLnBrk="1" hangingPunct="1"/>
            <a:r>
              <a:rPr lang="en-US" sz="5400" b="1">
                <a:solidFill>
                  <a:schemeClr val="hlink"/>
                </a:solidFill>
              </a:rPr>
              <a:t> Rebellion</a:t>
            </a:r>
          </a:p>
          <a:p>
            <a:pPr eaLnBrk="1" hangingPunct="1"/>
            <a:r>
              <a:rPr lang="en-US" sz="5400" b="1">
                <a:solidFill>
                  <a:schemeClr val="bg2"/>
                </a:solidFill>
              </a:rPr>
              <a:t> Resignation</a:t>
            </a:r>
          </a:p>
          <a:p>
            <a:pPr eaLnBrk="1" hangingPunct="1"/>
            <a:r>
              <a:rPr lang="en-US" sz="5400" b="1">
                <a:solidFill>
                  <a:schemeClr val="accent2"/>
                </a:solidFill>
              </a:rPr>
              <a:t> Rationalization</a:t>
            </a:r>
          </a:p>
        </p:txBody>
      </p:sp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3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3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>
                <a:solidFill>
                  <a:srgbClr val="0000CC"/>
                </a:solidFill>
              </a:rPr>
              <a:t>CONTEMPLATION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472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400" b="1">
                <a:solidFill>
                  <a:srgbClr val="0000CC"/>
                </a:solidFill>
              </a:rPr>
              <a:t>Starting to think about change.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400" b="1">
                <a:solidFill>
                  <a:srgbClr val="0000CC"/>
                </a:solidFill>
              </a:rPr>
              <a:t>The person is aware of the costs, but does not want to lose the benefits – thus ambivalence and conflict.</a:t>
            </a: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>
                <a:solidFill>
                  <a:srgbClr val="0000CC"/>
                </a:solidFill>
              </a:rPr>
              <a:t>CONTEMPLATION….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00CC"/>
                </a:solidFill>
              </a:rPr>
              <a:t>Ambivalence is normal – 	change is hard.</a:t>
            </a:r>
          </a:p>
          <a:p>
            <a:pPr eaLnBrk="1" hangingPunct="1"/>
            <a:endParaRPr lang="en-US" sz="4000" b="1">
              <a:solidFill>
                <a:srgbClr val="0000CC"/>
              </a:solidFill>
            </a:endParaRPr>
          </a:p>
          <a:p>
            <a:pPr eaLnBrk="1" hangingPunct="1"/>
            <a:r>
              <a:rPr lang="en-US" sz="4000" b="1">
                <a:solidFill>
                  <a:srgbClr val="0000CC"/>
                </a:solidFill>
              </a:rPr>
              <a:t>Most people are ambivalent 	about many things much of 	the time.</a:t>
            </a:r>
          </a:p>
          <a:p>
            <a:pPr eaLnBrk="1" hangingPunct="1">
              <a:buFontTx/>
              <a:buNone/>
            </a:pPr>
            <a:endParaRPr lang="en-US" b="1">
              <a:solidFill>
                <a:srgbClr val="0000CC"/>
              </a:solidFill>
            </a:endParaRPr>
          </a:p>
        </p:txBody>
      </p:sp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rgbClr val="0000CC"/>
                </a:solidFill>
              </a:rPr>
              <a:t>CONTEMPLATION</a:t>
            </a:r>
            <a:br>
              <a:rPr lang="en-US" sz="4800" b="1">
                <a:solidFill>
                  <a:srgbClr val="0000CC"/>
                </a:solidFill>
              </a:rPr>
            </a:br>
            <a:r>
              <a:rPr lang="en-US" sz="3200" b="1">
                <a:solidFill>
                  <a:srgbClr val="0000CC"/>
                </a:solidFill>
              </a:rPr>
              <a:t>Starting to Think About It</a:t>
            </a:r>
            <a:endParaRPr lang="en-US" sz="4800" b="1">
              <a:solidFill>
                <a:srgbClr val="0000CC"/>
              </a:solidFill>
            </a:endParaRP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>
              <a:solidFill>
                <a:srgbClr val="0000CC"/>
              </a:solidFill>
            </a:endParaRPr>
          </a:p>
          <a:p>
            <a:pPr eaLnBrk="1" hangingPunct="1">
              <a:buClr>
                <a:srgbClr val="FF3300"/>
              </a:buClr>
            </a:pPr>
            <a:r>
              <a:rPr lang="en-US" b="1">
                <a:solidFill>
                  <a:srgbClr val="0000CC"/>
                </a:solidFill>
              </a:rPr>
              <a:t>The Challenge:  Tip the balance</a:t>
            </a:r>
          </a:p>
          <a:p>
            <a:pPr eaLnBrk="1" hangingPunct="1">
              <a:buClr>
                <a:srgbClr val="FF3300"/>
              </a:buClr>
            </a:pPr>
            <a:endParaRPr lang="en-US" b="1">
              <a:solidFill>
                <a:srgbClr val="0000CC"/>
              </a:solidFill>
            </a:endParaRPr>
          </a:p>
          <a:p>
            <a:pPr eaLnBrk="1" hangingPunct="1">
              <a:buClr>
                <a:srgbClr val="FF3300"/>
              </a:buClr>
            </a:pPr>
            <a:r>
              <a:rPr lang="en-US" b="1">
                <a:solidFill>
                  <a:srgbClr val="0000CC"/>
                </a:solidFill>
              </a:rPr>
              <a:t>Focus on reasons to change</a:t>
            </a:r>
          </a:p>
          <a:p>
            <a:pPr eaLnBrk="1" hangingPunct="1">
              <a:buClr>
                <a:srgbClr val="FF3300"/>
              </a:buClr>
            </a:pPr>
            <a:endParaRPr lang="en-US" b="1">
              <a:solidFill>
                <a:srgbClr val="0000CC"/>
              </a:solidFill>
            </a:endParaRPr>
          </a:p>
          <a:p>
            <a:pPr eaLnBrk="1" hangingPunct="1">
              <a:buClr>
                <a:srgbClr val="FF3300"/>
              </a:buClr>
            </a:pPr>
            <a:r>
              <a:rPr lang="en-US" b="1">
                <a:solidFill>
                  <a:srgbClr val="0000CC"/>
                </a:solidFill>
              </a:rPr>
              <a:t>Explore risks of not changing</a:t>
            </a:r>
          </a:p>
          <a:p>
            <a:pPr eaLnBrk="1" hangingPunct="1"/>
            <a:endParaRPr lang="en-US" b="1">
              <a:solidFill>
                <a:srgbClr val="0000CC"/>
              </a:solidFill>
            </a:endParaRP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8" grpId="0"/>
      <p:bldP spid="68505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solidFill>
                  <a:srgbClr val="0000CC"/>
                </a:solidFill>
              </a:rPr>
              <a:t>ADDICTION IS A BRAIN CHEMISTRY DISEASE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924800" cy="43434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0000CC"/>
                </a:solidFill>
              </a:rPr>
              <a:t>The AMA designated Alcoholism as a disease in 1955</a:t>
            </a:r>
          </a:p>
          <a:p>
            <a:pPr eaLnBrk="1" hangingPunct="1"/>
            <a:r>
              <a:rPr lang="en-US" sz="3600">
                <a:solidFill>
                  <a:srgbClr val="0000CC"/>
                </a:solidFill>
              </a:rPr>
              <a:t>Current Medical Thinking refers to other substances in the same light using the terms “Abuse” and “Dependence”</a:t>
            </a:r>
          </a:p>
          <a:p>
            <a:pPr eaLnBrk="1" hangingPunct="1"/>
            <a:r>
              <a:rPr lang="en-US" sz="3600">
                <a:solidFill>
                  <a:srgbClr val="0000CC"/>
                </a:solidFill>
              </a:rPr>
              <a:t>Everyone’s Brain is not the Same!</a:t>
            </a:r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solidFill>
                  <a:srgbClr val="0000CC"/>
                </a:solidFill>
              </a:rPr>
              <a:t>ADDICTION AS A DISEASE IS…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>
                <a:solidFill>
                  <a:srgbClr val="0000CC"/>
                </a:solidFill>
              </a:rPr>
              <a:t>a.	A Primary Problem</a:t>
            </a:r>
            <a:endParaRPr lang="en-US" sz="360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b="1">
                <a:solidFill>
                  <a:srgbClr val="0000CC"/>
                </a:solidFill>
              </a:rPr>
              <a:t>b.	Progressive and Predictable</a:t>
            </a:r>
          </a:p>
          <a:p>
            <a:pPr eaLnBrk="1" hangingPunct="1">
              <a:buFontTx/>
              <a:buNone/>
            </a:pPr>
            <a:r>
              <a:rPr lang="en-US" sz="3600" b="1">
                <a:solidFill>
                  <a:srgbClr val="0000CC"/>
                </a:solidFill>
              </a:rPr>
              <a:t>c.	A Chronic Condition</a:t>
            </a:r>
          </a:p>
          <a:p>
            <a:pPr eaLnBrk="1" hangingPunct="1">
              <a:buFontTx/>
              <a:buNone/>
            </a:pPr>
            <a:r>
              <a:rPr lang="en-US" sz="3600" b="1">
                <a:solidFill>
                  <a:srgbClr val="0000CC"/>
                </a:solidFill>
              </a:rPr>
              <a:t>d.	Treatable, but not curable</a:t>
            </a:r>
          </a:p>
          <a:p>
            <a:pPr eaLnBrk="1" hangingPunct="1">
              <a:buFontTx/>
              <a:buNone/>
            </a:pPr>
            <a:r>
              <a:rPr lang="en-US" sz="3600" b="1">
                <a:solidFill>
                  <a:srgbClr val="0000CC"/>
                </a:solidFill>
              </a:rPr>
              <a:t>e.	Related To Genetics/Family 	History</a:t>
            </a:r>
          </a:p>
        </p:txBody>
      </p:sp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66"/>
                </a:solidFill>
              </a:rPr>
              <a:t>Signs &amp; Symptoms of Dependence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62466" name="Line 3"/>
          <p:cNvSpPr>
            <a:spLocks noChangeShapeType="1"/>
          </p:cNvSpPr>
          <p:nvPr/>
        </p:nvSpPr>
        <p:spPr bwMode="auto">
          <a:xfrm>
            <a:off x="401638" y="877888"/>
            <a:ext cx="8316912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30" name="Rectangle 6"/>
          <p:cNvSpPr>
            <a:spLocks noChangeArrowheads="1"/>
          </p:cNvSpPr>
          <p:nvPr/>
        </p:nvSpPr>
        <p:spPr bwMode="auto">
          <a:xfrm>
            <a:off x="555625" y="1535113"/>
            <a:ext cx="5857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110000"/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Tolerance - More of the drug needed for desired affect OR less effect with same amount</a:t>
            </a:r>
          </a:p>
        </p:txBody>
      </p:sp>
      <p:sp>
        <p:nvSpPr>
          <p:cNvPr id="820231" name="Rectangle 7"/>
          <p:cNvSpPr>
            <a:spLocks noChangeArrowheads="1"/>
          </p:cNvSpPr>
          <p:nvPr/>
        </p:nvSpPr>
        <p:spPr bwMode="auto">
          <a:xfrm>
            <a:off x="555625" y="2376488"/>
            <a:ext cx="559117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110000"/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Withdrawal symptoms OR use to avoid symptoms</a:t>
            </a:r>
          </a:p>
        </p:txBody>
      </p:sp>
      <p:sp>
        <p:nvSpPr>
          <p:cNvPr id="820232" name="Rectangle 8"/>
          <p:cNvSpPr>
            <a:spLocks noChangeArrowheads="1"/>
          </p:cNvSpPr>
          <p:nvPr/>
        </p:nvSpPr>
        <p:spPr bwMode="auto">
          <a:xfrm>
            <a:off x="555625" y="3173413"/>
            <a:ext cx="66230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110000"/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Desire/unsuccessful efforts to cut down</a:t>
            </a:r>
          </a:p>
        </p:txBody>
      </p:sp>
      <p:sp>
        <p:nvSpPr>
          <p:cNvPr id="820233" name="Rectangle 9"/>
          <p:cNvSpPr>
            <a:spLocks noChangeArrowheads="1"/>
          </p:cNvSpPr>
          <p:nvPr/>
        </p:nvSpPr>
        <p:spPr bwMode="auto">
          <a:xfrm>
            <a:off x="555625" y="3638550"/>
            <a:ext cx="575151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110000"/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Using larger amounts OR for longer period of time than planned</a:t>
            </a:r>
          </a:p>
        </p:txBody>
      </p:sp>
      <p:sp>
        <p:nvSpPr>
          <p:cNvPr id="820234" name="Rectangle 10"/>
          <p:cNvSpPr>
            <a:spLocks noChangeArrowheads="1"/>
          </p:cNvSpPr>
          <p:nvPr/>
        </p:nvSpPr>
        <p:spPr bwMode="auto">
          <a:xfrm>
            <a:off x="555625" y="4435475"/>
            <a:ext cx="67452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110000"/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Activities reduced/given up because of using</a:t>
            </a:r>
          </a:p>
        </p:txBody>
      </p:sp>
      <p:sp>
        <p:nvSpPr>
          <p:cNvPr id="820235" name="Rectangle 11"/>
          <p:cNvSpPr>
            <a:spLocks noChangeArrowheads="1"/>
          </p:cNvSpPr>
          <p:nvPr/>
        </p:nvSpPr>
        <p:spPr bwMode="auto">
          <a:xfrm>
            <a:off x="555625" y="4924425"/>
            <a:ext cx="650398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110000"/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Much time spent to obtain, use, or recover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63650" y="6040438"/>
            <a:ext cx="6511925" cy="528637"/>
            <a:chOff x="698" y="3805"/>
            <a:chExt cx="4102" cy="333"/>
          </a:xfrm>
        </p:grpSpPr>
        <p:sp>
          <p:nvSpPr>
            <p:cNvPr id="62478" name="AutoShape 13"/>
            <p:cNvSpPr>
              <a:spLocks noChangeArrowheads="1"/>
            </p:cNvSpPr>
            <p:nvPr/>
          </p:nvSpPr>
          <p:spPr bwMode="auto">
            <a:xfrm>
              <a:off x="698" y="3808"/>
              <a:ext cx="4102" cy="33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479" name="Rectangle 14"/>
            <p:cNvSpPr>
              <a:spLocks noChangeArrowheads="1"/>
            </p:cNvSpPr>
            <p:nvPr/>
          </p:nvSpPr>
          <p:spPr bwMode="auto">
            <a:xfrm>
              <a:off x="882" y="3805"/>
              <a:ext cx="379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110000"/>
                </a:lnSpc>
                <a:spcBef>
                  <a:spcPct val="20000"/>
                </a:spcBef>
              </a:pPr>
              <a:r>
                <a:rPr lang="en-US" sz="2200">
                  <a:solidFill>
                    <a:srgbClr val="CC0000"/>
                  </a:solidFill>
                </a:rPr>
                <a:t>Any 3 in 12 months reveal dependence.</a:t>
              </a:r>
            </a:p>
          </p:txBody>
        </p:sp>
      </p:grpSp>
      <p:sp>
        <p:nvSpPr>
          <p:cNvPr id="820239" name="WordArt 15"/>
          <p:cNvSpPr>
            <a:spLocks noChangeArrowheads="1" noChangeShapeType="1" noTextEdit="1"/>
          </p:cNvSpPr>
          <p:nvPr/>
        </p:nvSpPr>
        <p:spPr bwMode="auto">
          <a:xfrm>
            <a:off x="1509713" y="1117600"/>
            <a:ext cx="5915025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>
                <a:ln w="3175">
                  <a:noFill/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17961" dir="2700000" algn="ctr" rotWithShape="0">
                    <a:schemeClr val="folHlink"/>
                  </a:outerShdw>
                </a:effectLst>
                <a:latin typeface="Tahoma"/>
                <a:cs typeface="Tahoma"/>
              </a:rPr>
              <a:t>Pattern of use leading to impairment</a:t>
            </a:r>
          </a:p>
        </p:txBody>
      </p:sp>
      <p:sp>
        <p:nvSpPr>
          <p:cNvPr id="820240" name="Rectangle 16"/>
          <p:cNvSpPr>
            <a:spLocks noChangeArrowheads="1"/>
          </p:cNvSpPr>
          <p:nvPr/>
        </p:nvSpPr>
        <p:spPr bwMode="auto">
          <a:xfrm>
            <a:off x="552450" y="5387975"/>
            <a:ext cx="53959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110000"/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Continued use despite problems</a:t>
            </a:r>
          </a:p>
        </p:txBody>
      </p:sp>
      <p:pic>
        <p:nvPicPr>
          <p:cNvPr id="62476" name="Picture 17" descr="j032105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24600" y="1905000"/>
            <a:ext cx="2609850" cy="3657600"/>
          </a:xfrm>
        </p:spPr>
      </p:pic>
      <p:sp>
        <p:nvSpPr>
          <p:cNvPr id="62477" name="TextBox 15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2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30" grpId="0" autoUpdateAnimBg="0"/>
      <p:bldP spid="820231" grpId="0" autoUpdateAnimBg="0"/>
      <p:bldP spid="820232" grpId="0" autoUpdateAnimBg="0"/>
      <p:bldP spid="820233" grpId="0" autoUpdateAnimBg="0"/>
      <p:bldP spid="820234" grpId="0" autoUpdateAnimBg="0"/>
      <p:bldP spid="820235" grpId="0" autoUpdateAnimBg="0"/>
      <p:bldP spid="820239" grpId="0" animBg="1"/>
      <p:bldP spid="82024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66"/>
                </a:solidFill>
              </a:rPr>
              <a:t>Signs &amp; Symptoms of Abuse</a:t>
            </a:r>
            <a:endParaRPr lang="en-US">
              <a:solidFill>
                <a:srgbClr val="000066"/>
              </a:solidFill>
            </a:endParaRPr>
          </a:p>
        </p:txBody>
      </p:sp>
      <p:pic>
        <p:nvPicPr>
          <p:cNvPr id="63490" name="Picture 17" descr="MCj0196330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48400" y="1828800"/>
            <a:ext cx="2362200" cy="3048000"/>
          </a:xfrm>
        </p:spPr>
      </p:pic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401638" y="877888"/>
            <a:ext cx="8316912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300" name="Rectangle 4"/>
          <p:cNvSpPr>
            <a:spLocks noChangeArrowheads="1"/>
          </p:cNvSpPr>
          <p:nvPr/>
        </p:nvSpPr>
        <p:spPr bwMode="auto">
          <a:xfrm>
            <a:off x="381000" y="1828800"/>
            <a:ext cx="58578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Recurrent substance use resulting in problems at work, school, or home.</a:t>
            </a:r>
          </a:p>
        </p:txBody>
      </p:sp>
      <p:sp>
        <p:nvSpPr>
          <p:cNvPr id="823301" name="Rectangle 5"/>
          <p:cNvSpPr>
            <a:spLocks noChangeArrowheads="1"/>
          </p:cNvSpPr>
          <p:nvPr/>
        </p:nvSpPr>
        <p:spPr bwMode="auto">
          <a:xfrm>
            <a:off x="381000" y="2667000"/>
            <a:ext cx="55911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110000"/>
              <a:buFontTx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Recurrent use in dangerous situations.</a:t>
            </a:r>
          </a:p>
        </p:txBody>
      </p:sp>
      <p:sp>
        <p:nvSpPr>
          <p:cNvPr id="823302" name="Rectangle 6"/>
          <p:cNvSpPr>
            <a:spLocks noChangeArrowheads="1"/>
          </p:cNvSpPr>
          <p:nvPr/>
        </p:nvSpPr>
        <p:spPr bwMode="auto">
          <a:xfrm>
            <a:off x="381000" y="3352800"/>
            <a:ext cx="66230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110000"/>
              <a:buFontTx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Recurrent substance related legal problems.</a:t>
            </a:r>
          </a:p>
        </p:txBody>
      </p:sp>
      <p:sp>
        <p:nvSpPr>
          <p:cNvPr id="823303" name="Rectangle 7"/>
          <p:cNvSpPr>
            <a:spLocks noChangeArrowheads="1"/>
          </p:cNvSpPr>
          <p:nvPr/>
        </p:nvSpPr>
        <p:spPr bwMode="auto">
          <a:xfrm>
            <a:off x="381000" y="4038600"/>
            <a:ext cx="575151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Continued use despite persistent or recurrent social and relationship problems caused or made worse by drug use.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95400" y="5867400"/>
            <a:ext cx="6511925" cy="528638"/>
            <a:chOff x="698" y="3805"/>
            <a:chExt cx="4102" cy="333"/>
          </a:xfrm>
        </p:grpSpPr>
        <p:sp>
          <p:nvSpPr>
            <p:cNvPr id="63499" name="AutoShape 11"/>
            <p:cNvSpPr>
              <a:spLocks noChangeArrowheads="1"/>
            </p:cNvSpPr>
            <p:nvPr/>
          </p:nvSpPr>
          <p:spPr bwMode="auto">
            <a:xfrm>
              <a:off x="698" y="3808"/>
              <a:ext cx="4102" cy="33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00" name="Rectangle 12"/>
            <p:cNvSpPr>
              <a:spLocks noChangeArrowheads="1"/>
            </p:cNvSpPr>
            <p:nvPr/>
          </p:nvSpPr>
          <p:spPr bwMode="auto">
            <a:xfrm>
              <a:off x="882" y="3805"/>
              <a:ext cx="379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110000"/>
                </a:lnSpc>
                <a:spcBef>
                  <a:spcPct val="20000"/>
                </a:spcBef>
              </a:pPr>
              <a:r>
                <a:rPr lang="en-US" sz="2200">
                  <a:solidFill>
                    <a:srgbClr val="CC0000"/>
                  </a:solidFill>
                </a:rPr>
                <a:t>One in a 12 month period reveals abuse.</a:t>
              </a:r>
            </a:p>
          </p:txBody>
        </p:sp>
      </p:grpSp>
      <p:sp>
        <p:nvSpPr>
          <p:cNvPr id="823309" name="WordArt 13"/>
          <p:cNvSpPr>
            <a:spLocks noChangeArrowheads="1" noChangeShapeType="1" noTextEdit="1"/>
          </p:cNvSpPr>
          <p:nvPr/>
        </p:nvSpPr>
        <p:spPr bwMode="auto">
          <a:xfrm>
            <a:off x="1509713" y="1117600"/>
            <a:ext cx="5915025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>
                <a:ln w="3175">
                  <a:noFill/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17961" dir="2700000" algn="ctr" rotWithShape="0">
                    <a:schemeClr val="folHlink"/>
                  </a:outerShdw>
                </a:effectLst>
                <a:latin typeface="Tahoma"/>
                <a:cs typeface="Tahoma"/>
              </a:rPr>
              <a:t>Pattern of use leading to impairment</a:t>
            </a:r>
          </a:p>
        </p:txBody>
      </p:sp>
      <p:sp>
        <p:nvSpPr>
          <p:cNvPr id="63498" name="TextBox 12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3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3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0" grpId="0" autoUpdateAnimBg="0"/>
      <p:bldP spid="823301" grpId="0" autoUpdateAnimBg="0"/>
      <p:bldP spid="823302" grpId="0" autoUpdateAnimBg="0"/>
      <p:bldP spid="823303" grpId="0" autoUpdateAnimBg="0"/>
      <p:bldP spid="82330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CC3300"/>
                </a:solidFill>
              </a:rPr>
              <a:t>RED FLAGS</a:t>
            </a:r>
          </a:p>
        </p:txBody>
      </p:sp>
      <p:pic>
        <p:nvPicPr>
          <p:cNvPr id="64514" name="Picture 7" descr="j02504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48400" y="2286000"/>
            <a:ext cx="2630488" cy="3276600"/>
          </a:xfrm>
        </p:spPr>
      </p:pic>
      <p:sp>
        <p:nvSpPr>
          <p:cNvPr id="701456" name="Text Box 16"/>
          <p:cNvSpPr txBox="1">
            <a:spLocks noChangeArrowheads="1"/>
          </p:cNvSpPr>
          <p:nvPr/>
        </p:nvSpPr>
        <p:spPr bwMode="auto">
          <a:xfrm>
            <a:off x="228600" y="12192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1. Continued Use Despite Adverse Consequences</a:t>
            </a:r>
          </a:p>
        </p:txBody>
      </p:sp>
      <p:sp>
        <p:nvSpPr>
          <p:cNvPr id="701460" name="Text Box 20"/>
          <p:cNvSpPr txBox="1">
            <a:spLocks noChangeArrowheads="1"/>
          </p:cNvSpPr>
          <p:nvPr/>
        </p:nvSpPr>
        <p:spPr bwMode="auto">
          <a:xfrm>
            <a:off x="2362200" y="1981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2. Preoccupation</a:t>
            </a:r>
          </a:p>
        </p:txBody>
      </p:sp>
      <p:sp>
        <p:nvSpPr>
          <p:cNvPr id="701461" name="Text Box 21"/>
          <p:cNvSpPr txBox="1">
            <a:spLocks noChangeArrowheads="1"/>
          </p:cNvSpPr>
          <p:nvPr/>
        </p:nvSpPr>
        <p:spPr bwMode="auto">
          <a:xfrm>
            <a:off x="1066800" y="2819400"/>
            <a:ext cx="487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3. Family, Work, Money and Legal Problems</a:t>
            </a:r>
          </a:p>
        </p:txBody>
      </p:sp>
      <p:sp>
        <p:nvSpPr>
          <p:cNvPr id="701462" name="Text Box 22"/>
          <p:cNvSpPr txBox="1">
            <a:spLocks noChangeArrowheads="1"/>
          </p:cNvSpPr>
          <p:nvPr/>
        </p:nvSpPr>
        <p:spPr bwMode="auto">
          <a:xfrm>
            <a:off x="3733800" y="40386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4. Tolerance</a:t>
            </a:r>
          </a:p>
        </p:txBody>
      </p:sp>
      <p:sp>
        <p:nvSpPr>
          <p:cNvPr id="701463" name="Text Box 23"/>
          <p:cNvSpPr txBox="1">
            <a:spLocks noChangeArrowheads="1"/>
          </p:cNvSpPr>
          <p:nvPr/>
        </p:nvSpPr>
        <p:spPr bwMode="auto">
          <a:xfrm>
            <a:off x="381000" y="48768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5. Deterioration of Relationships</a:t>
            </a:r>
          </a:p>
        </p:txBody>
      </p:sp>
      <p:sp>
        <p:nvSpPr>
          <p:cNvPr id="701464" name="Text Box 24"/>
          <p:cNvSpPr txBox="1">
            <a:spLocks noChangeArrowheads="1"/>
          </p:cNvSpPr>
          <p:nvPr/>
        </p:nvSpPr>
        <p:spPr bwMode="auto">
          <a:xfrm>
            <a:off x="4343400" y="579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</a:rPr>
              <a:t>6. Withdrawal</a:t>
            </a:r>
          </a:p>
        </p:txBody>
      </p:sp>
      <p:sp>
        <p:nvSpPr>
          <p:cNvPr id="64521" name="TextBox 15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56" grpId="0"/>
      <p:bldP spid="701460" grpId="0"/>
      <p:bldP spid="701461" grpId="0"/>
      <p:bldP spid="701462" grpId="0"/>
      <p:bldP spid="701463" grpId="0"/>
      <p:bldP spid="7014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200400"/>
            <a:ext cx="4114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2400300" algn="l"/>
              </a:tabLst>
            </a:pPr>
            <a:r>
              <a:rPr lang="en-US" sz="3400" b="1">
                <a:solidFill>
                  <a:srgbClr val="0000CC"/>
                </a:solidFill>
              </a:rPr>
              <a:t>Penalty Group 1</a:t>
            </a:r>
            <a:endParaRPr lang="en-US" sz="2400" b="1"/>
          </a:p>
          <a:p>
            <a:pPr eaLnBrk="1" hangingPunct="1">
              <a:lnSpc>
                <a:spcPct val="120000"/>
              </a:lnSpc>
              <a:buFontTx/>
              <a:buNone/>
              <a:tabLst>
                <a:tab pos="2400300" algn="l"/>
              </a:tabLst>
            </a:pPr>
            <a:r>
              <a:rPr lang="en-US" sz="2000" b="1">
                <a:solidFill>
                  <a:srgbClr val="1F4081"/>
                </a:solidFill>
              </a:rPr>
              <a:t>Less than 1 g. </a:t>
            </a:r>
          </a:p>
          <a:p>
            <a:pPr eaLnBrk="1" hangingPunct="1">
              <a:lnSpc>
                <a:spcPct val="120000"/>
              </a:lnSpc>
              <a:buFontTx/>
              <a:buNone/>
              <a:tabLst>
                <a:tab pos="2400300" algn="l"/>
              </a:tabLst>
            </a:pPr>
            <a:r>
              <a:rPr lang="en-US" sz="2000" b="1">
                <a:solidFill>
                  <a:srgbClr val="1F4081"/>
                </a:solidFill>
              </a:rPr>
              <a:t>	                - State Jail Felony</a:t>
            </a:r>
          </a:p>
          <a:p>
            <a:pPr eaLnBrk="1" hangingPunct="1">
              <a:lnSpc>
                <a:spcPct val="150000"/>
              </a:lnSpc>
              <a:buFontTx/>
              <a:buNone/>
              <a:tabLst>
                <a:tab pos="2400300" algn="l"/>
              </a:tabLst>
            </a:pPr>
            <a:r>
              <a:rPr lang="en-US" sz="2000" b="1">
                <a:solidFill>
                  <a:srgbClr val="1F4081"/>
                </a:solidFill>
              </a:rPr>
              <a:t>1 g. but less than 4 g. </a:t>
            </a:r>
          </a:p>
          <a:p>
            <a:pPr eaLnBrk="1" hangingPunct="1">
              <a:lnSpc>
                <a:spcPct val="50000"/>
              </a:lnSpc>
              <a:buFontTx/>
              <a:buNone/>
              <a:tabLst>
                <a:tab pos="2400300" algn="l"/>
              </a:tabLst>
            </a:pPr>
            <a:r>
              <a:rPr lang="en-US" sz="2000" b="1">
                <a:solidFill>
                  <a:srgbClr val="1F4081"/>
                </a:solidFill>
              </a:rPr>
              <a:t>		- Felony 3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2400300" algn="l"/>
              </a:tabLst>
            </a:pPr>
            <a:r>
              <a:rPr lang="en-US" sz="2000" b="1">
                <a:solidFill>
                  <a:srgbClr val="1F4081"/>
                </a:solidFill>
              </a:rPr>
              <a:t>4 g. but less than 200 g. </a:t>
            </a:r>
          </a:p>
          <a:p>
            <a:pPr eaLnBrk="1" hangingPunct="1">
              <a:lnSpc>
                <a:spcPct val="70000"/>
              </a:lnSpc>
              <a:buFontTx/>
              <a:buNone/>
              <a:tabLst>
                <a:tab pos="2400300" algn="l"/>
              </a:tabLst>
            </a:pPr>
            <a:r>
              <a:rPr lang="en-US" sz="2000" b="1">
                <a:solidFill>
                  <a:srgbClr val="1F4081"/>
                </a:solidFill>
              </a:rPr>
              <a:t>		- Felony 2</a:t>
            </a:r>
          </a:p>
          <a:p>
            <a:pPr eaLnBrk="1" hangingPunct="1">
              <a:lnSpc>
                <a:spcPct val="110000"/>
              </a:lnSpc>
              <a:buFontTx/>
              <a:buNone/>
              <a:tabLst>
                <a:tab pos="2400300" algn="l"/>
              </a:tabLst>
            </a:pPr>
            <a:r>
              <a:rPr lang="en-US" sz="2000" b="1">
                <a:solidFill>
                  <a:srgbClr val="1F4081"/>
                </a:solidFill>
              </a:rPr>
              <a:t>200 g. but less than 400 g. </a:t>
            </a:r>
          </a:p>
          <a:p>
            <a:pPr eaLnBrk="1" hangingPunct="1">
              <a:lnSpc>
                <a:spcPct val="70000"/>
              </a:lnSpc>
              <a:buFontTx/>
              <a:buNone/>
              <a:tabLst>
                <a:tab pos="2400300" algn="l"/>
              </a:tabLst>
            </a:pPr>
            <a:r>
              <a:rPr lang="en-US" sz="2000" b="1">
                <a:solidFill>
                  <a:srgbClr val="1F4081"/>
                </a:solidFill>
              </a:rPr>
              <a:t>		- Felony 1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048000"/>
            <a:ext cx="4175125" cy="3276600"/>
          </a:xfrm>
        </p:spPr>
        <p:txBody>
          <a:bodyPr/>
          <a:lstStyle/>
          <a:p>
            <a:pPr marL="57150" indent="0" algn="ctr" eaLnBrk="1" hangingPunct="1">
              <a:lnSpc>
                <a:spcPct val="130000"/>
              </a:lnSpc>
              <a:buFontTx/>
              <a:buNone/>
              <a:tabLst>
                <a:tab pos="2286000" algn="l"/>
              </a:tabLst>
            </a:pPr>
            <a:r>
              <a:rPr lang="en-US" sz="3400" b="1">
                <a:solidFill>
                  <a:srgbClr val="0000CC"/>
                </a:solidFill>
              </a:rPr>
              <a:t>Possession</a:t>
            </a:r>
            <a:endParaRPr lang="en-US" sz="2400" b="1"/>
          </a:p>
          <a:p>
            <a:pPr marL="57150" indent="0" eaLnBrk="1" hangingPunct="1">
              <a:lnSpc>
                <a:spcPct val="120000"/>
              </a:lnSpc>
              <a:buFontTx/>
              <a:buNone/>
              <a:tabLst>
                <a:tab pos="2286000" algn="l"/>
              </a:tabLst>
            </a:pPr>
            <a:r>
              <a:rPr lang="en-US" sz="2000" b="1">
                <a:solidFill>
                  <a:srgbClr val="1F4081"/>
                </a:solidFill>
              </a:rPr>
              <a:t>  180 days - 2 yrs &amp; $10,000                                                                                                                           	max</a:t>
            </a:r>
          </a:p>
          <a:p>
            <a:pPr marL="57150" indent="0" eaLnBrk="1" hangingPunct="1">
              <a:lnSpc>
                <a:spcPct val="140000"/>
              </a:lnSpc>
              <a:buFontTx/>
              <a:buNone/>
              <a:tabLst>
                <a:tab pos="2286000" algn="l"/>
              </a:tabLst>
            </a:pPr>
            <a:r>
              <a:rPr lang="en-US" sz="2000" b="1">
                <a:solidFill>
                  <a:srgbClr val="1F4081"/>
                </a:solidFill>
              </a:rPr>
              <a:t>  2 - 10 yrs. &amp; $10,000 max </a:t>
            </a:r>
          </a:p>
          <a:p>
            <a:pPr marL="57150" indent="0" eaLnBrk="1" hangingPunct="1">
              <a:lnSpc>
                <a:spcPct val="180000"/>
              </a:lnSpc>
              <a:buFontTx/>
              <a:buNone/>
              <a:tabLst>
                <a:tab pos="2286000" algn="l"/>
              </a:tabLst>
            </a:pPr>
            <a:r>
              <a:rPr lang="en-US" sz="2000" b="1">
                <a:solidFill>
                  <a:srgbClr val="1F4081"/>
                </a:solidFill>
              </a:rPr>
              <a:t>  2 - 20 yrs &amp; 10,000 max</a:t>
            </a:r>
          </a:p>
          <a:p>
            <a:pPr marL="57150" indent="0" eaLnBrk="1" hangingPunct="1">
              <a:lnSpc>
                <a:spcPct val="200000"/>
              </a:lnSpc>
              <a:buFontTx/>
              <a:buNone/>
              <a:tabLst>
                <a:tab pos="2286000" algn="l"/>
              </a:tabLst>
            </a:pPr>
            <a:r>
              <a:rPr lang="en-US" sz="2000" b="1">
                <a:solidFill>
                  <a:srgbClr val="1F4081"/>
                </a:solidFill>
              </a:rPr>
              <a:t>  5 - 99 yrs or life &amp; 10,000 max</a:t>
            </a:r>
          </a:p>
          <a:p>
            <a:pPr marL="57150" indent="0" eaLnBrk="1" hangingPunct="1">
              <a:lnSpc>
                <a:spcPct val="90000"/>
              </a:lnSpc>
              <a:buFontTx/>
              <a:buNone/>
              <a:tabLst>
                <a:tab pos="2286000" algn="l"/>
              </a:tabLst>
            </a:pPr>
            <a:r>
              <a:rPr lang="en-US" sz="2000" b="1"/>
              <a:t>		</a:t>
            </a: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 flipV="1">
            <a:off x="533400" y="1524000"/>
            <a:ext cx="8229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609600" y="3048000"/>
            <a:ext cx="8229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57200" y="457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4495800" y="3429000"/>
            <a:ext cx="0" cy="2971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 i="1">
                <a:solidFill>
                  <a:srgbClr val="CC0000"/>
                </a:solidFill>
              </a:rPr>
              <a:t>Controlled Substances Act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CC0000"/>
                </a:solidFill>
              </a:rPr>
              <a:t>Schedule of Penalties &amp; Punishment Ranges</a:t>
            </a:r>
            <a:endParaRPr lang="en-US" sz="3000" b="1" i="1">
              <a:solidFill>
                <a:srgbClr val="CC0000"/>
              </a:solidFill>
            </a:endParaRPr>
          </a:p>
        </p:txBody>
      </p:sp>
      <p:sp>
        <p:nvSpPr>
          <p:cNvPr id="645129" name="Rectangle 9"/>
          <p:cNvSpPr>
            <a:spLocks noChangeArrowheads="1"/>
          </p:cNvSpPr>
          <p:nvPr/>
        </p:nvSpPr>
        <p:spPr bwMode="auto">
          <a:xfrm>
            <a:off x="381000" y="1676400"/>
            <a:ext cx="2057400" cy="1219200"/>
          </a:xfrm>
          <a:prstGeom prst="rect">
            <a:avLst/>
          </a:prstGeom>
          <a:solidFill>
            <a:srgbClr val="E6ECFE"/>
          </a:solidFill>
          <a:ln w="9525">
            <a:solidFill>
              <a:srgbClr val="F0EFE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33CC"/>
                </a:solidFill>
                <a:latin typeface="Verdana" pitchFamily="34" charset="0"/>
              </a:rPr>
              <a:t>Schedule:</a:t>
            </a:r>
          </a:p>
          <a:p>
            <a:pPr algn="ctr"/>
            <a:r>
              <a:rPr lang="en-US" sz="2400" b="1">
                <a:solidFill>
                  <a:srgbClr val="0033CC"/>
                </a:solidFill>
                <a:latin typeface="Verdana" pitchFamily="34" charset="0"/>
              </a:rPr>
              <a:t>II</a:t>
            </a:r>
          </a:p>
        </p:txBody>
      </p:sp>
      <p:sp>
        <p:nvSpPr>
          <p:cNvPr id="645130" name="Rectangle 10"/>
          <p:cNvSpPr>
            <a:spLocks noChangeArrowheads="1"/>
          </p:cNvSpPr>
          <p:nvPr/>
        </p:nvSpPr>
        <p:spPr bwMode="auto">
          <a:xfrm>
            <a:off x="2667000" y="1676400"/>
            <a:ext cx="2057400" cy="1295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3333FF"/>
                </a:solidFill>
                <a:latin typeface="Verdana" pitchFamily="34" charset="0"/>
              </a:rPr>
              <a:t>Drug Name:</a:t>
            </a:r>
          </a:p>
          <a:p>
            <a:pPr algn="ctr"/>
            <a:r>
              <a:rPr lang="en-US" sz="2400" b="1">
                <a:solidFill>
                  <a:srgbClr val="3333FF"/>
                </a:solidFill>
                <a:latin typeface="Verdana" pitchFamily="34" charset="0"/>
              </a:rPr>
              <a:t>Cocaine</a:t>
            </a:r>
          </a:p>
        </p:txBody>
      </p:sp>
      <p:sp>
        <p:nvSpPr>
          <p:cNvPr id="645131" name="Rectangle 11"/>
          <p:cNvSpPr>
            <a:spLocks noChangeArrowheads="1"/>
          </p:cNvSpPr>
          <p:nvPr/>
        </p:nvSpPr>
        <p:spPr bwMode="auto">
          <a:xfrm>
            <a:off x="4876800" y="1752600"/>
            <a:ext cx="16764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996633"/>
                </a:solidFill>
                <a:latin typeface="Verdana" pitchFamily="34" charset="0"/>
              </a:rPr>
              <a:t>Penalty </a:t>
            </a:r>
          </a:p>
          <a:p>
            <a:pPr algn="ctr"/>
            <a:r>
              <a:rPr lang="en-US" sz="2400" b="1">
                <a:solidFill>
                  <a:srgbClr val="996633"/>
                </a:solidFill>
                <a:latin typeface="Verdana" pitchFamily="34" charset="0"/>
              </a:rPr>
              <a:t>Group:</a:t>
            </a:r>
          </a:p>
          <a:p>
            <a:pPr algn="ctr"/>
            <a:r>
              <a:rPr lang="en-US" sz="2400" b="1">
                <a:solidFill>
                  <a:srgbClr val="996633"/>
                </a:solidFill>
                <a:latin typeface="Verdana" pitchFamily="34" charset="0"/>
              </a:rPr>
              <a:t>I</a:t>
            </a:r>
          </a:p>
        </p:txBody>
      </p:sp>
      <p:sp>
        <p:nvSpPr>
          <p:cNvPr id="645132" name="Rectangle 12"/>
          <p:cNvSpPr>
            <a:spLocks noChangeArrowheads="1"/>
          </p:cNvSpPr>
          <p:nvPr/>
        </p:nvSpPr>
        <p:spPr bwMode="auto">
          <a:xfrm>
            <a:off x="6781800" y="1676400"/>
            <a:ext cx="21336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Verdana" pitchFamily="34" charset="0"/>
              </a:rPr>
              <a:t>Street Name:</a:t>
            </a:r>
          </a:p>
          <a:p>
            <a:pPr algn="ctr"/>
            <a:r>
              <a:rPr lang="en-US" sz="2400" b="1">
                <a:solidFill>
                  <a:srgbClr val="FF3300"/>
                </a:solidFill>
                <a:latin typeface="Verdana" pitchFamily="34" charset="0"/>
              </a:rPr>
              <a:t>Crack, Coke,</a:t>
            </a:r>
          </a:p>
          <a:p>
            <a:pPr algn="ctr"/>
            <a:r>
              <a:rPr lang="en-US" sz="2400" b="1">
                <a:solidFill>
                  <a:srgbClr val="FF3300"/>
                </a:solidFill>
                <a:latin typeface="Verdana" pitchFamily="34" charset="0"/>
              </a:rPr>
              <a:t>	Blow</a:t>
            </a:r>
          </a:p>
        </p:txBody>
      </p:sp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8242300" y="6248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4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4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4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2" grpId="0" uiExpand="1" build="p" autoUpdateAnimBg="0"/>
      <p:bldP spid="645123" grpId="0" build="p" autoUpdateAnimBg="0"/>
      <p:bldP spid="645129" grpId="0" animBg="1" autoUpdateAnimBg="0"/>
      <p:bldP spid="645130" grpId="0" animBg="1" autoUpdateAnimBg="0"/>
      <p:bldP spid="645131" grpId="0" animBg="1" autoUpdateAnimBg="0"/>
      <p:bldP spid="645132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868363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accent2"/>
                </a:solidFill>
              </a:rPr>
              <a:t>A </a:t>
            </a:r>
            <a:r>
              <a:rPr lang="en-US" sz="3600" b="1">
                <a:solidFill>
                  <a:srgbClr val="CC3300"/>
                </a:solidFill>
              </a:rPr>
              <a:t>DRUG</a:t>
            </a:r>
            <a:r>
              <a:rPr lang="en-US" sz="3600" b="1">
                <a:solidFill>
                  <a:schemeClr val="accent2"/>
                </a:solidFill>
              </a:rPr>
              <a:t> IS A </a:t>
            </a:r>
            <a:r>
              <a:rPr lang="en-US" sz="3600" b="1">
                <a:solidFill>
                  <a:srgbClr val="CC3300"/>
                </a:solidFill>
              </a:rPr>
              <a:t>DRUG</a:t>
            </a:r>
            <a:r>
              <a:rPr lang="en-US" sz="3600" b="1">
                <a:solidFill>
                  <a:schemeClr val="accent2"/>
                </a:solidFill>
              </a:rPr>
              <a:t> IS A </a:t>
            </a:r>
            <a:r>
              <a:rPr lang="en-US" sz="3600" b="1">
                <a:solidFill>
                  <a:srgbClr val="CC3300"/>
                </a:solidFill>
              </a:rPr>
              <a:t>DRUG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51816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>
                <a:solidFill>
                  <a:srgbClr val="CC3300"/>
                </a:solidFill>
              </a:rPr>
              <a:t>Cross Dependence/Cross Addiction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chemeClr val="accent2"/>
              </a:solidFill>
            </a:endParaRPr>
          </a:p>
        </p:txBody>
      </p:sp>
      <p:pic>
        <p:nvPicPr>
          <p:cNvPr id="65539" name="Picture 6" descr="j040787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96200" y="1981200"/>
            <a:ext cx="1127125" cy="1352550"/>
          </a:xfrm>
        </p:spPr>
      </p:pic>
      <p:pic>
        <p:nvPicPr>
          <p:cNvPr id="65540" name="Picture 8" descr="j0198774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362200"/>
            <a:ext cx="1143000" cy="1168400"/>
          </a:xfrm>
        </p:spPr>
      </p:pic>
      <p:pic>
        <p:nvPicPr>
          <p:cNvPr id="65541" name="Picture 10" descr="j015358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581400"/>
            <a:ext cx="25225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11" descr="j0281051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066800"/>
            <a:ext cx="12192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12" descr="j0351426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514600"/>
            <a:ext cx="1220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44" name="Group 15"/>
          <p:cNvGrpSpPr>
            <a:grpSpLocks noChangeAspect="1"/>
          </p:cNvGrpSpPr>
          <p:nvPr/>
        </p:nvGrpSpPr>
        <p:grpSpPr bwMode="auto">
          <a:xfrm rot="20126341" flipH="1">
            <a:off x="2286000" y="2667000"/>
            <a:ext cx="914400" cy="646113"/>
            <a:chOff x="1536" y="1632"/>
            <a:chExt cx="864" cy="610"/>
          </a:xfrm>
        </p:grpSpPr>
        <p:sp>
          <p:nvSpPr>
            <p:cNvPr id="6554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536" y="1632"/>
              <a:ext cx="86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Freeform 16"/>
            <p:cNvSpPr>
              <a:spLocks/>
            </p:cNvSpPr>
            <p:nvPr/>
          </p:nvSpPr>
          <p:spPr bwMode="auto">
            <a:xfrm>
              <a:off x="1536" y="1643"/>
              <a:ext cx="853" cy="588"/>
            </a:xfrm>
            <a:custGeom>
              <a:avLst/>
              <a:gdLst>
                <a:gd name="T0" fmla="*/ 1 w 1706"/>
                <a:gd name="T1" fmla="*/ 0 h 1176"/>
                <a:gd name="T2" fmla="*/ 1 w 1706"/>
                <a:gd name="T3" fmla="*/ 1 h 1176"/>
                <a:gd name="T4" fmla="*/ 0 w 1706"/>
                <a:gd name="T5" fmla="*/ 1 h 1176"/>
                <a:gd name="T6" fmla="*/ 0 w 1706"/>
                <a:gd name="T7" fmla="*/ 1 h 1176"/>
                <a:gd name="T8" fmla="*/ 1 w 1706"/>
                <a:gd name="T9" fmla="*/ 1 h 1176"/>
                <a:gd name="T10" fmla="*/ 1 w 1706"/>
                <a:gd name="T11" fmla="*/ 1 h 1176"/>
                <a:gd name="T12" fmla="*/ 1 w 1706"/>
                <a:gd name="T13" fmla="*/ 1 h 1176"/>
                <a:gd name="T14" fmla="*/ 1 w 1706"/>
                <a:gd name="T15" fmla="*/ 1 h 1176"/>
                <a:gd name="T16" fmla="*/ 1 w 1706"/>
                <a:gd name="T17" fmla="*/ 1 h 1176"/>
                <a:gd name="T18" fmla="*/ 1 w 1706"/>
                <a:gd name="T19" fmla="*/ 1 h 1176"/>
                <a:gd name="T20" fmla="*/ 1 w 1706"/>
                <a:gd name="T21" fmla="*/ 1 h 1176"/>
                <a:gd name="T22" fmla="*/ 1 w 1706"/>
                <a:gd name="T23" fmla="*/ 1 h 1176"/>
                <a:gd name="T24" fmla="*/ 1 w 1706"/>
                <a:gd name="T25" fmla="*/ 1 h 1176"/>
                <a:gd name="T26" fmla="*/ 1 w 1706"/>
                <a:gd name="T27" fmla="*/ 1 h 1176"/>
                <a:gd name="T28" fmla="*/ 1 w 1706"/>
                <a:gd name="T29" fmla="*/ 1 h 1176"/>
                <a:gd name="T30" fmla="*/ 1 w 1706"/>
                <a:gd name="T31" fmla="*/ 1 h 1176"/>
                <a:gd name="T32" fmla="*/ 1 w 1706"/>
                <a:gd name="T33" fmla="*/ 1 h 1176"/>
                <a:gd name="T34" fmla="*/ 1 w 1706"/>
                <a:gd name="T35" fmla="*/ 1 h 1176"/>
                <a:gd name="T36" fmla="*/ 1 w 1706"/>
                <a:gd name="T37" fmla="*/ 1 h 1176"/>
                <a:gd name="T38" fmla="*/ 1 w 1706"/>
                <a:gd name="T39" fmla="*/ 1 h 1176"/>
                <a:gd name="T40" fmla="*/ 1 w 1706"/>
                <a:gd name="T41" fmla="*/ 0 h 1176"/>
                <a:gd name="T42" fmla="*/ 1 w 1706"/>
                <a:gd name="T43" fmla="*/ 1 h 1176"/>
                <a:gd name="T44" fmla="*/ 1 w 1706"/>
                <a:gd name="T45" fmla="*/ 1 h 1176"/>
                <a:gd name="T46" fmla="*/ 1 w 1706"/>
                <a:gd name="T47" fmla="*/ 1 h 1176"/>
                <a:gd name="T48" fmla="*/ 1 w 1706"/>
                <a:gd name="T49" fmla="*/ 1 h 1176"/>
                <a:gd name="T50" fmla="*/ 1 w 1706"/>
                <a:gd name="T51" fmla="*/ 1 h 1176"/>
                <a:gd name="T52" fmla="*/ 1 w 1706"/>
                <a:gd name="T53" fmla="*/ 0 h 1176"/>
                <a:gd name="T54" fmla="*/ 1 w 1706"/>
                <a:gd name="T55" fmla="*/ 0 h 11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06"/>
                <a:gd name="T85" fmla="*/ 0 h 1176"/>
                <a:gd name="T86" fmla="*/ 1706 w 1706"/>
                <a:gd name="T87" fmla="*/ 1176 h 11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06" h="1176">
                  <a:moveTo>
                    <a:pt x="281" y="0"/>
                  </a:moveTo>
                  <a:lnTo>
                    <a:pt x="147" y="37"/>
                  </a:lnTo>
                  <a:lnTo>
                    <a:pt x="0" y="299"/>
                  </a:lnTo>
                  <a:lnTo>
                    <a:pt x="0" y="705"/>
                  </a:lnTo>
                  <a:lnTo>
                    <a:pt x="50" y="1026"/>
                  </a:lnTo>
                  <a:lnTo>
                    <a:pt x="205" y="1149"/>
                  </a:lnTo>
                  <a:lnTo>
                    <a:pt x="380" y="1111"/>
                  </a:lnTo>
                  <a:lnTo>
                    <a:pt x="705" y="1165"/>
                  </a:lnTo>
                  <a:lnTo>
                    <a:pt x="888" y="1073"/>
                  </a:lnTo>
                  <a:lnTo>
                    <a:pt x="1049" y="961"/>
                  </a:lnTo>
                  <a:lnTo>
                    <a:pt x="1088" y="1115"/>
                  </a:lnTo>
                  <a:lnTo>
                    <a:pt x="1274" y="1125"/>
                  </a:lnTo>
                  <a:lnTo>
                    <a:pt x="1320" y="1176"/>
                  </a:lnTo>
                  <a:lnTo>
                    <a:pt x="1532" y="1107"/>
                  </a:lnTo>
                  <a:lnTo>
                    <a:pt x="1668" y="829"/>
                  </a:lnTo>
                  <a:lnTo>
                    <a:pt x="1706" y="440"/>
                  </a:lnTo>
                  <a:lnTo>
                    <a:pt x="1648" y="207"/>
                  </a:lnTo>
                  <a:lnTo>
                    <a:pt x="1521" y="117"/>
                  </a:lnTo>
                  <a:lnTo>
                    <a:pt x="1351" y="106"/>
                  </a:lnTo>
                  <a:lnTo>
                    <a:pt x="1102" y="41"/>
                  </a:lnTo>
                  <a:lnTo>
                    <a:pt x="902" y="0"/>
                  </a:lnTo>
                  <a:lnTo>
                    <a:pt x="750" y="203"/>
                  </a:lnTo>
                  <a:lnTo>
                    <a:pt x="729" y="314"/>
                  </a:lnTo>
                  <a:lnTo>
                    <a:pt x="688" y="303"/>
                  </a:lnTo>
                  <a:lnTo>
                    <a:pt x="584" y="150"/>
                  </a:lnTo>
                  <a:lnTo>
                    <a:pt x="474" y="47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CDCD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Freeform 17"/>
            <p:cNvSpPr>
              <a:spLocks/>
            </p:cNvSpPr>
            <p:nvPr/>
          </p:nvSpPr>
          <p:spPr bwMode="auto">
            <a:xfrm>
              <a:off x="1677" y="1660"/>
              <a:ext cx="661" cy="541"/>
            </a:xfrm>
            <a:custGeom>
              <a:avLst/>
              <a:gdLst>
                <a:gd name="T0" fmla="*/ 0 w 1322"/>
                <a:gd name="T1" fmla="*/ 1 h 1082"/>
                <a:gd name="T2" fmla="*/ 1 w 1322"/>
                <a:gd name="T3" fmla="*/ 1 h 1082"/>
                <a:gd name="T4" fmla="*/ 1 w 1322"/>
                <a:gd name="T5" fmla="*/ 1 h 1082"/>
                <a:gd name="T6" fmla="*/ 1 w 1322"/>
                <a:gd name="T7" fmla="*/ 1 h 1082"/>
                <a:gd name="T8" fmla="*/ 1 w 1322"/>
                <a:gd name="T9" fmla="*/ 1 h 1082"/>
                <a:gd name="T10" fmla="*/ 1 w 1322"/>
                <a:gd name="T11" fmla="*/ 1 h 1082"/>
                <a:gd name="T12" fmla="*/ 1 w 1322"/>
                <a:gd name="T13" fmla="*/ 1 h 1082"/>
                <a:gd name="T14" fmla="*/ 1 w 1322"/>
                <a:gd name="T15" fmla="*/ 0 h 1082"/>
                <a:gd name="T16" fmla="*/ 1 w 1322"/>
                <a:gd name="T17" fmla="*/ 1 h 1082"/>
                <a:gd name="T18" fmla="*/ 1 w 1322"/>
                <a:gd name="T19" fmla="*/ 1 h 1082"/>
                <a:gd name="T20" fmla="*/ 1 w 1322"/>
                <a:gd name="T21" fmla="*/ 1 h 1082"/>
                <a:gd name="T22" fmla="*/ 0 w 1322"/>
                <a:gd name="T23" fmla="*/ 1 h 1082"/>
                <a:gd name="T24" fmla="*/ 0 w 1322"/>
                <a:gd name="T25" fmla="*/ 1 h 10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2"/>
                <a:gd name="T40" fmla="*/ 0 h 1082"/>
                <a:gd name="T41" fmla="*/ 1322 w 1322"/>
                <a:gd name="T42" fmla="*/ 1082 h 10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2" h="1082">
                  <a:moveTo>
                    <a:pt x="0" y="1027"/>
                  </a:moveTo>
                  <a:lnTo>
                    <a:pt x="422" y="1082"/>
                  </a:lnTo>
                  <a:lnTo>
                    <a:pt x="796" y="868"/>
                  </a:lnTo>
                  <a:lnTo>
                    <a:pt x="835" y="1051"/>
                  </a:lnTo>
                  <a:lnTo>
                    <a:pt x="1090" y="1046"/>
                  </a:lnTo>
                  <a:lnTo>
                    <a:pt x="1322" y="453"/>
                  </a:lnTo>
                  <a:lnTo>
                    <a:pt x="1228" y="151"/>
                  </a:lnTo>
                  <a:lnTo>
                    <a:pt x="634" y="0"/>
                  </a:lnTo>
                  <a:lnTo>
                    <a:pt x="449" y="360"/>
                  </a:lnTo>
                  <a:lnTo>
                    <a:pt x="187" y="55"/>
                  </a:lnTo>
                  <a:lnTo>
                    <a:pt x="9" y="38"/>
                  </a:lnTo>
                  <a:lnTo>
                    <a:pt x="0" y="10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Freeform 18"/>
            <p:cNvSpPr>
              <a:spLocks/>
            </p:cNvSpPr>
            <p:nvPr/>
          </p:nvSpPr>
          <p:spPr bwMode="auto">
            <a:xfrm>
              <a:off x="1693" y="1676"/>
              <a:ext cx="563" cy="512"/>
            </a:xfrm>
            <a:custGeom>
              <a:avLst/>
              <a:gdLst>
                <a:gd name="T0" fmla="*/ 1 w 1126"/>
                <a:gd name="T1" fmla="*/ 1 h 1024"/>
                <a:gd name="T2" fmla="*/ 1 w 1126"/>
                <a:gd name="T3" fmla="*/ 1 h 1024"/>
                <a:gd name="T4" fmla="*/ 1 w 1126"/>
                <a:gd name="T5" fmla="*/ 1 h 1024"/>
                <a:gd name="T6" fmla="*/ 1 w 1126"/>
                <a:gd name="T7" fmla="*/ 1 h 1024"/>
                <a:gd name="T8" fmla="*/ 1 w 1126"/>
                <a:gd name="T9" fmla="*/ 1 h 1024"/>
                <a:gd name="T10" fmla="*/ 1 w 1126"/>
                <a:gd name="T11" fmla="*/ 1 h 1024"/>
                <a:gd name="T12" fmla="*/ 1 w 1126"/>
                <a:gd name="T13" fmla="*/ 1 h 1024"/>
                <a:gd name="T14" fmla="*/ 1 w 1126"/>
                <a:gd name="T15" fmla="*/ 1 h 1024"/>
                <a:gd name="T16" fmla="*/ 1 w 1126"/>
                <a:gd name="T17" fmla="*/ 1 h 1024"/>
                <a:gd name="T18" fmla="*/ 1 w 1126"/>
                <a:gd name="T19" fmla="*/ 1 h 1024"/>
                <a:gd name="T20" fmla="*/ 1 w 1126"/>
                <a:gd name="T21" fmla="*/ 1 h 1024"/>
                <a:gd name="T22" fmla="*/ 1 w 1126"/>
                <a:gd name="T23" fmla="*/ 1 h 1024"/>
                <a:gd name="T24" fmla="*/ 1 w 1126"/>
                <a:gd name="T25" fmla="*/ 1 h 1024"/>
                <a:gd name="T26" fmla="*/ 1 w 1126"/>
                <a:gd name="T27" fmla="*/ 1 h 1024"/>
                <a:gd name="T28" fmla="*/ 1 w 1126"/>
                <a:gd name="T29" fmla="*/ 1 h 1024"/>
                <a:gd name="T30" fmla="*/ 1 w 1126"/>
                <a:gd name="T31" fmla="*/ 1 h 1024"/>
                <a:gd name="T32" fmla="*/ 1 w 1126"/>
                <a:gd name="T33" fmla="*/ 1 h 1024"/>
                <a:gd name="T34" fmla="*/ 1 w 1126"/>
                <a:gd name="T35" fmla="*/ 1 h 1024"/>
                <a:gd name="T36" fmla="*/ 1 w 1126"/>
                <a:gd name="T37" fmla="*/ 1 h 1024"/>
                <a:gd name="T38" fmla="*/ 1 w 1126"/>
                <a:gd name="T39" fmla="*/ 1 h 1024"/>
                <a:gd name="T40" fmla="*/ 1 w 1126"/>
                <a:gd name="T41" fmla="*/ 1 h 1024"/>
                <a:gd name="T42" fmla="*/ 1 w 1126"/>
                <a:gd name="T43" fmla="*/ 1 h 1024"/>
                <a:gd name="T44" fmla="*/ 1 w 1126"/>
                <a:gd name="T45" fmla="*/ 1 h 1024"/>
                <a:gd name="T46" fmla="*/ 1 w 1126"/>
                <a:gd name="T47" fmla="*/ 1 h 1024"/>
                <a:gd name="T48" fmla="*/ 1 w 1126"/>
                <a:gd name="T49" fmla="*/ 1 h 1024"/>
                <a:gd name="T50" fmla="*/ 1 w 1126"/>
                <a:gd name="T51" fmla="*/ 1 h 1024"/>
                <a:gd name="T52" fmla="*/ 1 w 1126"/>
                <a:gd name="T53" fmla="*/ 1 h 1024"/>
                <a:gd name="T54" fmla="*/ 1 w 1126"/>
                <a:gd name="T55" fmla="*/ 1 h 1024"/>
                <a:gd name="T56" fmla="*/ 1 w 1126"/>
                <a:gd name="T57" fmla="*/ 1 h 1024"/>
                <a:gd name="T58" fmla="*/ 1 w 1126"/>
                <a:gd name="T59" fmla="*/ 1 h 1024"/>
                <a:gd name="T60" fmla="*/ 1 w 1126"/>
                <a:gd name="T61" fmla="*/ 1 h 1024"/>
                <a:gd name="T62" fmla="*/ 1 w 1126"/>
                <a:gd name="T63" fmla="*/ 1 h 1024"/>
                <a:gd name="T64" fmla="*/ 1 w 1126"/>
                <a:gd name="T65" fmla="*/ 1 h 1024"/>
                <a:gd name="T66" fmla="*/ 1 w 1126"/>
                <a:gd name="T67" fmla="*/ 1 h 1024"/>
                <a:gd name="T68" fmla="*/ 1 w 1126"/>
                <a:gd name="T69" fmla="*/ 1 h 1024"/>
                <a:gd name="T70" fmla="*/ 1 w 1126"/>
                <a:gd name="T71" fmla="*/ 1 h 1024"/>
                <a:gd name="T72" fmla="*/ 1 w 1126"/>
                <a:gd name="T73" fmla="*/ 1 h 1024"/>
                <a:gd name="T74" fmla="*/ 1 w 1126"/>
                <a:gd name="T75" fmla="*/ 1 h 1024"/>
                <a:gd name="T76" fmla="*/ 1 w 1126"/>
                <a:gd name="T77" fmla="*/ 1 h 1024"/>
                <a:gd name="T78" fmla="*/ 1 w 1126"/>
                <a:gd name="T79" fmla="*/ 1 h 1024"/>
                <a:gd name="T80" fmla="*/ 1 w 1126"/>
                <a:gd name="T81" fmla="*/ 1 h 1024"/>
                <a:gd name="T82" fmla="*/ 1 w 1126"/>
                <a:gd name="T83" fmla="*/ 1 h 1024"/>
                <a:gd name="T84" fmla="*/ 1 w 1126"/>
                <a:gd name="T85" fmla="*/ 1 h 1024"/>
                <a:gd name="T86" fmla="*/ 1 w 1126"/>
                <a:gd name="T87" fmla="*/ 1 h 1024"/>
                <a:gd name="T88" fmla="*/ 1 w 1126"/>
                <a:gd name="T89" fmla="*/ 1 h 1024"/>
                <a:gd name="T90" fmla="*/ 1 w 1126"/>
                <a:gd name="T91" fmla="*/ 1 h 1024"/>
                <a:gd name="T92" fmla="*/ 1 w 1126"/>
                <a:gd name="T93" fmla="*/ 1 h 1024"/>
                <a:gd name="T94" fmla="*/ 1 w 1126"/>
                <a:gd name="T95" fmla="*/ 1 h 1024"/>
                <a:gd name="T96" fmla="*/ 1 w 1126"/>
                <a:gd name="T97" fmla="*/ 1 h 1024"/>
                <a:gd name="T98" fmla="*/ 1 w 1126"/>
                <a:gd name="T99" fmla="*/ 1 h 1024"/>
                <a:gd name="T100" fmla="*/ 1 w 1126"/>
                <a:gd name="T101" fmla="*/ 1 h 1024"/>
                <a:gd name="T102" fmla="*/ 1 w 1126"/>
                <a:gd name="T103" fmla="*/ 1 h 1024"/>
                <a:gd name="T104" fmla="*/ 1 w 1126"/>
                <a:gd name="T105" fmla="*/ 1 h 1024"/>
                <a:gd name="T106" fmla="*/ 1 w 1126"/>
                <a:gd name="T107" fmla="*/ 1 h 1024"/>
                <a:gd name="T108" fmla="*/ 1 w 1126"/>
                <a:gd name="T109" fmla="*/ 1 h 1024"/>
                <a:gd name="T110" fmla="*/ 1 w 1126"/>
                <a:gd name="T111" fmla="*/ 1 h 1024"/>
                <a:gd name="T112" fmla="*/ 1 w 1126"/>
                <a:gd name="T113" fmla="*/ 1 h 1024"/>
                <a:gd name="T114" fmla="*/ 1 w 1126"/>
                <a:gd name="T115" fmla="*/ 1 h 1024"/>
                <a:gd name="T116" fmla="*/ 1 w 1126"/>
                <a:gd name="T117" fmla="*/ 1 h 10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26"/>
                <a:gd name="T178" fmla="*/ 0 h 1024"/>
                <a:gd name="T179" fmla="*/ 1126 w 1126"/>
                <a:gd name="T180" fmla="*/ 1024 h 10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26" h="1024">
                  <a:moveTo>
                    <a:pt x="153" y="55"/>
                  </a:moveTo>
                  <a:lnTo>
                    <a:pt x="26" y="57"/>
                  </a:lnTo>
                  <a:lnTo>
                    <a:pt x="0" y="946"/>
                  </a:lnTo>
                  <a:lnTo>
                    <a:pt x="377" y="1024"/>
                  </a:lnTo>
                  <a:lnTo>
                    <a:pt x="705" y="766"/>
                  </a:lnTo>
                  <a:lnTo>
                    <a:pt x="618" y="555"/>
                  </a:lnTo>
                  <a:lnTo>
                    <a:pt x="647" y="542"/>
                  </a:lnTo>
                  <a:lnTo>
                    <a:pt x="731" y="548"/>
                  </a:lnTo>
                  <a:lnTo>
                    <a:pt x="831" y="655"/>
                  </a:lnTo>
                  <a:lnTo>
                    <a:pt x="802" y="770"/>
                  </a:lnTo>
                  <a:lnTo>
                    <a:pt x="870" y="952"/>
                  </a:lnTo>
                  <a:lnTo>
                    <a:pt x="1035" y="925"/>
                  </a:lnTo>
                  <a:lnTo>
                    <a:pt x="1035" y="924"/>
                  </a:lnTo>
                  <a:lnTo>
                    <a:pt x="1035" y="923"/>
                  </a:lnTo>
                  <a:lnTo>
                    <a:pt x="1035" y="920"/>
                  </a:lnTo>
                  <a:lnTo>
                    <a:pt x="1035" y="917"/>
                  </a:lnTo>
                  <a:lnTo>
                    <a:pt x="1035" y="911"/>
                  </a:lnTo>
                  <a:lnTo>
                    <a:pt x="1036" y="907"/>
                  </a:lnTo>
                  <a:lnTo>
                    <a:pt x="1037" y="901"/>
                  </a:lnTo>
                  <a:lnTo>
                    <a:pt x="1038" y="894"/>
                  </a:lnTo>
                  <a:lnTo>
                    <a:pt x="1038" y="886"/>
                  </a:lnTo>
                  <a:lnTo>
                    <a:pt x="1039" y="877"/>
                  </a:lnTo>
                  <a:lnTo>
                    <a:pt x="1040" y="868"/>
                  </a:lnTo>
                  <a:lnTo>
                    <a:pt x="1042" y="859"/>
                  </a:lnTo>
                  <a:lnTo>
                    <a:pt x="1044" y="848"/>
                  </a:lnTo>
                  <a:lnTo>
                    <a:pt x="1045" y="837"/>
                  </a:lnTo>
                  <a:lnTo>
                    <a:pt x="1047" y="824"/>
                  </a:lnTo>
                  <a:lnTo>
                    <a:pt x="1048" y="813"/>
                  </a:lnTo>
                  <a:lnTo>
                    <a:pt x="1049" y="799"/>
                  </a:lnTo>
                  <a:lnTo>
                    <a:pt x="1051" y="787"/>
                  </a:lnTo>
                  <a:lnTo>
                    <a:pt x="1053" y="773"/>
                  </a:lnTo>
                  <a:lnTo>
                    <a:pt x="1054" y="759"/>
                  </a:lnTo>
                  <a:lnTo>
                    <a:pt x="1056" y="744"/>
                  </a:lnTo>
                  <a:lnTo>
                    <a:pt x="1059" y="728"/>
                  </a:lnTo>
                  <a:lnTo>
                    <a:pt x="1061" y="713"/>
                  </a:lnTo>
                  <a:lnTo>
                    <a:pt x="1063" y="697"/>
                  </a:lnTo>
                  <a:lnTo>
                    <a:pt x="1064" y="681"/>
                  </a:lnTo>
                  <a:lnTo>
                    <a:pt x="1066" y="665"/>
                  </a:lnTo>
                  <a:lnTo>
                    <a:pt x="1068" y="649"/>
                  </a:lnTo>
                  <a:lnTo>
                    <a:pt x="1070" y="633"/>
                  </a:lnTo>
                  <a:lnTo>
                    <a:pt x="1073" y="616"/>
                  </a:lnTo>
                  <a:lnTo>
                    <a:pt x="1075" y="599"/>
                  </a:lnTo>
                  <a:lnTo>
                    <a:pt x="1077" y="582"/>
                  </a:lnTo>
                  <a:lnTo>
                    <a:pt x="1079" y="566"/>
                  </a:lnTo>
                  <a:lnTo>
                    <a:pt x="1081" y="549"/>
                  </a:lnTo>
                  <a:lnTo>
                    <a:pt x="1083" y="532"/>
                  </a:lnTo>
                  <a:lnTo>
                    <a:pt x="1084" y="515"/>
                  </a:lnTo>
                  <a:lnTo>
                    <a:pt x="1088" y="498"/>
                  </a:lnTo>
                  <a:lnTo>
                    <a:pt x="1089" y="481"/>
                  </a:lnTo>
                  <a:lnTo>
                    <a:pt x="1091" y="465"/>
                  </a:lnTo>
                  <a:lnTo>
                    <a:pt x="1093" y="449"/>
                  </a:lnTo>
                  <a:lnTo>
                    <a:pt x="1096" y="434"/>
                  </a:lnTo>
                  <a:lnTo>
                    <a:pt x="1097" y="418"/>
                  </a:lnTo>
                  <a:lnTo>
                    <a:pt x="1100" y="401"/>
                  </a:lnTo>
                  <a:lnTo>
                    <a:pt x="1101" y="386"/>
                  </a:lnTo>
                  <a:lnTo>
                    <a:pt x="1103" y="372"/>
                  </a:lnTo>
                  <a:lnTo>
                    <a:pt x="1105" y="357"/>
                  </a:lnTo>
                  <a:lnTo>
                    <a:pt x="1107" y="343"/>
                  </a:lnTo>
                  <a:lnTo>
                    <a:pt x="1108" y="329"/>
                  </a:lnTo>
                  <a:lnTo>
                    <a:pt x="1110" y="318"/>
                  </a:lnTo>
                  <a:lnTo>
                    <a:pt x="1111" y="304"/>
                  </a:lnTo>
                  <a:lnTo>
                    <a:pt x="1114" y="292"/>
                  </a:lnTo>
                  <a:lnTo>
                    <a:pt x="1115" y="280"/>
                  </a:lnTo>
                  <a:lnTo>
                    <a:pt x="1117" y="270"/>
                  </a:lnTo>
                  <a:lnTo>
                    <a:pt x="1118" y="259"/>
                  </a:lnTo>
                  <a:lnTo>
                    <a:pt x="1119" y="250"/>
                  </a:lnTo>
                  <a:lnTo>
                    <a:pt x="1120" y="241"/>
                  </a:lnTo>
                  <a:lnTo>
                    <a:pt x="1121" y="234"/>
                  </a:lnTo>
                  <a:lnTo>
                    <a:pt x="1121" y="226"/>
                  </a:lnTo>
                  <a:lnTo>
                    <a:pt x="1123" y="220"/>
                  </a:lnTo>
                  <a:lnTo>
                    <a:pt x="1123" y="214"/>
                  </a:lnTo>
                  <a:lnTo>
                    <a:pt x="1124" y="209"/>
                  </a:lnTo>
                  <a:lnTo>
                    <a:pt x="1124" y="206"/>
                  </a:lnTo>
                  <a:lnTo>
                    <a:pt x="1125" y="202"/>
                  </a:lnTo>
                  <a:lnTo>
                    <a:pt x="1125" y="200"/>
                  </a:lnTo>
                  <a:lnTo>
                    <a:pt x="1126" y="200"/>
                  </a:lnTo>
                  <a:lnTo>
                    <a:pt x="620" y="0"/>
                  </a:lnTo>
                  <a:lnTo>
                    <a:pt x="454" y="361"/>
                  </a:lnTo>
                  <a:lnTo>
                    <a:pt x="546" y="606"/>
                  </a:lnTo>
                  <a:lnTo>
                    <a:pt x="487" y="677"/>
                  </a:lnTo>
                  <a:lnTo>
                    <a:pt x="436" y="597"/>
                  </a:lnTo>
                  <a:lnTo>
                    <a:pt x="437" y="594"/>
                  </a:lnTo>
                  <a:lnTo>
                    <a:pt x="440" y="590"/>
                  </a:lnTo>
                  <a:lnTo>
                    <a:pt x="441" y="586"/>
                  </a:lnTo>
                  <a:lnTo>
                    <a:pt x="444" y="584"/>
                  </a:lnTo>
                  <a:lnTo>
                    <a:pt x="445" y="580"/>
                  </a:lnTo>
                  <a:lnTo>
                    <a:pt x="447" y="576"/>
                  </a:lnTo>
                  <a:lnTo>
                    <a:pt x="448" y="571"/>
                  </a:lnTo>
                  <a:lnTo>
                    <a:pt x="451" y="568"/>
                  </a:lnTo>
                  <a:lnTo>
                    <a:pt x="452" y="564"/>
                  </a:lnTo>
                  <a:lnTo>
                    <a:pt x="454" y="560"/>
                  </a:lnTo>
                  <a:lnTo>
                    <a:pt x="455" y="554"/>
                  </a:lnTo>
                  <a:lnTo>
                    <a:pt x="456" y="551"/>
                  </a:lnTo>
                  <a:lnTo>
                    <a:pt x="457" y="546"/>
                  </a:lnTo>
                  <a:lnTo>
                    <a:pt x="457" y="542"/>
                  </a:lnTo>
                  <a:lnTo>
                    <a:pt x="458" y="537"/>
                  </a:lnTo>
                  <a:lnTo>
                    <a:pt x="458" y="534"/>
                  </a:lnTo>
                  <a:lnTo>
                    <a:pt x="458" y="529"/>
                  </a:lnTo>
                  <a:lnTo>
                    <a:pt x="458" y="526"/>
                  </a:lnTo>
                  <a:lnTo>
                    <a:pt x="457" y="523"/>
                  </a:lnTo>
                  <a:lnTo>
                    <a:pt x="457" y="520"/>
                  </a:lnTo>
                  <a:lnTo>
                    <a:pt x="457" y="517"/>
                  </a:lnTo>
                  <a:lnTo>
                    <a:pt x="456" y="512"/>
                  </a:lnTo>
                  <a:lnTo>
                    <a:pt x="456" y="510"/>
                  </a:lnTo>
                  <a:lnTo>
                    <a:pt x="456" y="507"/>
                  </a:lnTo>
                  <a:lnTo>
                    <a:pt x="454" y="500"/>
                  </a:lnTo>
                  <a:lnTo>
                    <a:pt x="451" y="495"/>
                  </a:lnTo>
                  <a:lnTo>
                    <a:pt x="449" y="490"/>
                  </a:lnTo>
                  <a:lnTo>
                    <a:pt x="447" y="484"/>
                  </a:lnTo>
                  <a:lnTo>
                    <a:pt x="444" y="480"/>
                  </a:lnTo>
                  <a:lnTo>
                    <a:pt x="441" y="475"/>
                  </a:lnTo>
                  <a:lnTo>
                    <a:pt x="437" y="470"/>
                  </a:lnTo>
                  <a:lnTo>
                    <a:pt x="435" y="466"/>
                  </a:lnTo>
                  <a:lnTo>
                    <a:pt x="431" y="463"/>
                  </a:lnTo>
                  <a:lnTo>
                    <a:pt x="428" y="458"/>
                  </a:lnTo>
                  <a:lnTo>
                    <a:pt x="423" y="455"/>
                  </a:lnTo>
                  <a:lnTo>
                    <a:pt x="420" y="454"/>
                  </a:lnTo>
                  <a:lnTo>
                    <a:pt x="153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Freeform 19"/>
            <p:cNvSpPr>
              <a:spLocks/>
            </p:cNvSpPr>
            <p:nvPr/>
          </p:nvSpPr>
          <p:spPr bwMode="auto">
            <a:xfrm>
              <a:off x="1723" y="1689"/>
              <a:ext cx="487" cy="488"/>
            </a:xfrm>
            <a:custGeom>
              <a:avLst/>
              <a:gdLst>
                <a:gd name="T0" fmla="*/ 1 w 974"/>
                <a:gd name="T1" fmla="*/ 1 h 976"/>
                <a:gd name="T2" fmla="*/ 1 w 974"/>
                <a:gd name="T3" fmla="*/ 1 h 976"/>
                <a:gd name="T4" fmla="*/ 1 w 974"/>
                <a:gd name="T5" fmla="*/ 1 h 976"/>
                <a:gd name="T6" fmla="*/ 1 w 974"/>
                <a:gd name="T7" fmla="*/ 1 h 976"/>
                <a:gd name="T8" fmla="*/ 1 w 974"/>
                <a:gd name="T9" fmla="*/ 1 h 976"/>
                <a:gd name="T10" fmla="*/ 1 w 974"/>
                <a:gd name="T11" fmla="*/ 1 h 976"/>
                <a:gd name="T12" fmla="*/ 1 w 974"/>
                <a:gd name="T13" fmla="*/ 1 h 976"/>
                <a:gd name="T14" fmla="*/ 1 w 974"/>
                <a:gd name="T15" fmla="*/ 1 h 976"/>
                <a:gd name="T16" fmla="*/ 1 w 974"/>
                <a:gd name="T17" fmla="*/ 0 h 976"/>
                <a:gd name="T18" fmla="*/ 1 w 974"/>
                <a:gd name="T19" fmla="*/ 1 h 976"/>
                <a:gd name="T20" fmla="*/ 1 w 974"/>
                <a:gd name="T21" fmla="*/ 1 h 976"/>
                <a:gd name="T22" fmla="*/ 1 w 974"/>
                <a:gd name="T23" fmla="*/ 1 h 976"/>
                <a:gd name="T24" fmla="*/ 1 w 974"/>
                <a:gd name="T25" fmla="*/ 1 h 976"/>
                <a:gd name="T26" fmla="*/ 1 w 974"/>
                <a:gd name="T27" fmla="*/ 1 h 976"/>
                <a:gd name="T28" fmla="*/ 1 w 974"/>
                <a:gd name="T29" fmla="*/ 1 h 976"/>
                <a:gd name="T30" fmla="*/ 1 w 974"/>
                <a:gd name="T31" fmla="*/ 1 h 976"/>
                <a:gd name="T32" fmla="*/ 1 w 974"/>
                <a:gd name="T33" fmla="*/ 1 h 976"/>
                <a:gd name="T34" fmla="*/ 1 w 974"/>
                <a:gd name="T35" fmla="*/ 1 h 976"/>
                <a:gd name="T36" fmla="*/ 0 w 974"/>
                <a:gd name="T37" fmla="*/ 1 h 976"/>
                <a:gd name="T38" fmla="*/ 1 w 974"/>
                <a:gd name="T39" fmla="*/ 1 h 976"/>
                <a:gd name="T40" fmla="*/ 1 w 974"/>
                <a:gd name="T41" fmla="*/ 1 h 9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4"/>
                <a:gd name="T64" fmla="*/ 0 h 976"/>
                <a:gd name="T65" fmla="*/ 974 w 974"/>
                <a:gd name="T66" fmla="*/ 976 h 9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4" h="976">
                  <a:moveTo>
                    <a:pt x="41" y="66"/>
                  </a:moveTo>
                  <a:lnTo>
                    <a:pt x="99" y="67"/>
                  </a:lnTo>
                  <a:lnTo>
                    <a:pt x="338" y="427"/>
                  </a:lnTo>
                  <a:lnTo>
                    <a:pt x="363" y="572"/>
                  </a:lnTo>
                  <a:lnTo>
                    <a:pt x="342" y="660"/>
                  </a:lnTo>
                  <a:lnTo>
                    <a:pt x="430" y="686"/>
                  </a:lnTo>
                  <a:lnTo>
                    <a:pt x="526" y="595"/>
                  </a:lnTo>
                  <a:lnTo>
                    <a:pt x="421" y="324"/>
                  </a:lnTo>
                  <a:lnTo>
                    <a:pt x="569" y="0"/>
                  </a:lnTo>
                  <a:lnTo>
                    <a:pt x="974" y="192"/>
                  </a:lnTo>
                  <a:lnTo>
                    <a:pt x="947" y="871"/>
                  </a:lnTo>
                  <a:lnTo>
                    <a:pt x="816" y="903"/>
                  </a:lnTo>
                  <a:lnTo>
                    <a:pt x="761" y="739"/>
                  </a:lnTo>
                  <a:lnTo>
                    <a:pt x="806" y="586"/>
                  </a:lnTo>
                  <a:lnTo>
                    <a:pt x="605" y="450"/>
                  </a:lnTo>
                  <a:lnTo>
                    <a:pt x="526" y="526"/>
                  </a:lnTo>
                  <a:lnTo>
                    <a:pt x="581" y="654"/>
                  </a:lnTo>
                  <a:lnTo>
                    <a:pt x="313" y="976"/>
                  </a:lnTo>
                  <a:lnTo>
                    <a:pt x="0" y="857"/>
                  </a:lnTo>
                  <a:lnTo>
                    <a:pt x="41" y="66"/>
                  </a:lnTo>
                  <a:close/>
                </a:path>
              </a:pathLst>
            </a:custGeom>
            <a:solidFill>
              <a:srgbClr val="FF5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Freeform 20"/>
            <p:cNvSpPr>
              <a:spLocks/>
            </p:cNvSpPr>
            <p:nvPr/>
          </p:nvSpPr>
          <p:spPr bwMode="auto">
            <a:xfrm>
              <a:off x="2149" y="1722"/>
              <a:ext cx="199" cy="481"/>
            </a:xfrm>
            <a:custGeom>
              <a:avLst/>
              <a:gdLst>
                <a:gd name="T0" fmla="*/ 0 w 399"/>
                <a:gd name="T1" fmla="*/ 1 h 962"/>
                <a:gd name="T2" fmla="*/ 0 w 399"/>
                <a:gd name="T3" fmla="*/ 1 h 962"/>
                <a:gd name="T4" fmla="*/ 0 w 399"/>
                <a:gd name="T5" fmla="*/ 1 h 962"/>
                <a:gd name="T6" fmla="*/ 0 w 399"/>
                <a:gd name="T7" fmla="*/ 1 h 962"/>
                <a:gd name="T8" fmla="*/ 0 w 399"/>
                <a:gd name="T9" fmla="*/ 1 h 962"/>
                <a:gd name="T10" fmla="*/ 0 w 399"/>
                <a:gd name="T11" fmla="*/ 1 h 962"/>
                <a:gd name="T12" fmla="*/ 0 w 399"/>
                <a:gd name="T13" fmla="*/ 1 h 962"/>
                <a:gd name="T14" fmla="*/ 0 w 399"/>
                <a:gd name="T15" fmla="*/ 1 h 962"/>
                <a:gd name="T16" fmla="*/ 0 w 399"/>
                <a:gd name="T17" fmla="*/ 1 h 962"/>
                <a:gd name="T18" fmla="*/ 0 w 399"/>
                <a:gd name="T19" fmla="*/ 1 h 962"/>
                <a:gd name="T20" fmla="*/ 0 w 399"/>
                <a:gd name="T21" fmla="*/ 1 h 962"/>
                <a:gd name="T22" fmla="*/ 0 w 399"/>
                <a:gd name="T23" fmla="*/ 1 h 962"/>
                <a:gd name="T24" fmla="*/ 0 w 399"/>
                <a:gd name="T25" fmla="*/ 0 h 962"/>
                <a:gd name="T26" fmla="*/ 0 w 399"/>
                <a:gd name="T27" fmla="*/ 1 h 962"/>
                <a:gd name="T28" fmla="*/ 0 w 399"/>
                <a:gd name="T29" fmla="*/ 1 h 962"/>
                <a:gd name="T30" fmla="*/ 0 w 399"/>
                <a:gd name="T31" fmla="*/ 1 h 962"/>
                <a:gd name="T32" fmla="*/ 0 w 399"/>
                <a:gd name="T33" fmla="*/ 1 h 962"/>
                <a:gd name="T34" fmla="*/ 0 w 399"/>
                <a:gd name="T35" fmla="*/ 1 h 962"/>
                <a:gd name="T36" fmla="*/ 0 w 399"/>
                <a:gd name="T37" fmla="*/ 1 h 962"/>
                <a:gd name="T38" fmla="*/ 0 w 399"/>
                <a:gd name="T39" fmla="*/ 1 h 962"/>
                <a:gd name="T40" fmla="*/ 0 w 399"/>
                <a:gd name="T41" fmla="*/ 1 h 962"/>
                <a:gd name="T42" fmla="*/ 0 w 399"/>
                <a:gd name="T43" fmla="*/ 1 h 962"/>
                <a:gd name="T44" fmla="*/ 0 w 399"/>
                <a:gd name="T45" fmla="*/ 1 h 962"/>
                <a:gd name="T46" fmla="*/ 0 w 399"/>
                <a:gd name="T47" fmla="*/ 1 h 962"/>
                <a:gd name="T48" fmla="*/ 0 w 399"/>
                <a:gd name="T49" fmla="*/ 1 h 962"/>
                <a:gd name="T50" fmla="*/ 0 w 399"/>
                <a:gd name="T51" fmla="*/ 1 h 962"/>
                <a:gd name="T52" fmla="*/ 0 w 399"/>
                <a:gd name="T53" fmla="*/ 1 h 962"/>
                <a:gd name="T54" fmla="*/ 0 w 399"/>
                <a:gd name="T55" fmla="*/ 1 h 962"/>
                <a:gd name="T56" fmla="*/ 0 w 399"/>
                <a:gd name="T57" fmla="*/ 1 h 962"/>
                <a:gd name="T58" fmla="*/ 0 w 399"/>
                <a:gd name="T59" fmla="*/ 1 h 962"/>
                <a:gd name="T60" fmla="*/ 0 w 399"/>
                <a:gd name="T61" fmla="*/ 1 h 962"/>
                <a:gd name="T62" fmla="*/ 0 w 399"/>
                <a:gd name="T63" fmla="*/ 1 h 962"/>
                <a:gd name="T64" fmla="*/ 0 w 399"/>
                <a:gd name="T65" fmla="*/ 1 h 962"/>
                <a:gd name="T66" fmla="*/ 0 w 399"/>
                <a:gd name="T67" fmla="*/ 1 h 962"/>
                <a:gd name="T68" fmla="*/ 0 w 399"/>
                <a:gd name="T69" fmla="*/ 1 h 962"/>
                <a:gd name="T70" fmla="*/ 0 w 399"/>
                <a:gd name="T71" fmla="*/ 1 h 962"/>
                <a:gd name="T72" fmla="*/ 0 w 399"/>
                <a:gd name="T73" fmla="*/ 1 h 962"/>
                <a:gd name="T74" fmla="*/ 0 w 399"/>
                <a:gd name="T75" fmla="*/ 1 h 962"/>
                <a:gd name="T76" fmla="*/ 0 w 399"/>
                <a:gd name="T77" fmla="*/ 1 h 962"/>
                <a:gd name="T78" fmla="*/ 0 w 399"/>
                <a:gd name="T79" fmla="*/ 1 h 962"/>
                <a:gd name="T80" fmla="*/ 0 w 399"/>
                <a:gd name="T81" fmla="*/ 1 h 962"/>
                <a:gd name="T82" fmla="*/ 0 w 399"/>
                <a:gd name="T83" fmla="*/ 1 h 962"/>
                <a:gd name="T84" fmla="*/ 0 w 399"/>
                <a:gd name="T85" fmla="*/ 1 h 962"/>
                <a:gd name="T86" fmla="*/ 0 w 399"/>
                <a:gd name="T87" fmla="*/ 1 h 962"/>
                <a:gd name="T88" fmla="*/ 0 w 399"/>
                <a:gd name="T89" fmla="*/ 1 h 962"/>
                <a:gd name="T90" fmla="*/ 0 w 399"/>
                <a:gd name="T91" fmla="*/ 1 h 962"/>
                <a:gd name="T92" fmla="*/ 0 w 399"/>
                <a:gd name="T93" fmla="*/ 1 h 962"/>
                <a:gd name="T94" fmla="*/ 0 w 399"/>
                <a:gd name="T95" fmla="*/ 1 h 962"/>
                <a:gd name="T96" fmla="*/ 0 w 399"/>
                <a:gd name="T97" fmla="*/ 1 h 962"/>
                <a:gd name="T98" fmla="*/ 0 w 399"/>
                <a:gd name="T99" fmla="*/ 1 h 962"/>
                <a:gd name="T100" fmla="*/ 0 w 399"/>
                <a:gd name="T101" fmla="*/ 1 h 9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9"/>
                <a:gd name="T154" fmla="*/ 0 h 962"/>
                <a:gd name="T155" fmla="*/ 399 w 399"/>
                <a:gd name="T156" fmla="*/ 962 h 9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9" h="962">
                  <a:moveTo>
                    <a:pt x="390" y="486"/>
                  </a:moveTo>
                  <a:lnTo>
                    <a:pt x="391" y="473"/>
                  </a:lnTo>
                  <a:lnTo>
                    <a:pt x="392" y="460"/>
                  </a:lnTo>
                  <a:lnTo>
                    <a:pt x="393" y="448"/>
                  </a:lnTo>
                  <a:lnTo>
                    <a:pt x="394" y="435"/>
                  </a:lnTo>
                  <a:lnTo>
                    <a:pt x="395" y="424"/>
                  </a:lnTo>
                  <a:lnTo>
                    <a:pt x="396" y="412"/>
                  </a:lnTo>
                  <a:lnTo>
                    <a:pt x="396" y="400"/>
                  </a:lnTo>
                  <a:lnTo>
                    <a:pt x="397" y="388"/>
                  </a:lnTo>
                  <a:lnTo>
                    <a:pt x="397" y="376"/>
                  </a:lnTo>
                  <a:lnTo>
                    <a:pt x="397" y="364"/>
                  </a:lnTo>
                  <a:lnTo>
                    <a:pt x="397" y="354"/>
                  </a:lnTo>
                  <a:lnTo>
                    <a:pt x="399" y="343"/>
                  </a:lnTo>
                  <a:lnTo>
                    <a:pt x="397" y="331"/>
                  </a:lnTo>
                  <a:lnTo>
                    <a:pt x="397" y="319"/>
                  </a:lnTo>
                  <a:lnTo>
                    <a:pt x="397" y="309"/>
                  </a:lnTo>
                  <a:lnTo>
                    <a:pt x="397" y="299"/>
                  </a:lnTo>
                  <a:lnTo>
                    <a:pt x="396" y="287"/>
                  </a:lnTo>
                  <a:lnTo>
                    <a:pt x="396" y="276"/>
                  </a:lnTo>
                  <a:lnTo>
                    <a:pt x="395" y="265"/>
                  </a:lnTo>
                  <a:lnTo>
                    <a:pt x="395" y="256"/>
                  </a:lnTo>
                  <a:lnTo>
                    <a:pt x="393" y="245"/>
                  </a:lnTo>
                  <a:lnTo>
                    <a:pt x="393" y="235"/>
                  </a:lnTo>
                  <a:lnTo>
                    <a:pt x="391" y="226"/>
                  </a:lnTo>
                  <a:lnTo>
                    <a:pt x="390" y="216"/>
                  </a:lnTo>
                  <a:lnTo>
                    <a:pt x="389" y="205"/>
                  </a:lnTo>
                  <a:lnTo>
                    <a:pt x="387" y="197"/>
                  </a:lnTo>
                  <a:lnTo>
                    <a:pt x="386" y="188"/>
                  </a:lnTo>
                  <a:lnTo>
                    <a:pt x="385" y="179"/>
                  </a:lnTo>
                  <a:lnTo>
                    <a:pt x="381" y="170"/>
                  </a:lnTo>
                  <a:lnTo>
                    <a:pt x="380" y="161"/>
                  </a:lnTo>
                  <a:lnTo>
                    <a:pt x="378" y="154"/>
                  </a:lnTo>
                  <a:lnTo>
                    <a:pt x="377" y="145"/>
                  </a:lnTo>
                  <a:lnTo>
                    <a:pt x="374" y="136"/>
                  </a:lnTo>
                  <a:lnTo>
                    <a:pt x="372" y="129"/>
                  </a:lnTo>
                  <a:lnTo>
                    <a:pt x="369" y="120"/>
                  </a:lnTo>
                  <a:lnTo>
                    <a:pt x="367" y="113"/>
                  </a:lnTo>
                  <a:lnTo>
                    <a:pt x="364" y="105"/>
                  </a:lnTo>
                  <a:lnTo>
                    <a:pt x="361" y="99"/>
                  </a:lnTo>
                  <a:lnTo>
                    <a:pt x="359" y="91"/>
                  </a:lnTo>
                  <a:lnTo>
                    <a:pt x="357" y="85"/>
                  </a:lnTo>
                  <a:lnTo>
                    <a:pt x="352" y="78"/>
                  </a:lnTo>
                  <a:lnTo>
                    <a:pt x="350" y="72"/>
                  </a:lnTo>
                  <a:lnTo>
                    <a:pt x="347" y="65"/>
                  </a:lnTo>
                  <a:lnTo>
                    <a:pt x="344" y="60"/>
                  </a:lnTo>
                  <a:lnTo>
                    <a:pt x="340" y="55"/>
                  </a:lnTo>
                  <a:lnTo>
                    <a:pt x="336" y="49"/>
                  </a:lnTo>
                  <a:lnTo>
                    <a:pt x="333" y="44"/>
                  </a:lnTo>
                  <a:lnTo>
                    <a:pt x="330" y="40"/>
                  </a:lnTo>
                  <a:lnTo>
                    <a:pt x="325" y="34"/>
                  </a:lnTo>
                  <a:lnTo>
                    <a:pt x="322" y="31"/>
                  </a:lnTo>
                  <a:lnTo>
                    <a:pt x="318" y="26"/>
                  </a:lnTo>
                  <a:lnTo>
                    <a:pt x="315" y="22"/>
                  </a:lnTo>
                  <a:lnTo>
                    <a:pt x="309" y="19"/>
                  </a:lnTo>
                  <a:lnTo>
                    <a:pt x="306" y="16"/>
                  </a:lnTo>
                  <a:lnTo>
                    <a:pt x="302" y="13"/>
                  </a:lnTo>
                  <a:lnTo>
                    <a:pt x="297" y="10"/>
                  </a:lnTo>
                  <a:lnTo>
                    <a:pt x="293" y="7"/>
                  </a:lnTo>
                  <a:lnTo>
                    <a:pt x="289" y="5"/>
                  </a:lnTo>
                  <a:lnTo>
                    <a:pt x="284" y="4"/>
                  </a:lnTo>
                  <a:lnTo>
                    <a:pt x="279" y="3"/>
                  </a:lnTo>
                  <a:lnTo>
                    <a:pt x="275" y="1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1" y="0"/>
                  </a:lnTo>
                  <a:lnTo>
                    <a:pt x="256" y="0"/>
                  </a:lnTo>
                  <a:lnTo>
                    <a:pt x="251" y="0"/>
                  </a:lnTo>
                  <a:lnTo>
                    <a:pt x="246" y="0"/>
                  </a:lnTo>
                  <a:lnTo>
                    <a:pt x="241" y="2"/>
                  </a:lnTo>
                  <a:lnTo>
                    <a:pt x="236" y="3"/>
                  </a:lnTo>
                  <a:lnTo>
                    <a:pt x="231" y="4"/>
                  </a:lnTo>
                  <a:lnTo>
                    <a:pt x="225" y="6"/>
                  </a:lnTo>
                  <a:lnTo>
                    <a:pt x="221" y="8"/>
                  </a:lnTo>
                  <a:lnTo>
                    <a:pt x="216" y="10"/>
                  </a:lnTo>
                  <a:lnTo>
                    <a:pt x="211" y="13"/>
                  </a:lnTo>
                  <a:lnTo>
                    <a:pt x="206" y="16"/>
                  </a:lnTo>
                  <a:lnTo>
                    <a:pt x="200" y="20"/>
                  </a:lnTo>
                  <a:lnTo>
                    <a:pt x="196" y="23"/>
                  </a:lnTo>
                  <a:lnTo>
                    <a:pt x="191" y="27"/>
                  </a:lnTo>
                  <a:lnTo>
                    <a:pt x="186" y="31"/>
                  </a:lnTo>
                  <a:lnTo>
                    <a:pt x="182" y="35"/>
                  </a:lnTo>
                  <a:lnTo>
                    <a:pt x="177" y="40"/>
                  </a:lnTo>
                  <a:lnTo>
                    <a:pt x="171" y="44"/>
                  </a:lnTo>
                  <a:lnTo>
                    <a:pt x="167" y="49"/>
                  </a:lnTo>
                  <a:lnTo>
                    <a:pt x="163" y="56"/>
                  </a:lnTo>
                  <a:lnTo>
                    <a:pt x="157" y="60"/>
                  </a:lnTo>
                  <a:lnTo>
                    <a:pt x="153" y="66"/>
                  </a:lnTo>
                  <a:lnTo>
                    <a:pt x="149" y="72"/>
                  </a:lnTo>
                  <a:lnTo>
                    <a:pt x="143" y="78"/>
                  </a:lnTo>
                  <a:lnTo>
                    <a:pt x="139" y="85"/>
                  </a:lnTo>
                  <a:lnTo>
                    <a:pt x="135" y="92"/>
                  </a:lnTo>
                  <a:lnTo>
                    <a:pt x="129" y="99"/>
                  </a:lnTo>
                  <a:lnTo>
                    <a:pt x="125" y="106"/>
                  </a:lnTo>
                  <a:lnTo>
                    <a:pt x="121" y="113"/>
                  </a:lnTo>
                  <a:lnTo>
                    <a:pt x="116" y="121"/>
                  </a:lnTo>
                  <a:lnTo>
                    <a:pt x="112" y="129"/>
                  </a:lnTo>
                  <a:lnTo>
                    <a:pt x="109" y="137"/>
                  </a:lnTo>
                  <a:lnTo>
                    <a:pt x="105" y="145"/>
                  </a:lnTo>
                  <a:lnTo>
                    <a:pt x="100" y="154"/>
                  </a:lnTo>
                  <a:lnTo>
                    <a:pt x="96" y="162"/>
                  </a:lnTo>
                  <a:lnTo>
                    <a:pt x="92" y="171"/>
                  </a:lnTo>
                  <a:lnTo>
                    <a:pt x="87" y="179"/>
                  </a:lnTo>
                  <a:lnTo>
                    <a:pt x="84" y="188"/>
                  </a:lnTo>
                  <a:lnTo>
                    <a:pt x="80" y="198"/>
                  </a:lnTo>
                  <a:lnTo>
                    <a:pt x="77" y="207"/>
                  </a:lnTo>
                  <a:lnTo>
                    <a:pt x="72" y="217"/>
                  </a:lnTo>
                  <a:lnTo>
                    <a:pt x="68" y="227"/>
                  </a:lnTo>
                  <a:lnTo>
                    <a:pt x="65" y="236"/>
                  </a:lnTo>
                  <a:lnTo>
                    <a:pt x="62" y="246"/>
                  </a:lnTo>
                  <a:lnTo>
                    <a:pt x="58" y="257"/>
                  </a:lnTo>
                  <a:lnTo>
                    <a:pt x="54" y="267"/>
                  </a:lnTo>
                  <a:lnTo>
                    <a:pt x="51" y="278"/>
                  </a:lnTo>
                  <a:lnTo>
                    <a:pt x="49" y="289"/>
                  </a:lnTo>
                  <a:lnTo>
                    <a:pt x="44" y="299"/>
                  </a:lnTo>
                  <a:lnTo>
                    <a:pt x="41" y="310"/>
                  </a:lnTo>
                  <a:lnTo>
                    <a:pt x="39" y="320"/>
                  </a:lnTo>
                  <a:lnTo>
                    <a:pt x="36" y="332"/>
                  </a:lnTo>
                  <a:lnTo>
                    <a:pt x="33" y="343"/>
                  </a:lnTo>
                  <a:lnTo>
                    <a:pt x="30" y="354"/>
                  </a:lnTo>
                  <a:lnTo>
                    <a:pt x="27" y="367"/>
                  </a:lnTo>
                  <a:lnTo>
                    <a:pt x="26" y="378"/>
                  </a:lnTo>
                  <a:lnTo>
                    <a:pt x="23" y="389"/>
                  </a:lnTo>
                  <a:lnTo>
                    <a:pt x="21" y="401"/>
                  </a:lnTo>
                  <a:lnTo>
                    <a:pt x="19" y="413"/>
                  </a:lnTo>
                  <a:lnTo>
                    <a:pt x="16" y="426"/>
                  </a:lnTo>
                  <a:lnTo>
                    <a:pt x="14" y="438"/>
                  </a:lnTo>
                  <a:lnTo>
                    <a:pt x="13" y="449"/>
                  </a:lnTo>
                  <a:lnTo>
                    <a:pt x="11" y="462"/>
                  </a:lnTo>
                  <a:lnTo>
                    <a:pt x="10" y="475"/>
                  </a:lnTo>
                  <a:lnTo>
                    <a:pt x="8" y="487"/>
                  </a:lnTo>
                  <a:lnTo>
                    <a:pt x="7" y="499"/>
                  </a:lnTo>
                  <a:lnTo>
                    <a:pt x="5" y="511"/>
                  </a:lnTo>
                  <a:lnTo>
                    <a:pt x="5" y="524"/>
                  </a:lnTo>
                  <a:lnTo>
                    <a:pt x="2" y="536"/>
                  </a:lnTo>
                  <a:lnTo>
                    <a:pt x="2" y="547"/>
                  </a:lnTo>
                  <a:lnTo>
                    <a:pt x="1" y="559"/>
                  </a:lnTo>
                  <a:lnTo>
                    <a:pt x="1" y="572"/>
                  </a:lnTo>
                  <a:lnTo>
                    <a:pt x="0" y="583"/>
                  </a:lnTo>
                  <a:lnTo>
                    <a:pt x="0" y="595"/>
                  </a:lnTo>
                  <a:lnTo>
                    <a:pt x="0" y="605"/>
                  </a:lnTo>
                  <a:lnTo>
                    <a:pt x="0" y="617"/>
                  </a:lnTo>
                  <a:lnTo>
                    <a:pt x="0" y="628"/>
                  </a:lnTo>
                  <a:lnTo>
                    <a:pt x="0" y="640"/>
                  </a:lnTo>
                  <a:lnTo>
                    <a:pt x="0" y="651"/>
                  </a:lnTo>
                  <a:lnTo>
                    <a:pt x="1" y="662"/>
                  </a:lnTo>
                  <a:lnTo>
                    <a:pt x="1" y="672"/>
                  </a:lnTo>
                  <a:lnTo>
                    <a:pt x="2" y="683"/>
                  </a:lnTo>
                  <a:lnTo>
                    <a:pt x="2" y="693"/>
                  </a:lnTo>
                  <a:lnTo>
                    <a:pt x="3" y="704"/>
                  </a:lnTo>
                  <a:lnTo>
                    <a:pt x="5" y="714"/>
                  </a:lnTo>
                  <a:lnTo>
                    <a:pt x="6" y="724"/>
                  </a:lnTo>
                  <a:lnTo>
                    <a:pt x="7" y="735"/>
                  </a:lnTo>
                  <a:lnTo>
                    <a:pt x="8" y="744"/>
                  </a:lnTo>
                  <a:lnTo>
                    <a:pt x="9" y="754"/>
                  </a:lnTo>
                  <a:lnTo>
                    <a:pt x="11" y="763"/>
                  </a:lnTo>
                  <a:lnTo>
                    <a:pt x="13" y="772"/>
                  </a:lnTo>
                  <a:lnTo>
                    <a:pt x="14" y="782"/>
                  </a:lnTo>
                  <a:lnTo>
                    <a:pt x="16" y="790"/>
                  </a:lnTo>
                  <a:lnTo>
                    <a:pt x="17" y="799"/>
                  </a:lnTo>
                  <a:lnTo>
                    <a:pt x="21" y="808"/>
                  </a:lnTo>
                  <a:lnTo>
                    <a:pt x="23" y="816"/>
                  </a:lnTo>
                  <a:lnTo>
                    <a:pt x="25" y="824"/>
                  </a:lnTo>
                  <a:lnTo>
                    <a:pt x="27" y="832"/>
                  </a:lnTo>
                  <a:lnTo>
                    <a:pt x="29" y="840"/>
                  </a:lnTo>
                  <a:lnTo>
                    <a:pt x="33" y="848"/>
                  </a:lnTo>
                  <a:lnTo>
                    <a:pt x="35" y="854"/>
                  </a:lnTo>
                  <a:lnTo>
                    <a:pt x="37" y="861"/>
                  </a:lnTo>
                  <a:lnTo>
                    <a:pt x="40" y="869"/>
                  </a:lnTo>
                  <a:lnTo>
                    <a:pt x="43" y="875"/>
                  </a:lnTo>
                  <a:lnTo>
                    <a:pt x="45" y="882"/>
                  </a:lnTo>
                  <a:lnTo>
                    <a:pt x="49" y="888"/>
                  </a:lnTo>
                  <a:lnTo>
                    <a:pt x="52" y="894"/>
                  </a:lnTo>
                  <a:lnTo>
                    <a:pt x="56" y="900"/>
                  </a:lnTo>
                  <a:lnTo>
                    <a:pt x="59" y="906"/>
                  </a:lnTo>
                  <a:lnTo>
                    <a:pt x="63" y="911"/>
                  </a:lnTo>
                  <a:lnTo>
                    <a:pt x="66" y="916"/>
                  </a:lnTo>
                  <a:lnTo>
                    <a:pt x="70" y="922"/>
                  </a:lnTo>
                  <a:lnTo>
                    <a:pt x="73" y="925"/>
                  </a:lnTo>
                  <a:lnTo>
                    <a:pt x="77" y="930"/>
                  </a:lnTo>
                  <a:lnTo>
                    <a:pt x="81" y="934"/>
                  </a:lnTo>
                  <a:lnTo>
                    <a:pt x="85" y="938"/>
                  </a:lnTo>
                  <a:lnTo>
                    <a:pt x="88" y="941"/>
                  </a:lnTo>
                  <a:lnTo>
                    <a:pt x="94" y="944"/>
                  </a:lnTo>
                  <a:lnTo>
                    <a:pt x="97" y="948"/>
                  </a:lnTo>
                  <a:lnTo>
                    <a:pt x="102" y="951"/>
                  </a:lnTo>
                  <a:lnTo>
                    <a:pt x="106" y="952"/>
                  </a:lnTo>
                  <a:lnTo>
                    <a:pt x="110" y="955"/>
                  </a:lnTo>
                  <a:lnTo>
                    <a:pt x="115" y="956"/>
                  </a:lnTo>
                  <a:lnTo>
                    <a:pt x="121" y="958"/>
                  </a:lnTo>
                  <a:lnTo>
                    <a:pt x="125" y="958"/>
                  </a:lnTo>
                  <a:lnTo>
                    <a:pt x="129" y="959"/>
                  </a:lnTo>
                  <a:lnTo>
                    <a:pt x="135" y="960"/>
                  </a:lnTo>
                  <a:lnTo>
                    <a:pt x="140" y="962"/>
                  </a:lnTo>
                  <a:lnTo>
                    <a:pt x="144" y="960"/>
                  </a:lnTo>
                  <a:lnTo>
                    <a:pt x="149" y="960"/>
                  </a:lnTo>
                  <a:lnTo>
                    <a:pt x="153" y="959"/>
                  </a:lnTo>
                  <a:lnTo>
                    <a:pt x="158" y="959"/>
                  </a:lnTo>
                  <a:lnTo>
                    <a:pt x="163" y="957"/>
                  </a:lnTo>
                  <a:lnTo>
                    <a:pt x="168" y="956"/>
                  </a:lnTo>
                  <a:lnTo>
                    <a:pt x="174" y="954"/>
                  </a:lnTo>
                  <a:lnTo>
                    <a:pt x="179" y="952"/>
                  </a:lnTo>
                  <a:lnTo>
                    <a:pt x="183" y="950"/>
                  </a:lnTo>
                  <a:lnTo>
                    <a:pt x="188" y="946"/>
                  </a:lnTo>
                  <a:lnTo>
                    <a:pt x="193" y="943"/>
                  </a:lnTo>
                  <a:lnTo>
                    <a:pt x="197" y="940"/>
                  </a:lnTo>
                  <a:lnTo>
                    <a:pt x="203" y="937"/>
                  </a:lnTo>
                  <a:lnTo>
                    <a:pt x="207" y="934"/>
                  </a:lnTo>
                  <a:lnTo>
                    <a:pt x="212" y="929"/>
                  </a:lnTo>
                  <a:lnTo>
                    <a:pt x="218" y="925"/>
                  </a:lnTo>
                  <a:lnTo>
                    <a:pt x="222" y="921"/>
                  </a:lnTo>
                  <a:lnTo>
                    <a:pt x="226" y="915"/>
                  </a:lnTo>
                  <a:lnTo>
                    <a:pt x="232" y="910"/>
                  </a:lnTo>
                  <a:lnTo>
                    <a:pt x="236" y="905"/>
                  </a:lnTo>
                  <a:lnTo>
                    <a:pt x="240" y="899"/>
                  </a:lnTo>
                  <a:lnTo>
                    <a:pt x="245" y="894"/>
                  </a:lnTo>
                  <a:lnTo>
                    <a:pt x="250" y="887"/>
                  </a:lnTo>
                  <a:lnTo>
                    <a:pt x="254" y="882"/>
                  </a:lnTo>
                  <a:lnTo>
                    <a:pt x="259" y="874"/>
                  </a:lnTo>
                  <a:lnTo>
                    <a:pt x="264" y="868"/>
                  </a:lnTo>
                  <a:lnTo>
                    <a:pt x="268" y="860"/>
                  </a:lnTo>
                  <a:lnTo>
                    <a:pt x="273" y="854"/>
                  </a:lnTo>
                  <a:lnTo>
                    <a:pt x="277" y="846"/>
                  </a:lnTo>
                  <a:lnTo>
                    <a:pt x="281" y="839"/>
                  </a:lnTo>
                  <a:lnTo>
                    <a:pt x="287" y="831"/>
                  </a:lnTo>
                  <a:lnTo>
                    <a:pt x="291" y="824"/>
                  </a:lnTo>
                  <a:lnTo>
                    <a:pt x="295" y="815"/>
                  </a:lnTo>
                  <a:lnTo>
                    <a:pt x="298" y="807"/>
                  </a:lnTo>
                  <a:lnTo>
                    <a:pt x="303" y="798"/>
                  </a:lnTo>
                  <a:lnTo>
                    <a:pt x="307" y="789"/>
                  </a:lnTo>
                  <a:lnTo>
                    <a:pt x="311" y="781"/>
                  </a:lnTo>
                  <a:lnTo>
                    <a:pt x="315" y="771"/>
                  </a:lnTo>
                  <a:lnTo>
                    <a:pt x="319" y="763"/>
                  </a:lnTo>
                  <a:lnTo>
                    <a:pt x="323" y="753"/>
                  </a:lnTo>
                  <a:lnTo>
                    <a:pt x="326" y="743"/>
                  </a:lnTo>
                  <a:lnTo>
                    <a:pt x="330" y="733"/>
                  </a:lnTo>
                  <a:lnTo>
                    <a:pt x="333" y="723"/>
                  </a:lnTo>
                  <a:lnTo>
                    <a:pt x="337" y="713"/>
                  </a:lnTo>
                  <a:lnTo>
                    <a:pt x="340" y="702"/>
                  </a:lnTo>
                  <a:lnTo>
                    <a:pt x="344" y="693"/>
                  </a:lnTo>
                  <a:lnTo>
                    <a:pt x="348" y="682"/>
                  </a:lnTo>
                  <a:lnTo>
                    <a:pt x="351" y="672"/>
                  </a:lnTo>
                  <a:lnTo>
                    <a:pt x="353" y="660"/>
                  </a:lnTo>
                  <a:lnTo>
                    <a:pt x="357" y="650"/>
                  </a:lnTo>
                  <a:lnTo>
                    <a:pt x="360" y="639"/>
                  </a:lnTo>
                  <a:lnTo>
                    <a:pt x="363" y="628"/>
                  </a:lnTo>
                  <a:lnTo>
                    <a:pt x="365" y="616"/>
                  </a:lnTo>
                  <a:lnTo>
                    <a:pt x="368" y="604"/>
                  </a:lnTo>
                  <a:lnTo>
                    <a:pt x="371" y="593"/>
                  </a:lnTo>
                  <a:lnTo>
                    <a:pt x="373" y="582"/>
                  </a:lnTo>
                  <a:lnTo>
                    <a:pt x="376" y="570"/>
                  </a:lnTo>
                  <a:lnTo>
                    <a:pt x="378" y="558"/>
                  </a:lnTo>
                  <a:lnTo>
                    <a:pt x="380" y="546"/>
                  </a:lnTo>
                  <a:lnTo>
                    <a:pt x="382" y="534"/>
                  </a:lnTo>
                  <a:lnTo>
                    <a:pt x="385" y="522"/>
                  </a:lnTo>
                  <a:lnTo>
                    <a:pt x="386" y="510"/>
                  </a:lnTo>
                  <a:lnTo>
                    <a:pt x="388" y="498"/>
                  </a:lnTo>
                  <a:lnTo>
                    <a:pt x="390" y="4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Freeform 21"/>
            <p:cNvSpPr>
              <a:spLocks/>
            </p:cNvSpPr>
            <p:nvPr/>
          </p:nvSpPr>
          <p:spPr bwMode="auto">
            <a:xfrm>
              <a:off x="1568" y="1666"/>
              <a:ext cx="224" cy="522"/>
            </a:xfrm>
            <a:custGeom>
              <a:avLst/>
              <a:gdLst>
                <a:gd name="T0" fmla="*/ 1 w 446"/>
                <a:gd name="T1" fmla="*/ 1 h 1043"/>
                <a:gd name="T2" fmla="*/ 1 w 446"/>
                <a:gd name="T3" fmla="*/ 1 h 1043"/>
                <a:gd name="T4" fmla="*/ 1 w 446"/>
                <a:gd name="T5" fmla="*/ 1 h 1043"/>
                <a:gd name="T6" fmla="*/ 1 w 446"/>
                <a:gd name="T7" fmla="*/ 1 h 1043"/>
                <a:gd name="T8" fmla="*/ 1 w 446"/>
                <a:gd name="T9" fmla="*/ 1 h 1043"/>
                <a:gd name="T10" fmla="*/ 1 w 446"/>
                <a:gd name="T11" fmla="*/ 1 h 1043"/>
                <a:gd name="T12" fmla="*/ 1 w 446"/>
                <a:gd name="T13" fmla="*/ 1 h 1043"/>
                <a:gd name="T14" fmla="*/ 1 w 446"/>
                <a:gd name="T15" fmla="*/ 1 h 1043"/>
                <a:gd name="T16" fmla="*/ 1 w 446"/>
                <a:gd name="T17" fmla="*/ 1 h 1043"/>
                <a:gd name="T18" fmla="*/ 1 w 446"/>
                <a:gd name="T19" fmla="*/ 1 h 1043"/>
                <a:gd name="T20" fmla="*/ 1 w 446"/>
                <a:gd name="T21" fmla="*/ 1 h 1043"/>
                <a:gd name="T22" fmla="*/ 1 w 446"/>
                <a:gd name="T23" fmla="*/ 1 h 1043"/>
                <a:gd name="T24" fmla="*/ 1 w 446"/>
                <a:gd name="T25" fmla="*/ 1 h 1043"/>
                <a:gd name="T26" fmla="*/ 1 w 446"/>
                <a:gd name="T27" fmla="*/ 1 h 1043"/>
                <a:gd name="T28" fmla="*/ 1 w 446"/>
                <a:gd name="T29" fmla="*/ 1 h 1043"/>
                <a:gd name="T30" fmla="*/ 1 w 446"/>
                <a:gd name="T31" fmla="*/ 1 h 1043"/>
                <a:gd name="T32" fmla="*/ 1 w 446"/>
                <a:gd name="T33" fmla="*/ 1 h 1043"/>
                <a:gd name="T34" fmla="*/ 1 w 446"/>
                <a:gd name="T35" fmla="*/ 1 h 1043"/>
                <a:gd name="T36" fmla="*/ 1 w 446"/>
                <a:gd name="T37" fmla="*/ 1 h 1043"/>
                <a:gd name="T38" fmla="*/ 1 w 446"/>
                <a:gd name="T39" fmla="*/ 1 h 1043"/>
                <a:gd name="T40" fmla="*/ 1 w 446"/>
                <a:gd name="T41" fmla="*/ 1 h 1043"/>
                <a:gd name="T42" fmla="*/ 1 w 446"/>
                <a:gd name="T43" fmla="*/ 1 h 1043"/>
                <a:gd name="T44" fmla="*/ 1 w 446"/>
                <a:gd name="T45" fmla="*/ 1 h 1043"/>
                <a:gd name="T46" fmla="*/ 1 w 446"/>
                <a:gd name="T47" fmla="*/ 1 h 1043"/>
                <a:gd name="T48" fmla="*/ 1 w 446"/>
                <a:gd name="T49" fmla="*/ 1 h 1043"/>
                <a:gd name="T50" fmla="*/ 0 w 446"/>
                <a:gd name="T51" fmla="*/ 1 h 1043"/>
                <a:gd name="T52" fmla="*/ 1 w 446"/>
                <a:gd name="T53" fmla="*/ 1 h 1043"/>
                <a:gd name="T54" fmla="*/ 1 w 446"/>
                <a:gd name="T55" fmla="*/ 1 h 1043"/>
                <a:gd name="T56" fmla="*/ 1 w 446"/>
                <a:gd name="T57" fmla="*/ 1 h 1043"/>
                <a:gd name="T58" fmla="*/ 1 w 446"/>
                <a:gd name="T59" fmla="*/ 1 h 1043"/>
                <a:gd name="T60" fmla="*/ 1 w 446"/>
                <a:gd name="T61" fmla="*/ 1 h 1043"/>
                <a:gd name="T62" fmla="*/ 1 w 446"/>
                <a:gd name="T63" fmla="*/ 1 h 1043"/>
                <a:gd name="T64" fmla="*/ 1 w 446"/>
                <a:gd name="T65" fmla="*/ 1 h 1043"/>
                <a:gd name="T66" fmla="*/ 1 w 446"/>
                <a:gd name="T67" fmla="*/ 1 h 1043"/>
                <a:gd name="T68" fmla="*/ 1 w 446"/>
                <a:gd name="T69" fmla="*/ 1 h 1043"/>
                <a:gd name="T70" fmla="*/ 1 w 446"/>
                <a:gd name="T71" fmla="*/ 1 h 1043"/>
                <a:gd name="T72" fmla="*/ 1 w 446"/>
                <a:gd name="T73" fmla="*/ 1 h 1043"/>
                <a:gd name="T74" fmla="*/ 1 w 446"/>
                <a:gd name="T75" fmla="*/ 1 h 1043"/>
                <a:gd name="T76" fmla="*/ 1 w 446"/>
                <a:gd name="T77" fmla="*/ 1 h 1043"/>
                <a:gd name="T78" fmla="*/ 1 w 446"/>
                <a:gd name="T79" fmla="*/ 1 h 1043"/>
                <a:gd name="T80" fmla="*/ 1 w 446"/>
                <a:gd name="T81" fmla="*/ 1 h 1043"/>
                <a:gd name="T82" fmla="*/ 1 w 446"/>
                <a:gd name="T83" fmla="*/ 1 h 1043"/>
                <a:gd name="T84" fmla="*/ 1 w 446"/>
                <a:gd name="T85" fmla="*/ 1 h 1043"/>
                <a:gd name="T86" fmla="*/ 1 w 446"/>
                <a:gd name="T87" fmla="*/ 1 h 1043"/>
                <a:gd name="T88" fmla="*/ 1 w 446"/>
                <a:gd name="T89" fmla="*/ 1 h 1043"/>
                <a:gd name="T90" fmla="*/ 1 w 446"/>
                <a:gd name="T91" fmla="*/ 1 h 1043"/>
                <a:gd name="T92" fmla="*/ 1 w 446"/>
                <a:gd name="T93" fmla="*/ 1 h 1043"/>
                <a:gd name="T94" fmla="*/ 1 w 446"/>
                <a:gd name="T95" fmla="*/ 1 h 1043"/>
                <a:gd name="T96" fmla="*/ 1 w 446"/>
                <a:gd name="T97" fmla="*/ 1 h 1043"/>
                <a:gd name="T98" fmla="*/ 1 w 446"/>
                <a:gd name="T99" fmla="*/ 1 h 1043"/>
                <a:gd name="T100" fmla="*/ 1 w 446"/>
                <a:gd name="T101" fmla="*/ 1 h 10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6"/>
                <a:gd name="T154" fmla="*/ 0 h 1043"/>
                <a:gd name="T155" fmla="*/ 446 w 446"/>
                <a:gd name="T156" fmla="*/ 1043 h 10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6" h="1043">
                  <a:moveTo>
                    <a:pt x="446" y="527"/>
                  </a:moveTo>
                  <a:lnTo>
                    <a:pt x="445" y="513"/>
                  </a:lnTo>
                  <a:lnTo>
                    <a:pt x="445" y="500"/>
                  </a:lnTo>
                  <a:lnTo>
                    <a:pt x="445" y="486"/>
                  </a:lnTo>
                  <a:lnTo>
                    <a:pt x="445" y="473"/>
                  </a:lnTo>
                  <a:lnTo>
                    <a:pt x="445" y="459"/>
                  </a:lnTo>
                  <a:lnTo>
                    <a:pt x="445" y="447"/>
                  </a:lnTo>
                  <a:lnTo>
                    <a:pt x="444" y="434"/>
                  </a:lnTo>
                  <a:lnTo>
                    <a:pt x="444" y="422"/>
                  </a:lnTo>
                  <a:lnTo>
                    <a:pt x="442" y="409"/>
                  </a:lnTo>
                  <a:lnTo>
                    <a:pt x="441" y="396"/>
                  </a:lnTo>
                  <a:lnTo>
                    <a:pt x="440" y="384"/>
                  </a:lnTo>
                  <a:lnTo>
                    <a:pt x="439" y="371"/>
                  </a:lnTo>
                  <a:lnTo>
                    <a:pt x="438" y="359"/>
                  </a:lnTo>
                  <a:lnTo>
                    <a:pt x="437" y="347"/>
                  </a:lnTo>
                  <a:lnTo>
                    <a:pt x="435" y="335"/>
                  </a:lnTo>
                  <a:lnTo>
                    <a:pt x="433" y="324"/>
                  </a:lnTo>
                  <a:lnTo>
                    <a:pt x="431" y="312"/>
                  </a:lnTo>
                  <a:lnTo>
                    <a:pt x="429" y="300"/>
                  </a:lnTo>
                  <a:lnTo>
                    <a:pt x="427" y="288"/>
                  </a:lnTo>
                  <a:lnTo>
                    <a:pt x="425" y="277"/>
                  </a:lnTo>
                  <a:lnTo>
                    <a:pt x="422" y="267"/>
                  </a:lnTo>
                  <a:lnTo>
                    <a:pt x="419" y="256"/>
                  </a:lnTo>
                  <a:lnTo>
                    <a:pt x="417" y="245"/>
                  </a:lnTo>
                  <a:lnTo>
                    <a:pt x="415" y="234"/>
                  </a:lnTo>
                  <a:lnTo>
                    <a:pt x="412" y="224"/>
                  </a:lnTo>
                  <a:lnTo>
                    <a:pt x="409" y="214"/>
                  </a:lnTo>
                  <a:lnTo>
                    <a:pt x="405" y="204"/>
                  </a:lnTo>
                  <a:lnTo>
                    <a:pt x="403" y="195"/>
                  </a:lnTo>
                  <a:lnTo>
                    <a:pt x="400" y="184"/>
                  </a:lnTo>
                  <a:lnTo>
                    <a:pt x="396" y="175"/>
                  </a:lnTo>
                  <a:lnTo>
                    <a:pt x="393" y="165"/>
                  </a:lnTo>
                  <a:lnTo>
                    <a:pt x="390" y="157"/>
                  </a:lnTo>
                  <a:lnTo>
                    <a:pt x="386" y="148"/>
                  </a:lnTo>
                  <a:lnTo>
                    <a:pt x="382" y="140"/>
                  </a:lnTo>
                  <a:lnTo>
                    <a:pt x="377" y="131"/>
                  </a:lnTo>
                  <a:lnTo>
                    <a:pt x="374" y="123"/>
                  </a:lnTo>
                  <a:lnTo>
                    <a:pt x="370" y="115"/>
                  </a:lnTo>
                  <a:lnTo>
                    <a:pt x="367" y="107"/>
                  </a:lnTo>
                  <a:lnTo>
                    <a:pt x="362" y="99"/>
                  </a:lnTo>
                  <a:lnTo>
                    <a:pt x="358" y="92"/>
                  </a:lnTo>
                  <a:lnTo>
                    <a:pt x="354" y="85"/>
                  </a:lnTo>
                  <a:lnTo>
                    <a:pt x="350" y="78"/>
                  </a:lnTo>
                  <a:lnTo>
                    <a:pt x="345" y="72"/>
                  </a:lnTo>
                  <a:lnTo>
                    <a:pt x="341" y="65"/>
                  </a:lnTo>
                  <a:lnTo>
                    <a:pt x="336" y="59"/>
                  </a:lnTo>
                  <a:lnTo>
                    <a:pt x="331" y="54"/>
                  </a:lnTo>
                  <a:lnTo>
                    <a:pt x="327" y="48"/>
                  </a:lnTo>
                  <a:lnTo>
                    <a:pt x="322" y="44"/>
                  </a:lnTo>
                  <a:lnTo>
                    <a:pt x="317" y="39"/>
                  </a:lnTo>
                  <a:lnTo>
                    <a:pt x="312" y="33"/>
                  </a:lnTo>
                  <a:lnTo>
                    <a:pt x="306" y="29"/>
                  </a:lnTo>
                  <a:lnTo>
                    <a:pt x="301" y="25"/>
                  </a:lnTo>
                  <a:lnTo>
                    <a:pt x="296" y="20"/>
                  </a:lnTo>
                  <a:lnTo>
                    <a:pt x="291" y="17"/>
                  </a:lnTo>
                  <a:lnTo>
                    <a:pt x="286" y="14"/>
                  </a:lnTo>
                  <a:lnTo>
                    <a:pt x="281" y="12"/>
                  </a:lnTo>
                  <a:lnTo>
                    <a:pt x="275" y="8"/>
                  </a:lnTo>
                  <a:lnTo>
                    <a:pt x="270" y="6"/>
                  </a:lnTo>
                  <a:lnTo>
                    <a:pt x="264" y="4"/>
                  </a:lnTo>
                  <a:lnTo>
                    <a:pt x="259" y="3"/>
                  </a:lnTo>
                  <a:lnTo>
                    <a:pt x="254" y="2"/>
                  </a:lnTo>
                  <a:lnTo>
                    <a:pt x="247" y="1"/>
                  </a:lnTo>
                  <a:lnTo>
                    <a:pt x="242" y="1"/>
                  </a:lnTo>
                  <a:lnTo>
                    <a:pt x="236" y="1"/>
                  </a:lnTo>
                  <a:lnTo>
                    <a:pt x="230" y="0"/>
                  </a:lnTo>
                  <a:lnTo>
                    <a:pt x="225" y="1"/>
                  </a:lnTo>
                  <a:lnTo>
                    <a:pt x="219" y="1"/>
                  </a:lnTo>
                  <a:lnTo>
                    <a:pt x="213" y="2"/>
                  </a:lnTo>
                  <a:lnTo>
                    <a:pt x="207" y="3"/>
                  </a:lnTo>
                  <a:lnTo>
                    <a:pt x="202" y="5"/>
                  </a:lnTo>
                  <a:lnTo>
                    <a:pt x="196" y="7"/>
                  </a:lnTo>
                  <a:lnTo>
                    <a:pt x="191" y="9"/>
                  </a:lnTo>
                  <a:lnTo>
                    <a:pt x="185" y="12"/>
                  </a:lnTo>
                  <a:lnTo>
                    <a:pt x="179" y="15"/>
                  </a:lnTo>
                  <a:lnTo>
                    <a:pt x="174" y="18"/>
                  </a:lnTo>
                  <a:lnTo>
                    <a:pt x="169" y="21"/>
                  </a:lnTo>
                  <a:lnTo>
                    <a:pt x="164" y="26"/>
                  </a:lnTo>
                  <a:lnTo>
                    <a:pt x="159" y="30"/>
                  </a:lnTo>
                  <a:lnTo>
                    <a:pt x="154" y="34"/>
                  </a:lnTo>
                  <a:lnTo>
                    <a:pt x="149" y="40"/>
                  </a:lnTo>
                  <a:lnTo>
                    <a:pt x="144" y="44"/>
                  </a:lnTo>
                  <a:lnTo>
                    <a:pt x="138" y="49"/>
                  </a:lnTo>
                  <a:lnTo>
                    <a:pt x="133" y="55"/>
                  </a:lnTo>
                  <a:lnTo>
                    <a:pt x="129" y="61"/>
                  </a:lnTo>
                  <a:lnTo>
                    <a:pt x="123" y="66"/>
                  </a:lnTo>
                  <a:lnTo>
                    <a:pt x="119" y="73"/>
                  </a:lnTo>
                  <a:lnTo>
                    <a:pt x="114" y="79"/>
                  </a:lnTo>
                  <a:lnTo>
                    <a:pt x="109" y="87"/>
                  </a:lnTo>
                  <a:lnTo>
                    <a:pt x="104" y="93"/>
                  </a:lnTo>
                  <a:lnTo>
                    <a:pt x="100" y="100"/>
                  </a:lnTo>
                  <a:lnTo>
                    <a:pt x="95" y="107"/>
                  </a:lnTo>
                  <a:lnTo>
                    <a:pt x="91" y="116"/>
                  </a:lnTo>
                  <a:lnTo>
                    <a:pt x="87" y="123"/>
                  </a:lnTo>
                  <a:lnTo>
                    <a:pt x="82" y="132"/>
                  </a:lnTo>
                  <a:lnTo>
                    <a:pt x="78" y="140"/>
                  </a:lnTo>
                  <a:lnTo>
                    <a:pt x="75" y="149"/>
                  </a:lnTo>
                  <a:lnTo>
                    <a:pt x="71" y="158"/>
                  </a:lnTo>
                  <a:lnTo>
                    <a:pt x="66" y="167"/>
                  </a:lnTo>
                  <a:lnTo>
                    <a:pt x="63" y="176"/>
                  </a:lnTo>
                  <a:lnTo>
                    <a:pt x="59" y="186"/>
                  </a:lnTo>
                  <a:lnTo>
                    <a:pt x="56" y="195"/>
                  </a:lnTo>
                  <a:lnTo>
                    <a:pt x="51" y="205"/>
                  </a:lnTo>
                  <a:lnTo>
                    <a:pt x="48" y="215"/>
                  </a:lnTo>
                  <a:lnTo>
                    <a:pt x="46" y="226"/>
                  </a:lnTo>
                  <a:lnTo>
                    <a:pt x="42" y="235"/>
                  </a:lnTo>
                  <a:lnTo>
                    <a:pt x="38" y="246"/>
                  </a:lnTo>
                  <a:lnTo>
                    <a:pt x="36" y="257"/>
                  </a:lnTo>
                  <a:lnTo>
                    <a:pt x="33" y="268"/>
                  </a:lnTo>
                  <a:lnTo>
                    <a:pt x="30" y="278"/>
                  </a:lnTo>
                  <a:lnTo>
                    <a:pt x="28" y="290"/>
                  </a:lnTo>
                  <a:lnTo>
                    <a:pt x="24" y="302"/>
                  </a:lnTo>
                  <a:lnTo>
                    <a:pt x="23" y="314"/>
                  </a:lnTo>
                  <a:lnTo>
                    <a:pt x="20" y="325"/>
                  </a:lnTo>
                  <a:lnTo>
                    <a:pt x="18" y="337"/>
                  </a:lnTo>
                  <a:lnTo>
                    <a:pt x="16" y="348"/>
                  </a:lnTo>
                  <a:lnTo>
                    <a:pt x="14" y="361"/>
                  </a:lnTo>
                  <a:lnTo>
                    <a:pt x="11" y="373"/>
                  </a:lnTo>
                  <a:lnTo>
                    <a:pt x="10" y="385"/>
                  </a:lnTo>
                  <a:lnTo>
                    <a:pt x="8" y="398"/>
                  </a:lnTo>
                  <a:lnTo>
                    <a:pt x="7" y="411"/>
                  </a:lnTo>
                  <a:lnTo>
                    <a:pt x="5" y="423"/>
                  </a:lnTo>
                  <a:lnTo>
                    <a:pt x="4" y="437"/>
                  </a:lnTo>
                  <a:lnTo>
                    <a:pt x="3" y="448"/>
                  </a:lnTo>
                  <a:lnTo>
                    <a:pt x="2" y="462"/>
                  </a:lnTo>
                  <a:lnTo>
                    <a:pt x="1" y="475"/>
                  </a:lnTo>
                  <a:lnTo>
                    <a:pt x="1" y="489"/>
                  </a:lnTo>
                  <a:lnTo>
                    <a:pt x="1" y="502"/>
                  </a:lnTo>
                  <a:lnTo>
                    <a:pt x="1" y="516"/>
                  </a:lnTo>
                  <a:lnTo>
                    <a:pt x="0" y="529"/>
                  </a:lnTo>
                  <a:lnTo>
                    <a:pt x="0" y="543"/>
                  </a:lnTo>
                  <a:lnTo>
                    <a:pt x="0" y="555"/>
                  </a:lnTo>
                  <a:lnTo>
                    <a:pt x="0" y="569"/>
                  </a:lnTo>
                  <a:lnTo>
                    <a:pt x="0" y="582"/>
                  </a:lnTo>
                  <a:lnTo>
                    <a:pt x="1" y="595"/>
                  </a:lnTo>
                  <a:lnTo>
                    <a:pt x="1" y="608"/>
                  </a:lnTo>
                  <a:lnTo>
                    <a:pt x="2" y="621"/>
                  </a:lnTo>
                  <a:lnTo>
                    <a:pt x="2" y="632"/>
                  </a:lnTo>
                  <a:lnTo>
                    <a:pt x="3" y="645"/>
                  </a:lnTo>
                  <a:lnTo>
                    <a:pt x="4" y="658"/>
                  </a:lnTo>
                  <a:lnTo>
                    <a:pt x="5" y="670"/>
                  </a:lnTo>
                  <a:lnTo>
                    <a:pt x="6" y="682"/>
                  </a:lnTo>
                  <a:lnTo>
                    <a:pt x="8" y="695"/>
                  </a:lnTo>
                  <a:lnTo>
                    <a:pt x="10" y="707"/>
                  </a:lnTo>
                  <a:lnTo>
                    <a:pt x="13" y="720"/>
                  </a:lnTo>
                  <a:lnTo>
                    <a:pt x="14" y="730"/>
                  </a:lnTo>
                  <a:lnTo>
                    <a:pt x="16" y="741"/>
                  </a:lnTo>
                  <a:lnTo>
                    <a:pt x="18" y="753"/>
                  </a:lnTo>
                  <a:lnTo>
                    <a:pt x="20" y="765"/>
                  </a:lnTo>
                  <a:lnTo>
                    <a:pt x="22" y="775"/>
                  </a:lnTo>
                  <a:lnTo>
                    <a:pt x="24" y="786"/>
                  </a:lnTo>
                  <a:lnTo>
                    <a:pt x="28" y="797"/>
                  </a:lnTo>
                  <a:lnTo>
                    <a:pt x="31" y="808"/>
                  </a:lnTo>
                  <a:lnTo>
                    <a:pt x="33" y="817"/>
                  </a:lnTo>
                  <a:lnTo>
                    <a:pt x="36" y="828"/>
                  </a:lnTo>
                  <a:lnTo>
                    <a:pt x="38" y="838"/>
                  </a:lnTo>
                  <a:lnTo>
                    <a:pt x="42" y="849"/>
                  </a:lnTo>
                  <a:lnTo>
                    <a:pt x="45" y="857"/>
                  </a:lnTo>
                  <a:lnTo>
                    <a:pt x="48" y="867"/>
                  </a:lnTo>
                  <a:lnTo>
                    <a:pt x="51" y="877"/>
                  </a:lnTo>
                  <a:lnTo>
                    <a:pt x="56" y="886"/>
                  </a:lnTo>
                  <a:lnTo>
                    <a:pt x="59" y="894"/>
                  </a:lnTo>
                  <a:lnTo>
                    <a:pt x="63" y="902"/>
                  </a:lnTo>
                  <a:lnTo>
                    <a:pt x="66" y="911"/>
                  </a:lnTo>
                  <a:lnTo>
                    <a:pt x="70" y="920"/>
                  </a:lnTo>
                  <a:lnTo>
                    <a:pt x="74" y="927"/>
                  </a:lnTo>
                  <a:lnTo>
                    <a:pt x="78" y="935"/>
                  </a:lnTo>
                  <a:lnTo>
                    <a:pt x="82" y="942"/>
                  </a:lnTo>
                  <a:lnTo>
                    <a:pt x="87" y="951"/>
                  </a:lnTo>
                  <a:lnTo>
                    <a:pt x="91" y="956"/>
                  </a:lnTo>
                  <a:lnTo>
                    <a:pt x="95" y="964"/>
                  </a:lnTo>
                  <a:lnTo>
                    <a:pt x="100" y="970"/>
                  </a:lnTo>
                  <a:lnTo>
                    <a:pt x="104" y="977"/>
                  </a:lnTo>
                  <a:lnTo>
                    <a:pt x="109" y="982"/>
                  </a:lnTo>
                  <a:lnTo>
                    <a:pt x="114" y="988"/>
                  </a:lnTo>
                  <a:lnTo>
                    <a:pt x="119" y="994"/>
                  </a:lnTo>
                  <a:lnTo>
                    <a:pt x="123" y="999"/>
                  </a:lnTo>
                  <a:lnTo>
                    <a:pt x="129" y="1004"/>
                  </a:lnTo>
                  <a:lnTo>
                    <a:pt x="133" y="1009"/>
                  </a:lnTo>
                  <a:lnTo>
                    <a:pt x="138" y="1012"/>
                  </a:lnTo>
                  <a:lnTo>
                    <a:pt x="143" y="1018"/>
                  </a:lnTo>
                  <a:lnTo>
                    <a:pt x="148" y="1021"/>
                  </a:lnTo>
                  <a:lnTo>
                    <a:pt x="154" y="1024"/>
                  </a:lnTo>
                  <a:lnTo>
                    <a:pt x="159" y="1027"/>
                  </a:lnTo>
                  <a:lnTo>
                    <a:pt x="164" y="1030"/>
                  </a:lnTo>
                  <a:lnTo>
                    <a:pt x="170" y="1033"/>
                  </a:lnTo>
                  <a:lnTo>
                    <a:pt x="175" y="1035"/>
                  </a:lnTo>
                  <a:lnTo>
                    <a:pt x="180" y="1037"/>
                  </a:lnTo>
                  <a:lnTo>
                    <a:pt x="186" y="1039"/>
                  </a:lnTo>
                  <a:lnTo>
                    <a:pt x="192" y="1040"/>
                  </a:lnTo>
                  <a:lnTo>
                    <a:pt x="198" y="1041"/>
                  </a:lnTo>
                  <a:lnTo>
                    <a:pt x="203" y="1042"/>
                  </a:lnTo>
                  <a:lnTo>
                    <a:pt x="210" y="1043"/>
                  </a:lnTo>
                  <a:lnTo>
                    <a:pt x="215" y="1042"/>
                  </a:lnTo>
                  <a:lnTo>
                    <a:pt x="220" y="1042"/>
                  </a:lnTo>
                  <a:lnTo>
                    <a:pt x="227" y="1041"/>
                  </a:lnTo>
                  <a:lnTo>
                    <a:pt x="232" y="1040"/>
                  </a:lnTo>
                  <a:lnTo>
                    <a:pt x="238" y="1038"/>
                  </a:lnTo>
                  <a:lnTo>
                    <a:pt x="243" y="1037"/>
                  </a:lnTo>
                  <a:lnTo>
                    <a:pt x="248" y="1035"/>
                  </a:lnTo>
                  <a:lnTo>
                    <a:pt x="255" y="1034"/>
                  </a:lnTo>
                  <a:lnTo>
                    <a:pt x="259" y="1029"/>
                  </a:lnTo>
                  <a:lnTo>
                    <a:pt x="264" y="1027"/>
                  </a:lnTo>
                  <a:lnTo>
                    <a:pt x="270" y="1024"/>
                  </a:lnTo>
                  <a:lnTo>
                    <a:pt x="275" y="1021"/>
                  </a:lnTo>
                  <a:lnTo>
                    <a:pt x="281" y="1016"/>
                  </a:lnTo>
                  <a:lnTo>
                    <a:pt x="286" y="1012"/>
                  </a:lnTo>
                  <a:lnTo>
                    <a:pt x="291" y="1008"/>
                  </a:lnTo>
                  <a:lnTo>
                    <a:pt x="297" y="1004"/>
                  </a:lnTo>
                  <a:lnTo>
                    <a:pt x="301" y="998"/>
                  </a:lnTo>
                  <a:lnTo>
                    <a:pt x="306" y="993"/>
                  </a:lnTo>
                  <a:lnTo>
                    <a:pt x="311" y="987"/>
                  </a:lnTo>
                  <a:lnTo>
                    <a:pt x="316" y="982"/>
                  </a:lnTo>
                  <a:lnTo>
                    <a:pt x="320" y="976"/>
                  </a:lnTo>
                  <a:lnTo>
                    <a:pt x="326" y="970"/>
                  </a:lnTo>
                  <a:lnTo>
                    <a:pt x="330" y="963"/>
                  </a:lnTo>
                  <a:lnTo>
                    <a:pt x="336" y="956"/>
                  </a:lnTo>
                  <a:lnTo>
                    <a:pt x="340" y="949"/>
                  </a:lnTo>
                  <a:lnTo>
                    <a:pt x="344" y="942"/>
                  </a:lnTo>
                  <a:lnTo>
                    <a:pt x="348" y="935"/>
                  </a:lnTo>
                  <a:lnTo>
                    <a:pt x="354" y="927"/>
                  </a:lnTo>
                  <a:lnTo>
                    <a:pt x="357" y="919"/>
                  </a:lnTo>
                  <a:lnTo>
                    <a:pt x="361" y="911"/>
                  </a:lnTo>
                  <a:lnTo>
                    <a:pt x="366" y="902"/>
                  </a:lnTo>
                  <a:lnTo>
                    <a:pt x="370" y="894"/>
                  </a:lnTo>
                  <a:lnTo>
                    <a:pt x="374" y="885"/>
                  </a:lnTo>
                  <a:lnTo>
                    <a:pt x="377" y="876"/>
                  </a:lnTo>
                  <a:lnTo>
                    <a:pt x="382" y="866"/>
                  </a:lnTo>
                  <a:lnTo>
                    <a:pt x="385" y="857"/>
                  </a:lnTo>
                  <a:lnTo>
                    <a:pt x="388" y="848"/>
                  </a:lnTo>
                  <a:lnTo>
                    <a:pt x="393" y="838"/>
                  </a:lnTo>
                  <a:lnTo>
                    <a:pt x="396" y="827"/>
                  </a:lnTo>
                  <a:lnTo>
                    <a:pt x="399" y="817"/>
                  </a:lnTo>
                  <a:lnTo>
                    <a:pt x="402" y="807"/>
                  </a:lnTo>
                  <a:lnTo>
                    <a:pt x="405" y="796"/>
                  </a:lnTo>
                  <a:lnTo>
                    <a:pt x="409" y="785"/>
                  </a:lnTo>
                  <a:lnTo>
                    <a:pt x="412" y="774"/>
                  </a:lnTo>
                  <a:lnTo>
                    <a:pt x="414" y="763"/>
                  </a:lnTo>
                  <a:lnTo>
                    <a:pt x="417" y="752"/>
                  </a:lnTo>
                  <a:lnTo>
                    <a:pt x="419" y="740"/>
                  </a:lnTo>
                  <a:lnTo>
                    <a:pt x="423" y="729"/>
                  </a:lnTo>
                  <a:lnTo>
                    <a:pt x="424" y="717"/>
                  </a:lnTo>
                  <a:lnTo>
                    <a:pt x="427" y="706"/>
                  </a:lnTo>
                  <a:lnTo>
                    <a:pt x="429" y="694"/>
                  </a:lnTo>
                  <a:lnTo>
                    <a:pt x="431" y="681"/>
                  </a:lnTo>
                  <a:lnTo>
                    <a:pt x="432" y="669"/>
                  </a:lnTo>
                  <a:lnTo>
                    <a:pt x="435" y="656"/>
                  </a:lnTo>
                  <a:lnTo>
                    <a:pt x="437" y="644"/>
                  </a:lnTo>
                  <a:lnTo>
                    <a:pt x="438" y="631"/>
                  </a:lnTo>
                  <a:lnTo>
                    <a:pt x="439" y="618"/>
                  </a:lnTo>
                  <a:lnTo>
                    <a:pt x="440" y="605"/>
                  </a:lnTo>
                  <a:lnTo>
                    <a:pt x="441" y="593"/>
                  </a:lnTo>
                  <a:lnTo>
                    <a:pt x="442" y="580"/>
                  </a:lnTo>
                  <a:lnTo>
                    <a:pt x="443" y="566"/>
                  </a:lnTo>
                  <a:lnTo>
                    <a:pt x="444" y="554"/>
                  </a:lnTo>
                  <a:lnTo>
                    <a:pt x="445" y="540"/>
                  </a:lnTo>
                  <a:lnTo>
                    <a:pt x="446" y="5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Freeform 22"/>
            <p:cNvSpPr>
              <a:spLocks/>
            </p:cNvSpPr>
            <p:nvPr/>
          </p:nvSpPr>
          <p:spPr bwMode="auto">
            <a:xfrm>
              <a:off x="1547" y="1668"/>
              <a:ext cx="224" cy="521"/>
            </a:xfrm>
            <a:custGeom>
              <a:avLst/>
              <a:gdLst>
                <a:gd name="T0" fmla="*/ 1 w 446"/>
                <a:gd name="T1" fmla="*/ 1 h 1042"/>
                <a:gd name="T2" fmla="*/ 1 w 446"/>
                <a:gd name="T3" fmla="*/ 1 h 1042"/>
                <a:gd name="T4" fmla="*/ 1 w 446"/>
                <a:gd name="T5" fmla="*/ 1 h 1042"/>
                <a:gd name="T6" fmla="*/ 1 w 446"/>
                <a:gd name="T7" fmla="*/ 1 h 1042"/>
                <a:gd name="T8" fmla="*/ 1 w 446"/>
                <a:gd name="T9" fmla="*/ 1 h 1042"/>
                <a:gd name="T10" fmla="*/ 1 w 446"/>
                <a:gd name="T11" fmla="*/ 1 h 1042"/>
                <a:gd name="T12" fmla="*/ 1 w 446"/>
                <a:gd name="T13" fmla="*/ 1 h 1042"/>
                <a:gd name="T14" fmla="*/ 1 w 446"/>
                <a:gd name="T15" fmla="*/ 1 h 1042"/>
                <a:gd name="T16" fmla="*/ 1 w 446"/>
                <a:gd name="T17" fmla="*/ 1 h 1042"/>
                <a:gd name="T18" fmla="*/ 1 w 446"/>
                <a:gd name="T19" fmla="*/ 1 h 1042"/>
                <a:gd name="T20" fmla="*/ 1 w 446"/>
                <a:gd name="T21" fmla="*/ 1 h 1042"/>
                <a:gd name="T22" fmla="*/ 1 w 446"/>
                <a:gd name="T23" fmla="*/ 1 h 1042"/>
                <a:gd name="T24" fmla="*/ 1 w 446"/>
                <a:gd name="T25" fmla="*/ 0 h 1042"/>
                <a:gd name="T26" fmla="*/ 1 w 446"/>
                <a:gd name="T27" fmla="*/ 1 h 1042"/>
                <a:gd name="T28" fmla="*/ 1 w 446"/>
                <a:gd name="T29" fmla="*/ 1 h 1042"/>
                <a:gd name="T30" fmla="*/ 1 w 446"/>
                <a:gd name="T31" fmla="*/ 1 h 1042"/>
                <a:gd name="T32" fmla="*/ 1 w 446"/>
                <a:gd name="T33" fmla="*/ 1 h 1042"/>
                <a:gd name="T34" fmla="*/ 1 w 446"/>
                <a:gd name="T35" fmla="*/ 1 h 1042"/>
                <a:gd name="T36" fmla="*/ 1 w 446"/>
                <a:gd name="T37" fmla="*/ 1 h 1042"/>
                <a:gd name="T38" fmla="*/ 1 w 446"/>
                <a:gd name="T39" fmla="*/ 1 h 1042"/>
                <a:gd name="T40" fmla="*/ 1 w 446"/>
                <a:gd name="T41" fmla="*/ 1 h 1042"/>
                <a:gd name="T42" fmla="*/ 1 w 446"/>
                <a:gd name="T43" fmla="*/ 1 h 1042"/>
                <a:gd name="T44" fmla="*/ 1 w 446"/>
                <a:gd name="T45" fmla="*/ 1 h 1042"/>
                <a:gd name="T46" fmla="*/ 1 w 446"/>
                <a:gd name="T47" fmla="*/ 1 h 1042"/>
                <a:gd name="T48" fmla="*/ 1 w 446"/>
                <a:gd name="T49" fmla="*/ 1 h 1042"/>
                <a:gd name="T50" fmla="*/ 1 w 446"/>
                <a:gd name="T51" fmla="*/ 1 h 1042"/>
                <a:gd name="T52" fmla="*/ 1 w 446"/>
                <a:gd name="T53" fmla="*/ 1 h 1042"/>
                <a:gd name="T54" fmla="*/ 1 w 446"/>
                <a:gd name="T55" fmla="*/ 1 h 1042"/>
                <a:gd name="T56" fmla="*/ 1 w 446"/>
                <a:gd name="T57" fmla="*/ 1 h 1042"/>
                <a:gd name="T58" fmla="*/ 1 w 446"/>
                <a:gd name="T59" fmla="*/ 1 h 1042"/>
                <a:gd name="T60" fmla="*/ 1 w 446"/>
                <a:gd name="T61" fmla="*/ 1 h 1042"/>
                <a:gd name="T62" fmla="*/ 1 w 446"/>
                <a:gd name="T63" fmla="*/ 1 h 1042"/>
                <a:gd name="T64" fmla="*/ 1 w 446"/>
                <a:gd name="T65" fmla="*/ 1 h 1042"/>
                <a:gd name="T66" fmla="*/ 1 w 446"/>
                <a:gd name="T67" fmla="*/ 1 h 1042"/>
                <a:gd name="T68" fmla="*/ 1 w 446"/>
                <a:gd name="T69" fmla="*/ 1 h 1042"/>
                <a:gd name="T70" fmla="*/ 1 w 446"/>
                <a:gd name="T71" fmla="*/ 1 h 1042"/>
                <a:gd name="T72" fmla="*/ 1 w 446"/>
                <a:gd name="T73" fmla="*/ 1 h 1042"/>
                <a:gd name="T74" fmla="*/ 1 w 446"/>
                <a:gd name="T75" fmla="*/ 1 h 1042"/>
                <a:gd name="T76" fmla="*/ 1 w 446"/>
                <a:gd name="T77" fmla="*/ 1 h 1042"/>
                <a:gd name="T78" fmla="*/ 1 w 446"/>
                <a:gd name="T79" fmla="*/ 1 h 1042"/>
                <a:gd name="T80" fmla="*/ 1 w 446"/>
                <a:gd name="T81" fmla="*/ 1 h 1042"/>
                <a:gd name="T82" fmla="*/ 1 w 446"/>
                <a:gd name="T83" fmla="*/ 1 h 1042"/>
                <a:gd name="T84" fmla="*/ 1 w 446"/>
                <a:gd name="T85" fmla="*/ 1 h 1042"/>
                <a:gd name="T86" fmla="*/ 1 w 446"/>
                <a:gd name="T87" fmla="*/ 1 h 1042"/>
                <a:gd name="T88" fmla="*/ 1 w 446"/>
                <a:gd name="T89" fmla="*/ 1 h 1042"/>
                <a:gd name="T90" fmla="*/ 1 w 446"/>
                <a:gd name="T91" fmla="*/ 1 h 1042"/>
                <a:gd name="T92" fmla="*/ 1 w 446"/>
                <a:gd name="T93" fmla="*/ 1 h 1042"/>
                <a:gd name="T94" fmla="*/ 1 w 446"/>
                <a:gd name="T95" fmla="*/ 1 h 1042"/>
                <a:gd name="T96" fmla="*/ 1 w 446"/>
                <a:gd name="T97" fmla="*/ 1 h 1042"/>
                <a:gd name="T98" fmla="*/ 1 w 446"/>
                <a:gd name="T99" fmla="*/ 1 h 1042"/>
                <a:gd name="T100" fmla="*/ 1 w 446"/>
                <a:gd name="T101" fmla="*/ 1 h 10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6"/>
                <a:gd name="T154" fmla="*/ 0 h 1042"/>
                <a:gd name="T155" fmla="*/ 446 w 446"/>
                <a:gd name="T156" fmla="*/ 1042 h 10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6" h="1042">
                  <a:moveTo>
                    <a:pt x="446" y="528"/>
                  </a:moveTo>
                  <a:lnTo>
                    <a:pt x="446" y="514"/>
                  </a:lnTo>
                  <a:lnTo>
                    <a:pt x="446" y="500"/>
                  </a:lnTo>
                  <a:lnTo>
                    <a:pt x="446" y="487"/>
                  </a:lnTo>
                  <a:lnTo>
                    <a:pt x="446" y="474"/>
                  </a:lnTo>
                  <a:lnTo>
                    <a:pt x="445" y="460"/>
                  </a:lnTo>
                  <a:lnTo>
                    <a:pt x="445" y="448"/>
                  </a:lnTo>
                  <a:lnTo>
                    <a:pt x="445" y="435"/>
                  </a:lnTo>
                  <a:lnTo>
                    <a:pt x="444" y="423"/>
                  </a:lnTo>
                  <a:lnTo>
                    <a:pt x="443" y="409"/>
                  </a:lnTo>
                  <a:lnTo>
                    <a:pt x="442" y="397"/>
                  </a:lnTo>
                  <a:lnTo>
                    <a:pt x="441" y="384"/>
                  </a:lnTo>
                  <a:lnTo>
                    <a:pt x="440" y="372"/>
                  </a:lnTo>
                  <a:lnTo>
                    <a:pt x="438" y="359"/>
                  </a:lnTo>
                  <a:lnTo>
                    <a:pt x="437" y="348"/>
                  </a:lnTo>
                  <a:lnTo>
                    <a:pt x="436" y="336"/>
                  </a:lnTo>
                  <a:lnTo>
                    <a:pt x="435" y="325"/>
                  </a:lnTo>
                  <a:lnTo>
                    <a:pt x="432" y="312"/>
                  </a:lnTo>
                  <a:lnTo>
                    <a:pt x="429" y="300"/>
                  </a:lnTo>
                  <a:lnTo>
                    <a:pt x="427" y="289"/>
                  </a:lnTo>
                  <a:lnTo>
                    <a:pt x="426" y="278"/>
                  </a:lnTo>
                  <a:lnTo>
                    <a:pt x="423" y="267"/>
                  </a:lnTo>
                  <a:lnTo>
                    <a:pt x="421" y="256"/>
                  </a:lnTo>
                  <a:lnTo>
                    <a:pt x="418" y="245"/>
                  </a:lnTo>
                  <a:lnTo>
                    <a:pt x="416" y="235"/>
                  </a:lnTo>
                  <a:lnTo>
                    <a:pt x="412" y="224"/>
                  </a:lnTo>
                  <a:lnTo>
                    <a:pt x="410" y="214"/>
                  </a:lnTo>
                  <a:lnTo>
                    <a:pt x="407" y="204"/>
                  </a:lnTo>
                  <a:lnTo>
                    <a:pt x="403" y="195"/>
                  </a:lnTo>
                  <a:lnTo>
                    <a:pt x="400" y="185"/>
                  </a:lnTo>
                  <a:lnTo>
                    <a:pt x="397" y="175"/>
                  </a:lnTo>
                  <a:lnTo>
                    <a:pt x="394" y="167"/>
                  </a:lnTo>
                  <a:lnTo>
                    <a:pt x="390" y="158"/>
                  </a:lnTo>
                  <a:lnTo>
                    <a:pt x="387" y="148"/>
                  </a:lnTo>
                  <a:lnTo>
                    <a:pt x="383" y="140"/>
                  </a:lnTo>
                  <a:lnTo>
                    <a:pt x="379" y="131"/>
                  </a:lnTo>
                  <a:lnTo>
                    <a:pt x="375" y="124"/>
                  </a:lnTo>
                  <a:lnTo>
                    <a:pt x="371" y="115"/>
                  </a:lnTo>
                  <a:lnTo>
                    <a:pt x="367" y="108"/>
                  </a:lnTo>
                  <a:lnTo>
                    <a:pt x="364" y="99"/>
                  </a:lnTo>
                  <a:lnTo>
                    <a:pt x="359" y="93"/>
                  </a:lnTo>
                  <a:lnTo>
                    <a:pt x="355" y="85"/>
                  </a:lnTo>
                  <a:lnTo>
                    <a:pt x="351" y="79"/>
                  </a:lnTo>
                  <a:lnTo>
                    <a:pt x="345" y="72"/>
                  </a:lnTo>
                  <a:lnTo>
                    <a:pt x="342" y="66"/>
                  </a:lnTo>
                  <a:lnTo>
                    <a:pt x="337" y="59"/>
                  </a:lnTo>
                  <a:lnTo>
                    <a:pt x="332" y="54"/>
                  </a:lnTo>
                  <a:lnTo>
                    <a:pt x="327" y="48"/>
                  </a:lnTo>
                  <a:lnTo>
                    <a:pt x="323" y="44"/>
                  </a:lnTo>
                  <a:lnTo>
                    <a:pt x="317" y="39"/>
                  </a:lnTo>
                  <a:lnTo>
                    <a:pt x="312" y="33"/>
                  </a:lnTo>
                  <a:lnTo>
                    <a:pt x="308" y="29"/>
                  </a:lnTo>
                  <a:lnTo>
                    <a:pt x="302" y="25"/>
                  </a:lnTo>
                  <a:lnTo>
                    <a:pt x="297" y="20"/>
                  </a:lnTo>
                  <a:lnTo>
                    <a:pt x="291" y="17"/>
                  </a:lnTo>
                  <a:lnTo>
                    <a:pt x="287" y="14"/>
                  </a:lnTo>
                  <a:lnTo>
                    <a:pt x="282" y="12"/>
                  </a:lnTo>
                  <a:lnTo>
                    <a:pt x="275" y="9"/>
                  </a:lnTo>
                  <a:lnTo>
                    <a:pt x="271" y="6"/>
                  </a:lnTo>
                  <a:lnTo>
                    <a:pt x="264" y="4"/>
                  </a:lnTo>
                  <a:lnTo>
                    <a:pt x="260" y="3"/>
                  </a:lnTo>
                  <a:lnTo>
                    <a:pt x="254" y="1"/>
                  </a:lnTo>
                  <a:lnTo>
                    <a:pt x="248" y="1"/>
                  </a:lnTo>
                  <a:lnTo>
                    <a:pt x="243" y="0"/>
                  </a:lnTo>
                  <a:lnTo>
                    <a:pt x="238" y="0"/>
                  </a:lnTo>
                  <a:lnTo>
                    <a:pt x="231" y="0"/>
                  </a:lnTo>
                  <a:lnTo>
                    <a:pt x="226" y="0"/>
                  </a:lnTo>
                  <a:lnTo>
                    <a:pt x="219" y="0"/>
                  </a:lnTo>
                  <a:lnTo>
                    <a:pt x="214" y="2"/>
                  </a:lnTo>
                  <a:lnTo>
                    <a:pt x="208" y="2"/>
                  </a:lnTo>
                  <a:lnTo>
                    <a:pt x="202" y="4"/>
                  </a:lnTo>
                  <a:lnTo>
                    <a:pt x="197" y="6"/>
                  </a:lnTo>
                  <a:lnTo>
                    <a:pt x="191" y="9"/>
                  </a:lnTo>
                  <a:lnTo>
                    <a:pt x="186" y="11"/>
                  </a:lnTo>
                  <a:lnTo>
                    <a:pt x="180" y="14"/>
                  </a:lnTo>
                  <a:lnTo>
                    <a:pt x="175" y="17"/>
                  </a:lnTo>
                  <a:lnTo>
                    <a:pt x="170" y="20"/>
                  </a:lnTo>
                  <a:lnTo>
                    <a:pt x="164" y="25"/>
                  </a:lnTo>
                  <a:lnTo>
                    <a:pt x="160" y="29"/>
                  </a:lnTo>
                  <a:lnTo>
                    <a:pt x="155" y="33"/>
                  </a:lnTo>
                  <a:lnTo>
                    <a:pt x="149" y="39"/>
                  </a:lnTo>
                  <a:lnTo>
                    <a:pt x="145" y="43"/>
                  </a:lnTo>
                  <a:lnTo>
                    <a:pt x="140" y="48"/>
                  </a:lnTo>
                  <a:lnTo>
                    <a:pt x="134" y="54"/>
                  </a:lnTo>
                  <a:lnTo>
                    <a:pt x="129" y="60"/>
                  </a:lnTo>
                  <a:lnTo>
                    <a:pt x="124" y="66"/>
                  </a:lnTo>
                  <a:lnTo>
                    <a:pt x="119" y="72"/>
                  </a:lnTo>
                  <a:lnTo>
                    <a:pt x="115" y="79"/>
                  </a:lnTo>
                  <a:lnTo>
                    <a:pt x="111" y="86"/>
                  </a:lnTo>
                  <a:lnTo>
                    <a:pt x="105" y="93"/>
                  </a:lnTo>
                  <a:lnTo>
                    <a:pt x="101" y="100"/>
                  </a:lnTo>
                  <a:lnTo>
                    <a:pt x="97" y="108"/>
                  </a:lnTo>
                  <a:lnTo>
                    <a:pt x="92" y="115"/>
                  </a:lnTo>
                  <a:lnTo>
                    <a:pt x="88" y="124"/>
                  </a:lnTo>
                  <a:lnTo>
                    <a:pt x="84" y="131"/>
                  </a:lnTo>
                  <a:lnTo>
                    <a:pt x="79" y="140"/>
                  </a:lnTo>
                  <a:lnTo>
                    <a:pt x="76" y="150"/>
                  </a:lnTo>
                  <a:lnTo>
                    <a:pt x="72" y="158"/>
                  </a:lnTo>
                  <a:lnTo>
                    <a:pt x="67" y="167"/>
                  </a:lnTo>
                  <a:lnTo>
                    <a:pt x="63" y="175"/>
                  </a:lnTo>
                  <a:lnTo>
                    <a:pt x="60" y="185"/>
                  </a:lnTo>
                  <a:lnTo>
                    <a:pt x="56" y="195"/>
                  </a:lnTo>
                  <a:lnTo>
                    <a:pt x="52" y="204"/>
                  </a:lnTo>
                  <a:lnTo>
                    <a:pt x="49" y="215"/>
                  </a:lnTo>
                  <a:lnTo>
                    <a:pt x="46" y="225"/>
                  </a:lnTo>
                  <a:lnTo>
                    <a:pt x="43" y="236"/>
                  </a:lnTo>
                  <a:lnTo>
                    <a:pt x="39" y="246"/>
                  </a:lnTo>
                  <a:lnTo>
                    <a:pt x="36" y="256"/>
                  </a:lnTo>
                  <a:lnTo>
                    <a:pt x="34" y="268"/>
                  </a:lnTo>
                  <a:lnTo>
                    <a:pt x="31" y="279"/>
                  </a:lnTo>
                  <a:lnTo>
                    <a:pt x="29" y="290"/>
                  </a:lnTo>
                  <a:lnTo>
                    <a:pt x="25" y="301"/>
                  </a:lnTo>
                  <a:lnTo>
                    <a:pt x="24" y="313"/>
                  </a:lnTo>
                  <a:lnTo>
                    <a:pt x="21" y="325"/>
                  </a:lnTo>
                  <a:lnTo>
                    <a:pt x="19" y="337"/>
                  </a:lnTo>
                  <a:lnTo>
                    <a:pt x="17" y="349"/>
                  </a:lnTo>
                  <a:lnTo>
                    <a:pt x="15" y="361"/>
                  </a:lnTo>
                  <a:lnTo>
                    <a:pt x="13" y="373"/>
                  </a:lnTo>
                  <a:lnTo>
                    <a:pt x="10" y="385"/>
                  </a:lnTo>
                  <a:lnTo>
                    <a:pt x="9" y="398"/>
                  </a:lnTo>
                  <a:lnTo>
                    <a:pt x="8" y="411"/>
                  </a:lnTo>
                  <a:lnTo>
                    <a:pt x="6" y="423"/>
                  </a:lnTo>
                  <a:lnTo>
                    <a:pt x="5" y="436"/>
                  </a:lnTo>
                  <a:lnTo>
                    <a:pt x="3" y="449"/>
                  </a:lnTo>
                  <a:lnTo>
                    <a:pt x="3" y="463"/>
                  </a:lnTo>
                  <a:lnTo>
                    <a:pt x="2" y="476"/>
                  </a:lnTo>
                  <a:lnTo>
                    <a:pt x="1" y="488"/>
                  </a:lnTo>
                  <a:lnTo>
                    <a:pt x="1" y="502"/>
                  </a:lnTo>
                  <a:lnTo>
                    <a:pt x="1" y="516"/>
                  </a:lnTo>
                  <a:lnTo>
                    <a:pt x="1" y="528"/>
                  </a:lnTo>
                  <a:lnTo>
                    <a:pt x="0" y="542"/>
                  </a:lnTo>
                  <a:lnTo>
                    <a:pt x="0" y="555"/>
                  </a:lnTo>
                  <a:lnTo>
                    <a:pt x="1" y="569"/>
                  </a:lnTo>
                  <a:lnTo>
                    <a:pt x="1" y="581"/>
                  </a:lnTo>
                  <a:lnTo>
                    <a:pt x="1" y="595"/>
                  </a:lnTo>
                  <a:lnTo>
                    <a:pt x="2" y="608"/>
                  </a:lnTo>
                  <a:lnTo>
                    <a:pt x="3" y="621"/>
                  </a:lnTo>
                  <a:lnTo>
                    <a:pt x="3" y="633"/>
                  </a:lnTo>
                  <a:lnTo>
                    <a:pt x="4" y="646"/>
                  </a:lnTo>
                  <a:lnTo>
                    <a:pt x="5" y="658"/>
                  </a:lnTo>
                  <a:lnTo>
                    <a:pt x="6" y="670"/>
                  </a:lnTo>
                  <a:lnTo>
                    <a:pt x="7" y="683"/>
                  </a:lnTo>
                  <a:lnTo>
                    <a:pt x="9" y="695"/>
                  </a:lnTo>
                  <a:lnTo>
                    <a:pt x="10" y="707"/>
                  </a:lnTo>
                  <a:lnTo>
                    <a:pt x="13" y="719"/>
                  </a:lnTo>
                  <a:lnTo>
                    <a:pt x="15" y="730"/>
                  </a:lnTo>
                  <a:lnTo>
                    <a:pt x="17" y="741"/>
                  </a:lnTo>
                  <a:lnTo>
                    <a:pt x="18" y="753"/>
                  </a:lnTo>
                  <a:lnTo>
                    <a:pt x="21" y="765"/>
                  </a:lnTo>
                  <a:lnTo>
                    <a:pt x="22" y="776"/>
                  </a:lnTo>
                  <a:lnTo>
                    <a:pt x="25" y="786"/>
                  </a:lnTo>
                  <a:lnTo>
                    <a:pt x="28" y="797"/>
                  </a:lnTo>
                  <a:lnTo>
                    <a:pt x="31" y="808"/>
                  </a:lnTo>
                  <a:lnTo>
                    <a:pt x="34" y="818"/>
                  </a:lnTo>
                  <a:lnTo>
                    <a:pt x="36" y="828"/>
                  </a:lnTo>
                  <a:lnTo>
                    <a:pt x="39" y="838"/>
                  </a:lnTo>
                  <a:lnTo>
                    <a:pt x="43" y="848"/>
                  </a:lnTo>
                  <a:lnTo>
                    <a:pt x="46" y="857"/>
                  </a:lnTo>
                  <a:lnTo>
                    <a:pt x="49" y="867"/>
                  </a:lnTo>
                  <a:lnTo>
                    <a:pt x="52" y="876"/>
                  </a:lnTo>
                  <a:lnTo>
                    <a:pt x="57" y="886"/>
                  </a:lnTo>
                  <a:lnTo>
                    <a:pt x="60" y="894"/>
                  </a:lnTo>
                  <a:lnTo>
                    <a:pt x="63" y="903"/>
                  </a:lnTo>
                  <a:lnTo>
                    <a:pt x="66" y="911"/>
                  </a:lnTo>
                  <a:lnTo>
                    <a:pt x="71" y="920"/>
                  </a:lnTo>
                  <a:lnTo>
                    <a:pt x="74" y="927"/>
                  </a:lnTo>
                  <a:lnTo>
                    <a:pt x="79" y="935"/>
                  </a:lnTo>
                  <a:lnTo>
                    <a:pt x="83" y="942"/>
                  </a:lnTo>
                  <a:lnTo>
                    <a:pt x="88" y="950"/>
                  </a:lnTo>
                  <a:lnTo>
                    <a:pt x="91" y="956"/>
                  </a:lnTo>
                  <a:lnTo>
                    <a:pt x="97" y="963"/>
                  </a:lnTo>
                  <a:lnTo>
                    <a:pt x="100" y="969"/>
                  </a:lnTo>
                  <a:lnTo>
                    <a:pt x="105" y="977"/>
                  </a:lnTo>
                  <a:lnTo>
                    <a:pt x="109" y="982"/>
                  </a:lnTo>
                  <a:lnTo>
                    <a:pt x="115" y="988"/>
                  </a:lnTo>
                  <a:lnTo>
                    <a:pt x="119" y="994"/>
                  </a:lnTo>
                  <a:lnTo>
                    <a:pt x="124" y="999"/>
                  </a:lnTo>
                  <a:lnTo>
                    <a:pt x="129" y="1004"/>
                  </a:lnTo>
                  <a:lnTo>
                    <a:pt x="134" y="1008"/>
                  </a:lnTo>
                  <a:lnTo>
                    <a:pt x="138" y="1012"/>
                  </a:lnTo>
                  <a:lnTo>
                    <a:pt x="144" y="1017"/>
                  </a:lnTo>
                  <a:lnTo>
                    <a:pt x="149" y="1021"/>
                  </a:lnTo>
                  <a:lnTo>
                    <a:pt x="155" y="1024"/>
                  </a:lnTo>
                  <a:lnTo>
                    <a:pt x="160" y="1026"/>
                  </a:lnTo>
                  <a:lnTo>
                    <a:pt x="165" y="1031"/>
                  </a:lnTo>
                  <a:lnTo>
                    <a:pt x="171" y="1033"/>
                  </a:lnTo>
                  <a:lnTo>
                    <a:pt x="175" y="1035"/>
                  </a:lnTo>
                  <a:lnTo>
                    <a:pt x="182" y="1037"/>
                  </a:lnTo>
                  <a:lnTo>
                    <a:pt x="187" y="1039"/>
                  </a:lnTo>
                  <a:lnTo>
                    <a:pt x="192" y="1039"/>
                  </a:lnTo>
                  <a:lnTo>
                    <a:pt x="199" y="1040"/>
                  </a:lnTo>
                  <a:lnTo>
                    <a:pt x="204" y="1041"/>
                  </a:lnTo>
                  <a:lnTo>
                    <a:pt x="211" y="1042"/>
                  </a:lnTo>
                  <a:lnTo>
                    <a:pt x="216" y="1041"/>
                  </a:lnTo>
                  <a:lnTo>
                    <a:pt x="221" y="1041"/>
                  </a:lnTo>
                  <a:lnTo>
                    <a:pt x="227" y="1040"/>
                  </a:lnTo>
                  <a:lnTo>
                    <a:pt x="233" y="1039"/>
                  </a:lnTo>
                  <a:lnTo>
                    <a:pt x="238" y="1038"/>
                  </a:lnTo>
                  <a:lnTo>
                    <a:pt x="244" y="1036"/>
                  </a:lnTo>
                  <a:lnTo>
                    <a:pt x="249" y="1034"/>
                  </a:lnTo>
                  <a:lnTo>
                    <a:pt x="255" y="1033"/>
                  </a:lnTo>
                  <a:lnTo>
                    <a:pt x="260" y="1030"/>
                  </a:lnTo>
                  <a:lnTo>
                    <a:pt x="266" y="1026"/>
                  </a:lnTo>
                  <a:lnTo>
                    <a:pt x="271" y="1023"/>
                  </a:lnTo>
                  <a:lnTo>
                    <a:pt x="276" y="1020"/>
                  </a:lnTo>
                  <a:lnTo>
                    <a:pt x="282" y="1016"/>
                  </a:lnTo>
                  <a:lnTo>
                    <a:pt x="287" y="1012"/>
                  </a:lnTo>
                  <a:lnTo>
                    <a:pt x="291" y="1007"/>
                  </a:lnTo>
                  <a:lnTo>
                    <a:pt x="298" y="1004"/>
                  </a:lnTo>
                  <a:lnTo>
                    <a:pt x="302" y="998"/>
                  </a:lnTo>
                  <a:lnTo>
                    <a:pt x="308" y="993"/>
                  </a:lnTo>
                  <a:lnTo>
                    <a:pt x="312" y="988"/>
                  </a:lnTo>
                  <a:lnTo>
                    <a:pt x="317" y="981"/>
                  </a:lnTo>
                  <a:lnTo>
                    <a:pt x="322" y="976"/>
                  </a:lnTo>
                  <a:lnTo>
                    <a:pt x="327" y="969"/>
                  </a:lnTo>
                  <a:lnTo>
                    <a:pt x="331" y="963"/>
                  </a:lnTo>
                  <a:lnTo>
                    <a:pt x="337" y="956"/>
                  </a:lnTo>
                  <a:lnTo>
                    <a:pt x="340" y="949"/>
                  </a:lnTo>
                  <a:lnTo>
                    <a:pt x="345" y="941"/>
                  </a:lnTo>
                  <a:lnTo>
                    <a:pt x="350" y="934"/>
                  </a:lnTo>
                  <a:lnTo>
                    <a:pt x="354" y="926"/>
                  </a:lnTo>
                  <a:lnTo>
                    <a:pt x="358" y="919"/>
                  </a:lnTo>
                  <a:lnTo>
                    <a:pt x="362" y="910"/>
                  </a:lnTo>
                  <a:lnTo>
                    <a:pt x="367" y="902"/>
                  </a:lnTo>
                  <a:lnTo>
                    <a:pt x="371" y="894"/>
                  </a:lnTo>
                  <a:lnTo>
                    <a:pt x="374" y="884"/>
                  </a:lnTo>
                  <a:lnTo>
                    <a:pt x="379" y="876"/>
                  </a:lnTo>
                  <a:lnTo>
                    <a:pt x="382" y="866"/>
                  </a:lnTo>
                  <a:lnTo>
                    <a:pt x="386" y="856"/>
                  </a:lnTo>
                  <a:lnTo>
                    <a:pt x="389" y="847"/>
                  </a:lnTo>
                  <a:lnTo>
                    <a:pt x="393" y="837"/>
                  </a:lnTo>
                  <a:lnTo>
                    <a:pt x="397" y="827"/>
                  </a:lnTo>
                  <a:lnTo>
                    <a:pt x="400" y="818"/>
                  </a:lnTo>
                  <a:lnTo>
                    <a:pt x="402" y="807"/>
                  </a:lnTo>
                  <a:lnTo>
                    <a:pt x="407" y="796"/>
                  </a:lnTo>
                  <a:lnTo>
                    <a:pt x="409" y="785"/>
                  </a:lnTo>
                  <a:lnTo>
                    <a:pt x="412" y="775"/>
                  </a:lnTo>
                  <a:lnTo>
                    <a:pt x="415" y="763"/>
                  </a:lnTo>
                  <a:lnTo>
                    <a:pt x="417" y="752"/>
                  </a:lnTo>
                  <a:lnTo>
                    <a:pt x="421" y="740"/>
                  </a:lnTo>
                  <a:lnTo>
                    <a:pt x="424" y="729"/>
                  </a:lnTo>
                  <a:lnTo>
                    <a:pt x="425" y="718"/>
                  </a:lnTo>
                  <a:lnTo>
                    <a:pt x="427" y="706"/>
                  </a:lnTo>
                  <a:lnTo>
                    <a:pt x="429" y="694"/>
                  </a:lnTo>
                  <a:lnTo>
                    <a:pt x="432" y="682"/>
                  </a:lnTo>
                  <a:lnTo>
                    <a:pt x="433" y="669"/>
                  </a:lnTo>
                  <a:lnTo>
                    <a:pt x="436" y="657"/>
                  </a:lnTo>
                  <a:lnTo>
                    <a:pt x="437" y="644"/>
                  </a:lnTo>
                  <a:lnTo>
                    <a:pt x="439" y="633"/>
                  </a:lnTo>
                  <a:lnTo>
                    <a:pt x="440" y="620"/>
                  </a:lnTo>
                  <a:lnTo>
                    <a:pt x="441" y="607"/>
                  </a:lnTo>
                  <a:lnTo>
                    <a:pt x="442" y="594"/>
                  </a:lnTo>
                  <a:lnTo>
                    <a:pt x="443" y="581"/>
                  </a:lnTo>
                  <a:lnTo>
                    <a:pt x="444" y="567"/>
                  </a:lnTo>
                  <a:lnTo>
                    <a:pt x="445" y="554"/>
                  </a:lnTo>
                  <a:lnTo>
                    <a:pt x="445" y="541"/>
                  </a:lnTo>
                  <a:lnTo>
                    <a:pt x="446" y="5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Freeform 23"/>
            <p:cNvSpPr>
              <a:spLocks/>
            </p:cNvSpPr>
            <p:nvPr/>
          </p:nvSpPr>
          <p:spPr bwMode="auto">
            <a:xfrm>
              <a:off x="1559" y="1718"/>
              <a:ext cx="186" cy="442"/>
            </a:xfrm>
            <a:custGeom>
              <a:avLst/>
              <a:gdLst>
                <a:gd name="T0" fmla="*/ 0 w 374"/>
                <a:gd name="T1" fmla="*/ 1 h 884"/>
                <a:gd name="T2" fmla="*/ 0 w 374"/>
                <a:gd name="T3" fmla="*/ 1 h 884"/>
                <a:gd name="T4" fmla="*/ 0 w 374"/>
                <a:gd name="T5" fmla="*/ 1 h 884"/>
                <a:gd name="T6" fmla="*/ 0 w 374"/>
                <a:gd name="T7" fmla="*/ 1 h 884"/>
                <a:gd name="T8" fmla="*/ 0 w 374"/>
                <a:gd name="T9" fmla="*/ 1 h 884"/>
                <a:gd name="T10" fmla="*/ 0 w 374"/>
                <a:gd name="T11" fmla="*/ 1 h 884"/>
                <a:gd name="T12" fmla="*/ 0 w 374"/>
                <a:gd name="T13" fmla="*/ 1 h 884"/>
                <a:gd name="T14" fmla="*/ 0 w 374"/>
                <a:gd name="T15" fmla="*/ 1 h 884"/>
                <a:gd name="T16" fmla="*/ 0 w 374"/>
                <a:gd name="T17" fmla="*/ 1 h 884"/>
                <a:gd name="T18" fmla="*/ 0 w 374"/>
                <a:gd name="T19" fmla="*/ 1 h 884"/>
                <a:gd name="T20" fmla="*/ 0 w 374"/>
                <a:gd name="T21" fmla="*/ 1 h 884"/>
                <a:gd name="T22" fmla="*/ 0 w 374"/>
                <a:gd name="T23" fmla="*/ 1 h 884"/>
                <a:gd name="T24" fmla="*/ 0 w 374"/>
                <a:gd name="T25" fmla="*/ 1 h 884"/>
                <a:gd name="T26" fmla="*/ 0 w 374"/>
                <a:gd name="T27" fmla="*/ 1 h 884"/>
                <a:gd name="T28" fmla="*/ 0 w 374"/>
                <a:gd name="T29" fmla="*/ 1 h 884"/>
                <a:gd name="T30" fmla="*/ 0 w 374"/>
                <a:gd name="T31" fmla="*/ 1 h 884"/>
                <a:gd name="T32" fmla="*/ 0 w 374"/>
                <a:gd name="T33" fmla="*/ 1 h 884"/>
                <a:gd name="T34" fmla="*/ 0 w 374"/>
                <a:gd name="T35" fmla="*/ 1 h 884"/>
                <a:gd name="T36" fmla="*/ 0 w 374"/>
                <a:gd name="T37" fmla="*/ 1 h 884"/>
                <a:gd name="T38" fmla="*/ 0 w 374"/>
                <a:gd name="T39" fmla="*/ 1 h 884"/>
                <a:gd name="T40" fmla="*/ 0 w 374"/>
                <a:gd name="T41" fmla="*/ 1 h 884"/>
                <a:gd name="T42" fmla="*/ 0 w 374"/>
                <a:gd name="T43" fmla="*/ 1 h 884"/>
                <a:gd name="T44" fmla="*/ 0 w 374"/>
                <a:gd name="T45" fmla="*/ 1 h 884"/>
                <a:gd name="T46" fmla="*/ 0 w 374"/>
                <a:gd name="T47" fmla="*/ 1 h 884"/>
                <a:gd name="T48" fmla="*/ 0 w 374"/>
                <a:gd name="T49" fmla="*/ 1 h 884"/>
                <a:gd name="T50" fmla="*/ 0 w 374"/>
                <a:gd name="T51" fmla="*/ 1 h 884"/>
                <a:gd name="T52" fmla="*/ 0 w 374"/>
                <a:gd name="T53" fmla="*/ 1 h 884"/>
                <a:gd name="T54" fmla="*/ 0 w 374"/>
                <a:gd name="T55" fmla="*/ 1 h 884"/>
                <a:gd name="T56" fmla="*/ 0 w 374"/>
                <a:gd name="T57" fmla="*/ 1 h 884"/>
                <a:gd name="T58" fmla="*/ 0 w 374"/>
                <a:gd name="T59" fmla="*/ 1 h 884"/>
                <a:gd name="T60" fmla="*/ 0 w 374"/>
                <a:gd name="T61" fmla="*/ 1 h 884"/>
                <a:gd name="T62" fmla="*/ 0 w 374"/>
                <a:gd name="T63" fmla="*/ 1 h 884"/>
                <a:gd name="T64" fmla="*/ 0 w 374"/>
                <a:gd name="T65" fmla="*/ 1 h 884"/>
                <a:gd name="T66" fmla="*/ 0 w 374"/>
                <a:gd name="T67" fmla="*/ 1 h 884"/>
                <a:gd name="T68" fmla="*/ 0 w 374"/>
                <a:gd name="T69" fmla="*/ 1 h 884"/>
                <a:gd name="T70" fmla="*/ 0 w 374"/>
                <a:gd name="T71" fmla="*/ 1 h 884"/>
                <a:gd name="T72" fmla="*/ 0 w 374"/>
                <a:gd name="T73" fmla="*/ 1 h 884"/>
                <a:gd name="T74" fmla="*/ 0 w 374"/>
                <a:gd name="T75" fmla="*/ 1 h 884"/>
                <a:gd name="T76" fmla="*/ 0 w 374"/>
                <a:gd name="T77" fmla="*/ 1 h 884"/>
                <a:gd name="T78" fmla="*/ 0 w 374"/>
                <a:gd name="T79" fmla="*/ 1 h 884"/>
                <a:gd name="T80" fmla="*/ 0 w 374"/>
                <a:gd name="T81" fmla="*/ 1 h 884"/>
                <a:gd name="T82" fmla="*/ 0 w 374"/>
                <a:gd name="T83" fmla="*/ 1 h 884"/>
                <a:gd name="T84" fmla="*/ 0 w 374"/>
                <a:gd name="T85" fmla="*/ 1 h 884"/>
                <a:gd name="T86" fmla="*/ 0 w 374"/>
                <a:gd name="T87" fmla="*/ 1 h 884"/>
                <a:gd name="T88" fmla="*/ 0 w 374"/>
                <a:gd name="T89" fmla="*/ 1 h 884"/>
                <a:gd name="T90" fmla="*/ 0 w 374"/>
                <a:gd name="T91" fmla="*/ 1 h 884"/>
                <a:gd name="T92" fmla="*/ 0 w 374"/>
                <a:gd name="T93" fmla="*/ 1 h 884"/>
                <a:gd name="T94" fmla="*/ 0 w 374"/>
                <a:gd name="T95" fmla="*/ 1 h 884"/>
                <a:gd name="T96" fmla="*/ 0 w 374"/>
                <a:gd name="T97" fmla="*/ 1 h 884"/>
                <a:gd name="T98" fmla="*/ 0 w 374"/>
                <a:gd name="T99" fmla="*/ 1 h 884"/>
                <a:gd name="T100" fmla="*/ 0 w 374"/>
                <a:gd name="T101" fmla="*/ 1 h 8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4"/>
                <a:gd name="T154" fmla="*/ 0 h 884"/>
                <a:gd name="T155" fmla="*/ 374 w 374"/>
                <a:gd name="T156" fmla="*/ 884 h 8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4" h="884">
                  <a:moveTo>
                    <a:pt x="374" y="448"/>
                  </a:moveTo>
                  <a:lnTo>
                    <a:pt x="374" y="436"/>
                  </a:lnTo>
                  <a:lnTo>
                    <a:pt x="374" y="424"/>
                  </a:lnTo>
                  <a:lnTo>
                    <a:pt x="374" y="413"/>
                  </a:lnTo>
                  <a:lnTo>
                    <a:pt x="374" y="401"/>
                  </a:lnTo>
                  <a:lnTo>
                    <a:pt x="373" y="391"/>
                  </a:lnTo>
                  <a:lnTo>
                    <a:pt x="372" y="380"/>
                  </a:lnTo>
                  <a:lnTo>
                    <a:pt x="372" y="368"/>
                  </a:lnTo>
                  <a:lnTo>
                    <a:pt x="372" y="358"/>
                  </a:lnTo>
                  <a:lnTo>
                    <a:pt x="371" y="346"/>
                  </a:lnTo>
                  <a:lnTo>
                    <a:pt x="370" y="336"/>
                  </a:lnTo>
                  <a:lnTo>
                    <a:pt x="368" y="326"/>
                  </a:lnTo>
                  <a:lnTo>
                    <a:pt x="368" y="315"/>
                  </a:lnTo>
                  <a:lnTo>
                    <a:pt x="366" y="305"/>
                  </a:lnTo>
                  <a:lnTo>
                    <a:pt x="365" y="294"/>
                  </a:lnTo>
                  <a:lnTo>
                    <a:pt x="364" y="284"/>
                  </a:lnTo>
                  <a:lnTo>
                    <a:pt x="363" y="274"/>
                  </a:lnTo>
                  <a:lnTo>
                    <a:pt x="361" y="265"/>
                  </a:lnTo>
                  <a:lnTo>
                    <a:pt x="360" y="255"/>
                  </a:lnTo>
                  <a:lnTo>
                    <a:pt x="358" y="245"/>
                  </a:lnTo>
                  <a:lnTo>
                    <a:pt x="357" y="236"/>
                  </a:lnTo>
                  <a:lnTo>
                    <a:pt x="353" y="226"/>
                  </a:lnTo>
                  <a:lnTo>
                    <a:pt x="351" y="217"/>
                  </a:lnTo>
                  <a:lnTo>
                    <a:pt x="349" y="208"/>
                  </a:lnTo>
                  <a:lnTo>
                    <a:pt x="348" y="199"/>
                  </a:lnTo>
                  <a:lnTo>
                    <a:pt x="345" y="190"/>
                  </a:lnTo>
                  <a:lnTo>
                    <a:pt x="343" y="182"/>
                  </a:lnTo>
                  <a:lnTo>
                    <a:pt x="339" y="173"/>
                  </a:lnTo>
                  <a:lnTo>
                    <a:pt x="337" y="165"/>
                  </a:lnTo>
                  <a:lnTo>
                    <a:pt x="334" y="156"/>
                  </a:lnTo>
                  <a:lnTo>
                    <a:pt x="332" y="149"/>
                  </a:lnTo>
                  <a:lnTo>
                    <a:pt x="330" y="140"/>
                  </a:lnTo>
                  <a:lnTo>
                    <a:pt x="326" y="133"/>
                  </a:lnTo>
                  <a:lnTo>
                    <a:pt x="323" y="125"/>
                  </a:lnTo>
                  <a:lnTo>
                    <a:pt x="320" y="118"/>
                  </a:lnTo>
                  <a:lnTo>
                    <a:pt x="317" y="111"/>
                  </a:lnTo>
                  <a:lnTo>
                    <a:pt x="314" y="104"/>
                  </a:lnTo>
                  <a:lnTo>
                    <a:pt x="310" y="97"/>
                  </a:lnTo>
                  <a:lnTo>
                    <a:pt x="307" y="90"/>
                  </a:lnTo>
                  <a:lnTo>
                    <a:pt x="304" y="84"/>
                  </a:lnTo>
                  <a:lnTo>
                    <a:pt x="301" y="79"/>
                  </a:lnTo>
                  <a:lnTo>
                    <a:pt x="296" y="72"/>
                  </a:lnTo>
                  <a:lnTo>
                    <a:pt x="293" y="67"/>
                  </a:lnTo>
                  <a:lnTo>
                    <a:pt x="289" y="61"/>
                  </a:lnTo>
                  <a:lnTo>
                    <a:pt x="286" y="56"/>
                  </a:lnTo>
                  <a:lnTo>
                    <a:pt x="281" y="51"/>
                  </a:lnTo>
                  <a:lnTo>
                    <a:pt x="278" y="45"/>
                  </a:lnTo>
                  <a:lnTo>
                    <a:pt x="274" y="41"/>
                  </a:lnTo>
                  <a:lnTo>
                    <a:pt x="270" y="37"/>
                  </a:lnTo>
                  <a:lnTo>
                    <a:pt x="266" y="32"/>
                  </a:lnTo>
                  <a:lnTo>
                    <a:pt x="262" y="29"/>
                  </a:lnTo>
                  <a:lnTo>
                    <a:pt x="258" y="25"/>
                  </a:lnTo>
                  <a:lnTo>
                    <a:pt x="253" y="22"/>
                  </a:lnTo>
                  <a:lnTo>
                    <a:pt x="249" y="18"/>
                  </a:lnTo>
                  <a:lnTo>
                    <a:pt x="245" y="15"/>
                  </a:lnTo>
                  <a:lnTo>
                    <a:pt x="240" y="12"/>
                  </a:lnTo>
                  <a:lnTo>
                    <a:pt x="236" y="10"/>
                  </a:lnTo>
                  <a:lnTo>
                    <a:pt x="231" y="8"/>
                  </a:lnTo>
                  <a:lnTo>
                    <a:pt x="226" y="7"/>
                  </a:lnTo>
                  <a:lnTo>
                    <a:pt x="222" y="4"/>
                  </a:lnTo>
                  <a:lnTo>
                    <a:pt x="218" y="3"/>
                  </a:lnTo>
                  <a:lnTo>
                    <a:pt x="212" y="1"/>
                  </a:lnTo>
                  <a:lnTo>
                    <a:pt x="208" y="1"/>
                  </a:lnTo>
                  <a:lnTo>
                    <a:pt x="204" y="1"/>
                  </a:lnTo>
                  <a:lnTo>
                    <a:pt x="199" y="1"/>
                  </a:lnTo>
                  <a:lnTo>
                    <a:pt x="194" y="0"/>
                  </a:lnTo>
                  <a:lnTo>
                    <a:pt x="189" y="0"/>
                  </a:lnTo>
                  <a:lnTo>
                    <a:pt x="184" y="1"/>
                  </a:lnTo>
                  <a:lnTo>
                    <a:pt x="180" y="2"/>
                  </a:lnTo>
                  <a:lnTo>
                    <a:pt x="175" y="3"/>
                  </a:lnTo>
                  <a:lnTo>
                    <a:pt x="170" y="4"/>
                  </a:lnTo>
                  <a:lnTo>
                    <a:pt x="166" y="7"/>
                  </a:lnTo>
                  <a:lnTo>
                    <a:pt x="161" y="9"/>
                  </a:lnTo>
                  <a:lnTo>
                    <a:pt x="156" y="10"/>
                  </a:lnTo>
                  <a:lnTo>
                    <a:pt x="152" y="13"/>
                  </a:lnTo>
                  <a:lnTo>
                    <a:pt x="147" y="15"/>
                  </a:lnTo>
                  <a:lnTo>
                    <a:pt x="142" y="19"/>
                  </a:lnTo>
                  <a:lnTo>
                    <a:pt x="138" y="23"/>
                  </a:lnTo>
                  <a:lnTo>
                    <a:pt x="134" y="26"/>
                  </a:lnTo>
                  <a:lnTo>
                    <a:pt x="129" y="29"/>
                  </a:lnTo>
                  <a:lnTo>
                    <a:pt x="125" y="33"/>
                  </a:lnTo>
                  <a:lnTo>
                    <a:pt x="121" y="37"/>
                  </a:lnTo>
                  <a:lnTo>
                    <a:pt x="116" y="42"/>
                  </a:lnTo>
                  <a:lnTo>
                    <a:pt x="112" y="46"/>
                  </a:lnTo>
                  <a:lnTo>
                    <a:pt x="108" y="52"/>
                  </a:lnTo>
                  <a:lnTo>
                    <a:pt x="105" y="57"/>
                  </a:lnTo>
                  <a:lnTo>
                    <a:pt x="100" y="61"/>
                  </a:lnTo>
                  <a:lnTo>
                    <a:pt x="96" y="67"/>
                  </a:lnTo>
                  <a:lnTo>
                    <a:pt x="93" y="73"/>
                  </a:lnTo>
                  <a:lnTo>
                    <a:pt x="89" y="79"/>
                  </a:lnTo>
                  <a:lnTo>
                    <a:pt x="85" y="85"/>
                  </a:lnTo>
                  <a:lnTo>
                    <a:pt x="81" y="92"/>
                  </a:lnTo>
                  <a:lnTo>
                    <a:pt x="78" y="98"/>
                  </a:lnTo>
                  <a:lnTo>
                    <a:pt x="75" y="105"/>
                  </a:lnTo>
                  <a:lnTo>
                    <a:pt x="70" y="112"/>
                  </a:lnTo>
                  <a:lnTo>
                    <a:pt x="67" y="119"/>
                  </a:lnTo>
                  <a:lnTo>
                    <a:pt x="64" y="127"/>
                  </a:lnTo>
                  <a:lnTo>
                    <a:pt x="61" y="133"/>
                  </a:lnTo>
                  <a:lnTo>
                    <a:pt x="57" y="142"/>
                  </a:lnTo>
                  <a:lnTo>
                    <a:pt x="54" y="150"/>
                  </a:lnTo>
                  <a:lnTo>
                    <a:pt x="51" y="157"/>
                  </a:lnTo>
                  <a:lnTo>
                    <a:pt x="48" y="166"/>
                  </a:lnTo>
                  <a:lnTo>
                    <a:pt x="44" y="174"/>
                  </a:lnTo>
                  <a:lnTo>
                    <a:pt x="41" y="183"/>
                  </a:lnTo>
                  <a:lnTo>
                    <a:pt x="39" y="192"/>
                  </a:lnTo>
                  <a:lnTo>
                    <a:pt x="36" y="200"/>
                  </a:lnTo>
                  <a:lnTo>
                    <a:pt x="34" y="209"/>
                  </a:lnTo>
                  <a:lnTo>
                    <a:pt x="30" y="217"/>
                  </a:lnTo>
                  <a:lnTo>
                    <a:pt x="29" y="227"/>
                  </a:lnTo>
                  <a:lnTo>
                    <a:pt x="26" y="237"/>
                  </a:lnTo>
                  <a:lnTo>
                    <a:pt x="24" y="246"/>
                  </a:lnTo>
                  <a:lnTo>
                    <a:pt x="22" y="256"/>
                  </a:lnTo>
                  <a:lnTo>
                    <a:pt x="21" y="266"/>
                  </a:lnTo>
                  <a:lnTo>
                    <a:pt x="17" y="275"/>
                  </a:lnTo>
                  <a:lnTo>
                    <a:pt x="15" y="285"/>
                  </a:lnTo>
                  <a:lnTo>
                    <a:pt x="14" y="296"/>
                  </a:lnTo>
                  <a:lnTo>
                    <a:pt x="13" y="307"/>
                  </a:lnTo>
                  <a:lnTo>
                    <a:pt x="11" y="316"/>
                  </a:lnTo>
                  <a:lnTo>
                    <a:pt x="9" y="327"/>
                  </a:lnTo>
                  <a:lnTo>
                    <a:pt x="8" y="338"/>
                  </a:lnTo>
                  <a:lnTo>
                    <a:pt x="7" y="349"/>
                  </a:lnTo>
                  <a:lnTo>
                    <a:pt x="6" y="359"/>
                  </a:lnTo>
                  <a:lnTo>
                    <a:pt x="5" y="370"/>
                  </a:lnTo>
                  <a:lnTo>
                    <a:pt x="3" y="381"/>
                  </a:lnTo>
                  <a:lnTo>
                    <a:pt x="3" y="392"/>
                  </a:lnTo>
                  <a:lnTo>
                    <a:pt x="2" y="403"/>
                  </a:lnTo>
                  <a:lnTo>
                    <a:pt x="1" y="414"/>
                  </a:lnTo>
                  <a:lnTo>
                    <a:pt x="1" y="425"/>
                  </a:lnTo>
                  <a:lnTo>
                    <a:pt x="1" y="437"/>
                  </a:lnTo>
                  <a:lnTo>
                    <a:pt x="0" y="449"/>
                  </a:lnTo>
                  <a:lnTo>
                    <a:pt x="0" y="459"/>
                  </a:lnTo>
                  <a:lnTo>
                    <a:pt x="0" y="470"/>
                  </a:lnTo>
                  <a:lnTo>
                    <a:pt x="0" y="482"/>
                  </a:lnTo>
                  <a:lnTo>
                    <a:pt x="0" y="493"/>
                  </a:lnTo>
                  <a:lnTo>
                    <a:pt x="0" y="504"/>
                  </a:lnTo>
                  <a:lnTo>
                    <a:pt x="1" y="514"/>
                  </a:lnTo>
                  <a:lnTo>
                    <a:pt x="2" y="526"/>
                  </a:lnTo>
                  <a:lnTo>
                    <a:pt x="2" y="537"/>
                  </a:lnTo>
                  <a:lnTo>
                    <a:pt x="3" y="548"/>
                  </a:lnTo>
                  <a:lnTo>
                    <a:pt x="5" y="557"/>
                  </a:lnTo>
                  <a:lnTo>
                    <a:pt x="6" y="568"/>
                  </a:lnTo>
                  <a:lnTo>
                    <a:pt x="7" y="578"/>
                  </a:lnTo>
                  <a:lnTo>
                    <a:pt x="8" y="589"/>
                  </a:lnTo>
                  <a:lnTo>
                    <a:pt x="10" y="599"/>
                  </a:lnTo>
                  <a:lnTo>
                    <a:pt x="12" y="609"/>
                  </a:lnTo>
                  <a:lnTo>
                    <a:pt x="13" y="619"/>
                  </a:lnTo>
                  <a:lnTo>
                    <a:pt x="14" y="628"/>
                  </a:lnTo>
                  <a:lnTo>
                    <a:pt x="16" y="638"/>
                  </a:lnTo>
                  <a:lnTo>
                    <a:pt x="19" y="648"/>
                  </a:lnTo>
                  <a:lnTo>
                    <a:pt x="21" y="656"/>
                  </a:lnTo>
                  <a:lnTo>
                    <a:pt x="22" y="666"/>
                  </a:lnTo>
                  <a:lnTo>
                    <a:pt x="24" y="675"/>
                  </a:lnTo>
                  <a:lnTo>
                    <a:pt x="27" y="684"/>
                  </a:lnTo>
                  <a:lnTo>
                    <a:pt x="29" y="693"/>
                  </a:lnTo>
                  <a:lnTo>
                    <a:pt x="31" y="702"/>
                  </a:lnTo>
                  <a:lnTo>
                    <a:pt x="34" y="710"/>
                  </a:lnTo>
                  <a:lnTo>
                    <a:pt x="37" y="719"/>
                  </a:lnTo>
                  <a:lnTo>
                    <a:pt x="40" y="726"/>
                  </a:lnTo>
                  <a:lnTo>
                    <a:pt x="42" y="735"/>
                  </a:lnTo>
                  <a:lnTo>
                    <a:pt x="45" y="742"/>
                  </a:lnTo>
                  <a:lnTo>
                    <a:pt x="49" y="751"/>
                  </a:lnTo>
                  <a:lnTo>
                    <a:pt x="51" y="757"/>
                  </a:lnTo>
                  <a:lnTo>
                    <a:pt x="54" y="765"/>
                  </a:lnTo>
                  <a:lnTo>
                    <a:pt x="57" y="771"/>
                  </a:lnTo>
                  <a:lnTo>
                    <a:pt x="61" y="779"/>
                  </a:lnTo>
                  <a:lnTo>
                    <a:pt x="64" y="785"/>
                  </a:lnTo>
                  <a:lnTo>
                    <a:pt x="67" y="792"/>
                  </a:lnTo>
                  <a:lnTo>
                    <a:pt x="70" y="798"/>
                  </a:lnTo>
                  <a:lnTo>
                    <a:pt x="75" y="805"/>
                  </a:lnTo>
                  <a:lnTo>
                    <a:pt x="78" y="810"/>
                  </a:lnTo>
                  <a:lnTo>
                    <a:pt x="81" y="817"/>
                  </a:lnTo>
                  <a:lnTo>
                    <a:pt x="85" y="822"/>
                  </a:lnTo>
                  <a:lnTo>
                    <a:pt x="89" y="827"/>
                  </a:lnTo>
                  <a:lnTo>
                    <a:pt x="93" y="832"/>
                  </a:lnTo>
                  <a:lnTo>
                    <a:pt x="96" y="837"/>
                  </a:lnTo>
                  <a:lnTo>
                    <a:pt x="100" y="841"/>
                  </a:lnTo>
                  <a:lnTo>
                    <a:pt x="105" y="847"/>
                  </a:lnTo>
                  <a:lnTo>
                    <a:pt x="108" y="851"/>
                  </a:lnTo>
                  <a:lnTo>
                    <a:pt x="113" y="854"/>
                  </a:lnTo>
                  <a:lnTo>
                    <a:pt x="116" y="859"/>
                  </a:lnTo>
                  <a:lnTo>
                    <a:pt x="122" y="862"/>
                  </a:lnTo>
                  <a:lnTo>
                    <a:pt x="125" y="864"/>
                  </a:lnTo>
                  <a:lnTo>
                    <a:pt x="130" y="868"/>
                  </a:lnTo>
                  <a:lnTo>
                    <a:pt x="134" y="870"/>
                  </a:lnTo>
                  <a:lnTo>
                    <a:pt x="139" y="874"/>
                  </a:lnTo>
                  <a:lnTo>
                    <a:pt x="143" y="876"/>
                  </a:lnTo>
                  <a:lnTo>
                    <a:pt x="148" y="878"/>
                  </a:lnTo>
                  <a:lnTo>
                    <a:pt x="152" y="879"/>
                  </a:lnTo>
                  <a:lnTo>
                    <a:pt x="157" y="881"/>
                  </a:lnTo>
                  <a:lnTo>
                    <a:pt x="162" y="881"/>
                  </a:lnTo>
                  <a:lnTo>
                    <a:pt x="167" y="883"/>
                  </a:lnTo>
                  <a:lnTo>
                    <a:pt x="171" y="883"/>
                  </a:lnTo>
                  <a:lnTo>
                    <a:pt x="177" y="884"/>
                  </a:lnTo>
                  <a:lnTo>
                    <a:pt x="181" y="884"/>
                  </a:lnTo>
                  <a:lnTo>
                    <a:pt x="186" y="883"/>
                  </a:lnTo>
                  <a:lnTo>
                    <a:pt x="190" y="883"/>
                  </a:lnTo>
                  <a:lnTo>
                    <a:pt x="195" y="882"/>
                  </a:lnTo>
                  <a:lnTo>
                    <a:pt x="199" y="880"/>
                  </a:lnTo>
                  <a:lnTo>
                    <a:pt x="205" y="879"/>
                  </a:lnTo>
                  <a:lnTo>
                    <a:pt x="209" y="878"/>
                  </a:lnTo>
                  <a:lnTo>
                    <a:pt x="214" y="876"/>
                  </a:lnTo>
                  <a:lnTo>
                    <a:pt x="218" y="873"/>
                  </a:lnTo>
                  <a:lnTo>
                    <a:pt x="223" y="870"/>
                  </a:lnTo>
                  <a:lnTo>
                    <a:pt x="227" y="868"/>
                  </a:lnTo>
                  <a:lnTo>
                    <a:pt x="232" y="865"/>
                  </a:lnTo>
                  <a:lnTo>
                    <a:pt x="236" y="862"/>
                  </a:lnTo>
                  <a:lnTo>
                    <a:pt x="240" y="859"/>
                  </a:lnTo>
                  <a:lnTo>
                    <a:pt x="245" y="854"/>
                  </a:lnTo>
                  <a:lnTo>
                    <a:pt x="250" y="851"/>
                  </a:lnTo>
                  <a:lnTo>
                    <a:pt x="253" y="847"/>
                  </a:lnTo>
                  <a:lnTo>
                    <a:pt x="258" y="842"/>
                  </a:lnTo>
                  <a:lnTo>
                    <a:pt x="261" y="837"/>
                  </a:lnTo>
                  <a:lnTo>
                    <a:pt x="266" y="833"/>
                  </a:lnTo>
                  <a:lnTo>
                    <a:pt x="269" y="826"/>
                  </a:lnTo>
                  <a:lnTo>
                    <a:pt x="274" y="822"/>
                  </a:lnTo>
                  <a:lnTo>
                    <a:pt x="277" y="816"/>
                  </a:lnTo>
                  <a:lnTo>
                    <a:pt x="281" y="810"/>
                  </a:lnTo>
                  <a:lnTo>
                    <a:pt x="286" y="805"/>
                  </a:lnTo>
                  <a:lnTo>
                    <a:pt x="289" y="798"/>
                  </a:lnTo>
                  <a:lnTo>
                    <a:pt x="293" y="792"/>
                  </a:lnTo>
                  <a:lnTo>
                    <a:pt x="296" y="785"/>
                  </a:lnTo>
                  <a:lnTo>
                    <a:pt x="300" y="779"/>
                  </a:lnTo>
                  <a:lnTo>
                    <a:pt x="304" y="771"/>
                  </a:lnTo>
                  <a:lnTo>
                    <a:pt x="307" y="765"/>
                  </a:lnTo>
                  <a:lnTo>
                    <a:pt x="311" y="759"/>
                  </a:lnTo>
                  <a:lnTo>
                    <a:pt x="314" y="750"/>
                  </a:lnTo>
                  <a:lnTo>
                    <a:pt x="317" y="742"/>
                  </a:lnTo>
                  <a:lnTo>
                    <a:pt x="320" y="734"/>
                  </a:lnTo>
                  <a:lnTo>
                    <a:pt x="323" y="726"/>
                  </a:lnTo>
                  <a:lnTo>
                    <a:pt x="325" y="718"/>
                  </a:lnTo>
                  <a:lnTo>
                    <a:pt x="329" y="709"/>
                  </a:lnTo>
                  <a:lnTo>
                    <a:pt x="332" y="700"/>
                  </a:lnTo>
                  <a:lnTo>
                    <a:pt x="335" y="693"/>
                  </a:lnTo>
                  <a:lnTo>
                    <a:pt x="337" y="683"/>
                  </a:lnTo>
                  <a:lnTo>
                    <a:pt x="340" y="675"/>
                  </a:lnTo>
                  <a:lnTo>
                    <a:pt x="343" y="665"/>
                  </a:lnTo>
                  <a:lnTo>
                    <a:pt x="345" y="656"/>
                  </a:lnTo>
                  <a:lnTo>
                    <a:pt x="347" y="647"/>
                  </a:lnTo>
                  <a:lnTo>
                    <a:pt x="350" y="637"/>
                  </a:lnTo>
                  <a:lnTo>
                    <a:pt x="351" y="627"/>
                  </a:lnTo>
                  <a:lnTo>
                    <a:pt x="354" y="619"/>
                  </a:lnTo>
                  <a:lnTo>
                    <a:pt x="357" y="608"/>
                  </a:lnTo>
                  <a:lnTo>
                    <a:pt x="358" y="597"/>
                  </a:lnTo>
                  <a:lnTo>
                    <a:pt x="360" y="587"/>
                  </a:lnTo>
                  <a:lnTo>
                    <a:pt x="361" y="578"/>
                  </a:lnTo>
                  <a:lnTo>
                    <a:pt x="362" y="567"/>
                  </a:lnTo>
                  <a:lnTo>
                    <a:pt x="364" y="556"/>
                  </a:lnTo>
                  <a:lnTo>
                    <a:pt x="365" y="547"/>
                  </a:lnTo>
                  <a:lnTo>
                    <a:pt x="367" y="536"/>
                  </a:lnTo>
                  <a:lnTo>
                    <a:pt x="367" y="524"/>
                  </a:lnTo>
                  <a:lnTo>
                    <a:pt x="368" y="514"/>
                  </a:lnTo>
                  <a:lnTo>
                    <a:pt x="370" y="502"/>
                  </a:lnTo>
                  <a:lnTo>
                    <a:pt x="371" y="493"/>
                  </a:lnTo>
                  <a:lnTo>
                    <a:pt x="371" y="481"/>
                  </a:lnTo>
                  <a:lnTo>
                    <a:pt x="372" y="470"/>
                  </a:lnTo>
                  <a:lnTo>
                    <a:pt x="372" y="458"/>
                  </a:lnTo>
                  <a:lnTo>
                    <a:pt x="374" y="4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7" name="Freeform 24"/>
            <p:cNvSpPr>
              <a:spLocks/>
            </p:cNvSpPr>
            <p:nvPr/>
          </p:nvSpPr>
          <p:spPr bwMode="auto">
            <a:xfrm>
              <a:off x="1567" y="1743"/>
              <a:ext cx="165" cy="374"/>
            </a:xfrm>
            <a:custGeom>
              <a:avLst/>
              <a:gdLst>
                <a:gd name="T0" fmla="*/ 0 w 332"/>
                <a:gd name="T1" fmla="*/ 1 h 746"/>
                <a:gd name="T2" fmla="*/ 0 w 332"/>
                <a:gd name="T3" fmla="*/ 1 h 746"/>
                <a:gd name="T4" fmla="*/ 0 w 332"/>
                <a:gd name="T5" fmla="*/ 1 h 746"/>
                <a:gd name="T6" fmla="*/ 0 w 332"/>
                <a:gd name="T7" fmla="*/ 1 h 746"/>
                <a:gd name="T8" fmla="*/ 0 w 332"/>
                <a:gd name="T9" fmla="*/ 1 h 746"/>
                <a:gd name="T10" fmla="*/ 0 w 332"/>
                <a:gd name="T11" fmla="*/ 1 h 746"/>
                <a:gd name="T12" fmla="*/ 0 w 332"/>
                <a:gd name="T13" fmla="*/ 1 h 746"/>
                <a:gd name="T14" fmla="*/ 0 w 332"/>
                <a:gd name="T15" fmla="*/ 1 h 746"/>
                <a:gd name="T16" fmla="*/ 0 w 332"/>
                <a:gd name="T17" fmla="*/ 1 h 746"/>
                <a:gd name="T18" fmla="*/ 0 w 332"/>
                <a:gd name="T19" fmla="*/ 1 h 746"/>
                <a:gd name="T20" fmla="*/ 0 w 332"/>
                <a:gd name="T21" fmla="*/ 1 h 746"/>
                <a:gd name="T22" fmla="*/ 0 w 332"/>
                <a:gd name="T23" fmla="*/ 1 h 746"/>
                <a:gd name="T24" fmla="*/ 0 w 332"/>
                <a:gd name="T25" fmla="*/ 1 h 746"/>
                <a:gd name="T26" fmla="*/ 0 w 332"/>
                <a:gd name="T27" fmla="*/ 1 h 746"/>
                <a:gd name="T28" fmla="*/ 0 w 332"/>
                <a:gd name="T29" fmla="*/ 1 h 746"/>
                <a:gd name="T30" fmla="*/ 0 w 332"/>
                <a:gd name="T31" fmla="*/ 1 h 746"/>
                <a:gd name="T32" fmla="*/ 0 w 332"/>
                <a:gd name="T33" fmla="*/ 1 h 746"/>
                <a:gd name="T34" fmla="*/ 0 w 332"/>
                <a:gd name="T35" fmla="*/ 1 h 746"/>
                <a:gd name="T36" fmla="*/ 0 w 332"/>
                <a:gd name="T37" fmla="*/ 1 h 746"/>
                <a:gd name="T38" fmla="*/ 0 w 332"/>
                <a:gd name="T39" fmla="*/ 1 h 746"/>
                <a:gd name="T40" fmla="*/ 0 w 332"/>
                <a:gd name="T41" fmla="*/ 1 h 746"/>
                <a:gd name="T42" fmla="*/ 0 w 332"/>
                <a:gd name="T43" fmla="*/ 1 h 746"/>
                <a:gd name="T44" fmla="*/ 0 w 332"/>
                <a:gd name="T45" fmla="*/ 1 h 746"/>
                <a:gd name="T46" fmla="*/ 0 w 332"/>
                <a:gd name="T47" fmla="*/ 1 h 746"/>
                <a:gd name="T48" fmla="*/ 0 w 332"/>
                <a:gd name="T49" fmla="*/ 1 h 746"/>
                <a:gd name="T50" fmla="*/ 0 w 332"/>
                <a:gd name="T51" fmla="*/ 1 h 746"/>
                <a:gd name="T52" fmla="*/ 0 w 332"/>
                <a:gd name="T53" fmla="*/ 1 h 746"/>
                <a:gd name="T54" fmla="*/ 0 w 332"/>
                <a:gd name="T55" fmla="*/ 1 h 746"/>
                <a:gd name="T56" fmla="*/ 0 w 332"/>
                <a:gd name="T57" fmla="*/ 1 h 746"/>
                <a:gd name="T58" fmla="*/ 0 w 332"/>
                <a:gd name="T59" fmla="*/ 1 h 746"/>
                <a:gd name="T60" fmla="*/ 0 w 332"/>
                <a:gd name="T61" fmla="*/ 1 h 746"/>
                <a:gd name="T62" fmla="*/ 0 w 332"/>
                <a:gd name="T63" fmla="*/ 1 h 746"/>
                <a:gd name="T64" fmla="*/ 0 w 332"/>
                <a:gd name="T65" fmla="*/ 1 h 746"/>
                <a:gd name="T66" fmla="*/ 0 w 332"/>
                <a:gd name="T67" fmla="*/ 1 h 746"/>
                <a:gd name="T68" fmla="*/ 0 w 332"/>
                <a:gd name="T69" fmla="*/ 1 h 746"/>
                <a:gd name="T70" fmla="*/ 0 w 332"/>
                <a:gd name="T71" fmla="*/ 1 h 746"/>
                <a:gd name="T72" fmla="*/ 0 w 332"/>
                <a:gd name="T73" fmla="*/ 1 h 746"/>
                <a:gd name="T74" fmla="*/ 0 w 332"/>
                <a:gd name="T75" fmla="*/ 1 h 746"/>
                <a:gd name="T76" fmla="*/ 0 w 332"/>
                <a:gd name="T77" fmla="*/ 1 h 746"/>
                <a:gd name="T78" fmla="*/ 0 w 332"/>
                <a:gd name="T79" fmla="*/ 1 h 746"/>
                <a:gd name="T80" fmla="*/ 0 w 332"/>
                <a:gd name="T81" fmla="*/ 1 h 746"/>
                <a:gd name="T82" fmla="*/ 0 w 332"/>
                <a:gd name="T83" fmla="*/ 1 h 746"/>
                <a:gd name="T84" fmla="*/ 0 w 332"/>
                <a:gd name="T85" fmla="*/ 1 h 746"/>
                <a:gd name="T86" fmla="*/ 0 w 332"/>
                <a:gd name="T87" fmla="*/ 1 h 746"/>
                <a:gd name="T88" fmla="*/ 0 w 332"/>
                <a:gd name="T89" fmla="*/ 1 h 746"/>
                <a:gd name="T90" fmla="*/ 0 w 332"/>
                <a:gd name="T91" fmla="*/ 1 h 746"/>
                <a:gd name="T92" fmla="*/ 0 w 332"/>
                <a:gd name="T93" fmla="*/ 1 h 746"/>
                <a:gd name="T94" fmla="*/ 0 w 332"/>
                <a:gd name="T95" fmla="*/ 1 h 746"/>
                <a:gd name="T96" fmla="*/ 0 w 332"/>
                <a:gd name="T97" fmla="*/ 1 h 746"/>
                <a:gd name="T98" fmla="*/ 0 w 332"/>
                <a:gd name="T99" fmla="*/ 1 h 746"/>
                <a:gd name="T100" fmla="*/ 0 w 332"/>
                <a:gd name="T101" fmla="*/ 1 h 7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2"/>
                <a:gd name="T154" fmla="*/ 0 h 746"/>
                <a:gd name="T155" fmla="*/ 332 w 332"/>
                <a:gd name="T156" fmla="*/ 746 h 7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2" h="746">
                  <a:moveTo>
                    <a:pt x="332" y="377"/>
                  </a:moveTo>
                  <a:lnTo>
                    <a:pt x="332" y="367"/>
                  </a:lnTo>
                  <a:lnTo>
                    <a:pt x="332" y="358"/>
                  </a:lnTo>
                  <a:lnTo>
                    <a:pt x="332" y="348"/>
                  </a:lnTo>
                  <a:lnTo>
                    <a:pt x="332" y="339"/>
                  </a:lnTo>
                  <a:lnTo>
                    <a:pt x="332" y="329"/>
                  </a:lnTo>
                  <a:lnTo>
                    <a:pt x="331" y="320"/>
                  </a:lnTo>
                  <a:lnTo>
                    <a:pt x="331" y="311"/>
                  </a:lnTo>
                  <a:lnTo>
                    <a:pt x="331" y="302"/>
                  </a:lnTo>
                  <a:lnTo>
                    <a:pt x="329" y="292"/>
                  </a:lnTo>
                  <a:lnTo>
                    <a:pt x="329" y="284"/>
                  </a:lnTo>
                  <a:lnTo>
                    <a:pt x="328" y="274"/>
                  </a:lnTo>
                  <a:lnTo>
                    <a:pt x="327" y="265"/>
                  </a:lnTo>
                  <a:lnTo>
                    <a:pt x="326" y="257"/>
                  </a:lnTo>
                  <a:lnTo>
                    <a:pt x="324" y="248"/>
                  </a:lnTo>
                  <a:lnTo>
                    <a:pt x="323" y="240"/>
                  </a:lnTo>
                  <a:lnTo>
                    <a:pt x="322" y="232"/>
                  </a:lnTo>
                  <a:lnTo>
                    <a:pt x="321" y="223"/>
                  </a:lnTo>
                  <a:lnTo>
                    <a:pt x="319" y="215"/>
                  </a:lnTo>
                  <a:lnTo>
                    <a:pt x="317" y="206"/>
                  </a:lnTo>
                  <a:lnTo>
                    <a:pt x="316" y="199"/>
                  </a:lnTo>
                  <a:lnTo>
                    <a:pt x="314" y="190"/>
                  </a:lnTo>
                  <a:lnTo>
                    <a:pt x="313" y="183"/>
                  </a:lnTo>
                  <a:lnTo>
                    <a:pt x="310" y="175"/>
                  </a:lnTo>
                  <a:lnTo>
                    <a:pt x="308" y="168"/>
                  </a:lnTo>
                  <a:lnTo>
                    <a:pt x="306" y="160"/>
                  </a:lnTo>
                  <a:lnTo>
                    <a:pt x="304" y="152"/>
                  </a:lnTo>
                  <a:lnTo>
                    <a:pt x="302" y="146"/>
                  </a:lnTo>
                  <a:lnTo>
                    <a:pt x="300" y="140"/>
                  </a:lnTo>
                  <a:lnTo>
                    <a:pt x="298" y="132"/>
                  </a:lnTo>
                  <a:lnTo>
                    <a:pt x="295" y="126"/>
                  </a:lnTo>
                  <a:lnTo>
                    <a:pt x="292" y="118"/>
                  </a:lnTo>
                  <a:lnTo>
                    <a:pt x="290" y="113"/>
                  </a:lnTo>
                  <a:lnTo>
                    <a:pt x="287" y="106"/>
                  </a:lnTo>
                  <a:lnTo>
                    <a:pt x="284" y="100"/>
                  </a:lnTo>
                  <a:lnTo>
                    <a:pt x="281" y="93"/>
                  </a:lnTo>
                  <a:lnTo>
                    <a:pt x="278" y="88"/>
                  </a:lnTo>
                  <a:lnTo>
                    <a:pt x="275" y="81"/>
                  </a:lnTo>
                  <a:lnTo>
                    <a:pt x="273" y="77"/>
                  </a:lnTo>
                  <a:lnTo>
                    <a:pt x="270" y="72"/>
                  </a:lnTo>
                  <a:lnTo>
                    <a:pt x="267" y="66"/>
                  </a:lnTo>
                  <a:lnTo>
                    <a:pt x="263" y="61"/>
                  </a:lnTo>
                  <a:lnTo>
                    <a:pt x="260" y="57"/>
                  </a:lnTo>
                  <a:lnTo>
                    <a:pt x="257" y="51"/>
                  </a:lnTo>
                  <a:lnTo>
                    <a:pt x="253" y="47"/>
                  </a:lnTo>
                  <a:lnTo>
                    <a:pt x="250" y="43"/>
                  </a:lnTo>
                  <a:lnTo>
                    <a:pt x="246" y="38"/>
                  </a:lnTo>
                  <a:lnTo>
                    <a:pt x="243" y="35"/>
                  </a:lnTo>
                  <a:lnTo>
                    <a:pt x="240" y="32"/>
                  </a:lnTo>
                  <a:lnTo>
                    <a:pt x="236" y="28"/>
                  </a:lnTo>
                  <a:lnTo>
                    <a:pt x="232" y="24"/>
                  </a:lnTo>
                  <a:lnTo>
                    <a:pt x="228" y="21"/>
                  </a:lnTo>
                  <a:lnTo>
                    <a:pt x="224" y="18"/>
                  </a:lnTo>
                  <a:lnTo>
                    <a:pt x="220" y="15"/>
                  </a:lnTo>
                  <a:lnTo>
                    <a:pt x="217" y="13"/>
                  </a:lnTo>
                  <a:lnTo>
                    <a:pt x="212" y="10"/>
                  </a:lnTo>
                  <a:lnTo>
                    <a:pt x="209" y="8"/>
                  </a:lnTo>
                  <a:lnTo>
                    <a:pt x="205" y="6"/>
                  </a:lnTo>
                  <a:lnTo>
                    <a:pt x="201" y="5"/>
                  </a:lnTo>
                  <a:lnTo>
                    <a:pt x="196" y="4"/>
                  </a:lnTo>
                  <a:lnTo>
                    <a:pt x="193" y="2"/>
                  </a:lnTo>
                  <a:lnTo>
                    <a:pt x="189" y="1"/>
                  </a:lnTo>
                  <a:lnTo>
                    <a:pt x="184" y="1"/>
                  </a:lnTo>
                  <a:lnTo>
                    <a:pt x="180" y="1"/>
                  </a:lnTo>
                  <a:lnTo>
                    <a:pt x="177" y="1"/>
                  </a:lnTo>
                  <a:lnTo>
                    <a:pt x="172" y="0"/>
                  </a:lnTo>
                  <a:lnTo>
                    <a:pt x="168" y="0"/>
                  </a:lnTo>
                  <a:lnTo>
                    <a:pt x="163" y="1"/>
                  </a:lnTo>
                  <a:lnTo>
                    <a:pt x="160" y="2"/>
                  </a:lnTo>
                  <a:lnTo>
                    <a:pt x="154" y="2"/>
                  </a:lnTo>
                  <a:lnTo>
                    <a:pt x="151" y="4"/>
                  </a:lnTo>
                  <a:lnTo>
                    <a:pt x="146" y="5"/>
                  </a:lnTo>
                  <a:lnTo>
                    <a:pt x="142" y="7"/>
                  </a:lnTo>
                  <a:lnTo>
                    <a:pt x="138" y="8"/>
                  </a:lnTo>
                  <a:lnTo>
                    <a:pt x="134" y="10"/>
                  </a:lnTo>
                  <a:lnTo>
                    <a:pt x="130" y="13"/>
                  </a:lnTo>
                  <a:lnTo>
                    <a:pt x="126" y="16"/>
                  </a:lnTo>
                  <a:lnTo>
                    <a:pt x="122" y="18"/>
                  </a:lnTo>
                  <a:lnTo>
                    <a:pt x="118" y="21"/>
                  </a:lnTo>
                  <a:lnTo>
                    <a:pt x="114" y="24"/>
                  </a:lnTo>
                  <a:lnTo>
                    <a:pt x="110" y="28"/>
                  </a:lnTo>
                  <a:lnTo>
                    <a:pt x="107" y="32"/>
                  </a:lnTo>
                  <a:lnTo>
                    <a:pt x="103" y="35"/>
                  </a:lnTo>
                  <a:lnTo>
                    <a:pt x="98" y="38"/>
                  </a:lnTo>
                  <a:lnTo>
                    <a:pt x="95" y="43"/>
                  </a:lnTo>
                  <a:lnTo>
                    <a:pt x="92" y="47"/>
                  </a:lnTo>
                  <a:lnTo>
                    <a:pt x="89" y="51"/>
                  </a:lnTo>
                  <a:lnTo>
                    <a:pt x="85" y="57"/>
                  </a:lnTo>
                  <a:lnTo>
                    <a:pt x="81" y="61"/>
                  </a:lnTo>
                  <a:lnTo>
                    <a:pt x="78" y="66"/>
                  </a:lnTo>
                  <a:lnTo>
                    <a:pt x="75" y="71"/>
                  </a:lnTo>
                  <a:lnTo>
                    <a:pt x="71" y="77"/>
                  </a:lnTo>
                  <a:lnTo>
                    <a:pt x="68" y="83"/>
                  </a:lnTo>
                  <a:lnTo>
                    <a:pt x="64" y="88"/>
                  </a:lnTo>
                  <a:lnTo>
                    <a:pt x="62" y="94"/>
                  </a:lnTo>
                  <a:lnTo>
                    <a:pt x="59" y="100"/>
                  </a:lnTo>
                  <a:lnTo>
                    <a:pt x="56" y="106"/>
                  </a:lnTo>
                  <a:lnTo>
                    <a:pt x="53" y="113"/>
                  </a:lnTo>
                  <a:lnTo>
                    <a:pt x="50" y="118"/>
                  </a:lnTo>
                  <a:lnTo>
                    <a:pt x="47" y="126"/>
                  </a:lnTo>
                  <a:lnTo>
                    <a:pt x="45" y="132"/>
                  </a:lnTo>
                  <a:lnTo>
                    <a:pt x="41" y="140"/>
                  </a:lnTo>
                  <a:lnTo>
                    <a:pt x="39" y="146"/>
                  </a:lnTo>
                  <a:lnTo>
                    <a:pt x="36" y="154"/>
                  </a:lnTo>
                  <a:lnTo>
                    <a:pt x="34" y="161"/>
                  </a:lnTo>
                  <a:lnTo>
                    <a:pt x="32" y="168"/>
                  </a:lnTo>
                  <a:lnTo>
                    <a:pt x="28" y="175"/>
                  </a:lnTo>
                  <a:lnTo>
                    <a:pt x="26" y="183"/>
                  </a:lnTo>
                  <a:lnTo>
                    <a:pt x="25" y="191"/>
                  </a:lnTo>
                  <a:lnTo>
                    <a:pt x="23" y="199"/>
                  </a:lnTo>
                  <a:lnTo>
                    <a:pt x="21" y="206"/>
                  </a:lnTo>
                  <a:lnTo>
                    <a:pt x="19" y="215"/>
                  </a:lnTo>
                  <a:lnTo>
                    <a:pt x="18" y="223"/>
                  </a:lnTo>
                  <a:lnTo>
                    <a:pt x="15" y="232"/>
                  </a:lnTo>
                  <a:lnTo>
                    <a:pt x="14" y="241"/>
                  </a:lnTo>
                  <a:lnTo>
                    <a:pt x="12" y="249"/>
                  </a:lnTo>
                  <a:lnTo>
                    <a:pt x="10" y="258"/>
                  </a:lnTo>
                  <a:lnTo>
                    <a:pt x="9" y="267"/>
                  </a:lnTo>
                  <a:lnTo>
                    <a:pt x="8" y="275"/>
                  </a:lnTo>
                  <a:lnTo>
                    <a:pt x="7" y="285"/>
                  </a:lnTo>
                  <a:lnTo>
                    <a:pt x="6" y="293"/>
                  </a:lnTo>
                  <a:lnTo>
                    <a:pt x="5" y="302"/>
                  </a:lnTo>
                  <a:lnTo>
                    <a:pt x="5" y="312"/>
                  </a:lnTo>
                  <a:lnTo>
                    <a:pt x="4" y="321"/>
                  </a:lnTo>
                  <a:lnTo>
                    <a:pt x="3" y="331"/>
                  </a:lnTo>
                  <a:lnTo>
                    <a:pt x="1" y="340"/>
                  </a:lnTo>
                  <a:lnTo>
                    <a:pt x="1" y="349"/>
                  </a:lnTo>
                  <a:lnTo>
                    <a:pt x="1" y="359"/>
                  </a:lnTo>
                  <a:lnTo>
                    <a:pt x="1" y="370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7"/>
                  </a:lnTo>
                  <a:lnTo>
                    <a:pt x="0" y="406"/>
                  </a:lnTo>
                  <a:lnTo>
                    <a:pt x="0" y="416"/>
                  </a:lnTo>
                  <a:lnTo>
                    <a:pt x="0" y="425"/>
                  </a:lnTo>
                  <a:lnTo>
                    <a:pt x="1" y="434"/>
                  </a:lnTo>
                  <a:lnTo>
                    <a:pt x="3" y="444"/>
                  </a:lnTo>
                  <a:lnTo>
                    <a:pt x="3" y="453"/>
                  </a:lnTo>
                  <a:lnTo>
                    <a:pt x="4" y="461"/>
                  </a:lnTo>
                  <a:lnTo>
                    <a:pt x="4" y="471"/>
                  </a:lnTo>
                  <a:lnTo>
                    <a:pt x="6" y="480"/>
                  </a:lnTo>
                  <a:lnTo>
                    <a:pt x="6" y="488"/>
                  </a:lnTo>
                  <a:lnTo>
                    <a:pt x="7" y="497"/>
                  </a:lnTo>
                  <a:lnTo>
                    <a:pt x="9" y="505"/>
                  </a:lnTo>
                  <a:lnTo>
                    <a:pt x="10" y="514"/>
                  </a:lnTo>
                  <a:lnTo>
                    <a:pt x="11" y="523"/>
                  </a:lnTo>
                  <a:lnTo>
                    <a:pt x="13" y="530"/>
                  </a:lnTo>
                  <a:lnTo>
                    <a:pt x="14" y="539"/>
                  </a:lnTo>
                  <a:lnTo>
                    <a:pt x="17" y="546"/>
                  </a:lnTo>
                  <a:lnTo>
                    <a:pt x="18" y="554"/>
                  </a:lnTo>
                  <a:lnTo>
                    <a:pt x="20" y="561"/>
                  </a:lnTo>
                  <a:lnTo>
                    <a:pt x="22" y="569"/>
                  </a:lnTo>
                  <a:lnTo>
                    <a:pt x="24" y="577"/>
                  </a:lnTo>
                  <a:lnTo>
                    <a:pt x="26" y="584"/>
                  </a:lnTo>
                  <a:lnTo>
                    <a:pt x="27" y="591"/>
                  </a:lnTo>
                  <a:lnTo>
                    <a:pt x="31" y="598"/>
                  </a:lnTo>
                  <a:lnTo>
                    <a:pt x="33" y="605"/>
                  </a:lnTo>
                  <a:lnTo>
                    <a:pt x="35" y="613"/>
                  </a:lnTo>
                  <a:lnTo>
                    <a:pt x="37" y="619"/>
                  </a:lnTo>
                  <a:lnTo>
                    <a:pt x="40" y="627"/>
                  </a:lnTo>
                  <a:lnTo>
                    <a:pt x="43" y="633"/>
                  </a:lnTo>
                  <a:lnTo>
                    <a:pt x="46" y="639"/>
                  </a:lnTo>
                  <a:lnTo>
                    <a:pt x="48" y="645"/>
                  </a:lnTo>
                  <a:lnTo>
                    <a:pt x="51" y="651"/>
                  </a:lnTo>
                  <a:lnTo>
                    <a:pt x="53" y="657"/>
                  </a:lnTo>
                  <a:lnTo>
                    <a:pt x="56" y="662"/>
                  </a:lnTo>
                  <a:lnTo>
                    <a:pt x="60" y="668"/>
                  </a:lnTo>
                  <a:lnTo>
                    <a:pt x="63" y="673"/>
                  </a:lnTo>
                  <a:lnTo>
                    <a:pt x="66" y="679"/>
                  </a:lnTo>
                  <a:lnTo>
                    <a:pt x="69" y="684"/>
                  </a:lnTo>
                  <a:lnTo>
                    <a:pt x="73" y="688"/>
                  </a:lnTo>
                  <a:lnTo>
                    <a:pt x="76" y="694"/>
                  </a:lnTo>
                  <a:lnTo>
                    <a:pt x="79" y="698"/>
                  </a:lnTo>
                  <a:lnTo>
                    <a:pt x="82" y="702"/>
                  </a:lnTo>
                  <a:lnTo>
                    <a:pt x="86" y="707"/>
                  </a:lnTo>
                  <a:lnTo>
                    <a:pt x="90" y="711"/>
                  </a:lnTo>
                  <a:lnTo>
                    <a:pt x="94" y="714"/>
                  </a:lnTo>
                  <a:lnTo>
                    <a:pt x="97" y="717"/>
                  </a:lnTo>
                  <a:lnTo>
                    <a:pt x="100" y="721"/>
                  </a:lnTo>
                  <a:lnTo>
                    <a:pt x="104" y="724"/>
                  </a:lnTo>
                  <a:lnTo>
                    <a:pt x="108" y="727"/>
                  </a:lnTo>
                  <a:lnTo>
                    <a:pt x="111" y="729"/>
                  </a:lnTo>
                  <a:lnTo>
                    <a:pt x="116" y="732"/>
                  </a:lnTo>
                  <a:lnTo>
                    <a:pt x="119" y="734"/>
                  </a:lnTo>
                  <a:lnTo>
                    <a:pt x="124" y="737"/>
                  </a:lnTo>
                  <a:lnTo>
                    <a:pt x="127" y="738"/>
                  </a:lnTo>
                  <a:lnTo>
                    <a:pt x="132" y="740"/>
                  </a:lnTo>
                  <a:lnTo>
                    <a:pt x="135" y="741"/>
                  </a:lnTo>
                  <a:lnTo>
                    <a:pt x="140" y="743"/>
                  </a:lnTo>
                  <a:lnTo>
                    <a:pt x="144" y="744"/>
                  </a:lnTo>
                  <a:lnTo>
                    <a:pt x="148" y="744"/>
                  </a:lnTo>
                  <a:lnTo>
                    <a:pt x="152" y="745"/>
                  </a:lnTo>
                  <a:lnTo>
                    <a:pt x="158" y="746"/>
                  </a:lnTo>
                  <a:lnTo>
                    <a:pt x="161" y="745"/>
                  </a:lnTo>
                  <a:lnTo>
                    <a:pt x="165" y="745"/>
                  </a:lnTo>
                  <a:lnTo>
                    <a:pt x="169" y="744"/>
                  </a:lnTo>
                  <a:lnTo>
                    <a:pt x="174" y="744"/>
                  </a:lnTo>
                  <a:lnTo>
                    <a:pt x="178" y="743"/>
                  </a:lnTo>
                  <a:lnTo>
                    <a:pt x="181" y="741"/>
                  </a:lnTo>
                  <a:lnTo>
                    <a:pt x="186" y="740"/>
                  </a:lnTo>
                  <a:lnTo>
                    <a:pt x="190" y="739"/>
                  </a:lnTo>
                  <a:lnTo>
                    <a:pt x="194" y="737"/>
                  </a:lnTo>
                  <a:lnTo>
                    <a:pt x="197" y="734"/>
                  </a:lnTo>
                  <a:lnTo>
                    <a:pt x="202" y="732"/>
                  </a:lnTo>
                  <a:lnTo>
                    <a:pt x="206" y="730"/>
                  </a:lnTo>
                  <a:lnTo>
                    <a:pt x="209" y="727"/>
                  </a:lnTo>
                  <a:lnTo>
                    <a:pt x="214" y="724"/>
                  </a:lnTo>
                  <a:lnTo>
                    <a:pt x="218" y="721"/>
                  </a:lnTo>
                  <a:lnTo>
                    <a:pt x="222" y="718"/>
                  </a:lnTo>
                  <a:lnTo>
                    <a:pt x="225" y="714"/>
                  </a:lnTo>
                  <a:lnTo>
                    <a:pt x="229" y="711"/>
                  </a:lnTo>
                  <a:lnTo>
                    <a:pt x="233" y="707"/>
                  </a:lnTo>
                  <a:lnTo>
                    <a:pt x="236" y="702"/>
                  </a:lnTo>
                  <a:lnTo>
                    <a:pt x="240" y="698"/>
                  </a:lnTo>
                  <a:lnTo>
                    <a:pt x="244" y="694"/>
                  </a:lnTo>
                  <a:lnTo>
                    <a:pt x="247" y="688"/>
                  </a:lnTo>
                  <a:lnTo>
                    <a:pt x="251" y="684"/>
                  </a:lnTo>
                  <a:lnTo>
                    <a:pt x="253" y="679"/>
                  </a:lnTo>
                  <a:lnTo>
                    <a:pt x="258" y="673"/>
                  </a:lnTo>
                  <a:lnTo>
                    <a:pt x="261" y="668"/>
                  </a:lnTo>
                  <a:lnTo>
                    <a:pt x="264" y="663"/>
                  </a:lnTo>
                  <a:lnTo>
                    <a:pt x="267" y="657"/>
                  </a:lnTo>
                  <a:lnTo>
                    <a:pt x="271" y="651"/>
                  </a:lnTo>
                  <a:lnTo>
                    <a:pt x="273" y="645"/>
                  </a:lnTo>
                  <a:lnTo>
                    <a:pt x="277" y="640"/>
                  </a:lnTo>
                  <a:lnTo>
                    <a:pt x="279" y="632"/>
                  </a:lnTo>
                  <a:lnTo>
                    <a:pt x="281" y="626"/>
                  </a:lnTo>
                  <a:lnTo>
                    <a:pt x="285" y="619"/>
                  </a:lnTo>
                  <a:lnTo>
                    <a:pt x="288" y="613"/>
                  </a:lnTo>
                  <a:lnTo>
                    <a:pt x="290" y="605"/>
                  </a:lnTo>
                  <a:lnTo>
                    <a:pt x="292" y="598"/>
                  </a:lnTo>
                  <a:lnTo>
                    <a:pt x="295" y="590"/>
                  </a:lnTo>
                  <a:lnTo>
                    <a:pt x="299" y="584"/>
                  </a:lnTo>
                  <a:lnTo>
                    <a:pt x="300" y="576"/>
                  </a:lnTo>
                  <a:lnTo>
                    <a:pt x="302" y="569"/>
                  </a:lnTo>
                  <a:lnTo>
                    <a:pt x="305" y="561"/>
                  </a:lnTo>
                  <a:lnTo>
                    <a:pt x="307" y="554"/>
                  </a:lnTo>
                  <a:lnTo>
                    <a:pt x="308" y="545"/>
                  </a:lnTo>
                  <a:lnTo>
                    <a:pt x="310" y="538"/>
                  </a:lnTo>
                  <a:lnTo>
                    <a:pt x="313" y="529"/>
                  </a:lnTo>
                  <a:lnTo>
                    <a:pt x="315" y="521"/>
                  </a:lnTo>
                  <a:lnTo>
                    <a:pt x="316" y="513"/>
                  </a:lnTo>
                  <a:lnTo>
                    <a:pt x="318" y="504"/>
                  </a:lnTo>
                  <a:lnTo>
                    <a:pt x="319" y="496"/>
                  </a:lnTo>
                  <a:lnTo>
                    <a:pt x="321" y="487"/>
                  </a:lnTo>
                  <a:lnTo>
                    <a:pt x="322" y="478"/>
                  </a:lnTo>
                  <a:lnTo>
                    <a:pt x="323" y="470"/>
                  </a:lnTo>
                  <a:lnTo>
                    <a:pt x="324" y="460"/>
                  </a:lnTo>
                  <a:lnTo>
                    <a:pt x="327" y="452"/>
                  </a:lnTo>
                  <a:lnTo>
                    <a:pt x="327" y="442"/>
                  </a:lnTo>
                  <a:lnTo>
                    <a:pt x="328" y="433"/>
                  </a:lnTo>
                  <a:lnTo>
                    <a:pt x="329" y="424"/>
                  </a:lnTo>
                  <a:lnTo>
                    <a:pt x="330" y="415"/>
                  </a:lnTo>
                  <a:lnTo>
                    <a:pt x="330" y="405"/>
                  </a:lnTo>
                  <a:lnTo>
                    <a:pt x="331" y="396"/>
                  </a:lnTo>
                  <a:lnTo>
                    <a:pt x="331" y="387"/>
                  </a:lnTo>
                  <a:lnTo>
                    <a:pt x="332" y="37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8" name="Freeform 25"/>
            <p:cNvSpPr>
              <a:spLocks/>
            </p:cNvSpPr>
            <p:nvPr/>
          </p:nvSpPr>
          <p:spPr bwMode="auto">
            <a:xfrm>
              <a:off x="1569" y="1769"/>
              <a:ext cx="154" cy="342"/>
            </a:xfrm>
            <a:custGeom>
              <a:avLst/>
              <a:gdLst>
                <a:gd name="T0" fmla="*/ 1 w 308"/>
                <a:gd name="T1" fmla="*/ 0 h 685"/>
                <a:gd name="T2" fmla="*/ 1 w 308"/>
                <a:gd name="T3" fmla="*/ 0 h 685"/>
                <a:gd name="T4" fmla="*/ 1 w 308"/>
                <a:gd name="T5" fmla="*/ 0 h 685"/>
                <a:gd name="T6" fmla="*/ 1 w 308"/>
                <a:gd name="T7" fmla="*/ 0 h 685"/>
                <a:gd name="T8" fmla="*/ 1 w 308"/>
                <a:gd name="T9" fmla="*/ 0 h 685"/>
                <a:gd name="T10" fmla="*/ 1 w 308"/>
                <a:gd name="T11" fmla="*/ 0 h 685"/>
                <a:gd name="T12" fmla="*/ 1 w 308"/>
                <a:gd name="T13" fmla="*/ 0 h 685"/>
                <a:gd name="T14" fmla="*/ 1 w 308"/>
                <a:gd name="T15" fmla="*/ 0 h 685"/>
                <a:gd name="T16" fmla="*/ 1 w 308"/>
                <a:gd name="T17" fmla="*/ 0 h 685"/>
                <a:gd name="T18" fmla="*/ 1 w 308"/>
                <a:gd name="T19" fmla="*/ 0 h 685"/>
                <a:gd name="T20" fmla="*/ 1 w 308"/>
                <a:gd name="T21" fmla="*/ 0 h 685"/>
                <a:gd name="T22" fmla="*/ 1 w 308"/>
                <a:gd name="T23" fmla="*/ 0 h 685"/>
                <a:gd name="T24" fmla="*/ 1 w 308"/>
                <a:gd name="T25" fmla="*/ 0 h 685"/>
                <a:gd name="T26" fmla="*/ 1 w 308"/>
                <a:gd name="T27" fmla="*/ 0 h 685"/>
                <a:gd name="T28" fmla="*/ 1 w 308"/>
                <a:gd name="T29" fmla="*/ 0 h 685"/>
                <a:gd name="T30" fmla="*/ 1 w 308"/>
                <a:gd name="T31" fmla="*/ 0 h 685"/>
                <a:gd name="T32" fmla="*/ 1 w 308"/>
                <a:gd name="T33" fmla="*/ 0 h 685"/>
                <a:gd name="T34" fmla="*/ 1 w 308"/>
                <a:gd name="T35" fmla="*/ 0 h 685"/>
                <a:gd name="T36" fmla="*/ 1 w 308"/>
                <a:gd name="T37" fmla="*/ 0 h 685"/>
                <a:gd name="T38" fmla="*/ 1 w 308"/>
                <a:gd name="T39" fmla="*/ 0 h 685"/>
                <a:gd name="T40" fmla="*/ 1 w 308"/>
                <a:gd name="T41" fmla="*/ 0 h 685"/>
                <a:gd name="T42" fmla="*/ 1 w 308"/>
                <a:gd name="T43" fmla="*/ 0 h 685"/>
                <a:gd name="T44" fmla="*/ 1 w 308"/>
                <a:gd name="T45" fmla="*/ 0 h 685"/>
                <a:gd name="T46" fmla="*/ 1 w 308"/>
                <a:gd name="T47" fmla="*/ 0 h 685"/>
                <a:gd name="T48" fmla="*/ 1 w 308"/>
                <a:gd name="T49" fmla="*/ 0 h 685"/>
                <a:gd name="T50" fmla="*/ 0 w 308"/>
                <a:gd name="T51" fmla="*/ 0 h 685"/>
                <a:gd name="T52" fmla="*/ 0 w 308"/>
                <a:gd name="T53" fmla="*/ 0 h 685"/>
                <a:gd name="T54" fmla="*/ 1 w 308"/>
                <a:gd name="T55" fmla="*/ 0 h 685"/>
                <a:gd name="T56" fmla="*/ 1 w 308"/>
                <a:gd name="T57" fmla="*/ 0 h 685"/>
                <a:gd name="T58" fmla="*/ 1 w 308"/>
                <a:gd name="T59" fmla="*/ 0 h 685"/>
                <a:gd name="T60" fmla="*/ 1 w 308"/>
                <a:gd name="T61" fmla="*/ 0 h 685"/>
                <a:gd name="T62" fmla="*/ 1 w 308"/>
                <a:gd name="T63" fmla="*/ 0 h 685"/>
                <a:gd name="T64" fmla="*/ 1 w 308"/>
                <a:gd name="T65" fmla="*/ 0 h 685"/>
                <a:gd name="T66" fmla="*/ 1 w 308"/>
                <a:gd name="T67" fmla="*/ 0 h 685"/>
                <a:gd name="T68" fmla="*/ 1 w 308"/>
                <a:gd name="T69" fmla="*/ 0 h 685"/>
                <a:gd name="T70" fmla="*/ 1 w 308"/>
                <a:gd name="T71" fmla="*/ 0 h 685"/>
                <a:gd name="T72" fmla="*/ 1 w 308"/>
                <a:gd name="T73" fmla="*/ 0 h 685"/>
                <a:gd name="T74" fmla="*/ 1 w 308"/>
                <a:gd name="T75" fmla="*/ 0 h 685"/>
                <a:gd name="T76" fmla="*/ 1 w 308"/>
                <a:gd name="T77" fmla="*/ 0 h 685"/>
                <a:gd name="T78" fmla="*/ 1 w 308"/>
                <a:gd name="T79" fmla="*/ 0 h 685"/>
                <a:gd name="T80" fmla="*/ 1 w 308"/>
                <a:gd name="T81" fmla="*/ 0 h 685"/>
                <a:gd name="T82" fmla="*/ 1 w 308"/>
                <a:gd name="T83" fmla="*/ 0 h 685"/>
                <a:gd name="T84" fmla="*/ 1 w 308"/>
                <a:gd name="T85" fmla="*/ 0 h 685"/>
                <a:gd name="T86" fmla="*/ 1 w 308"/>
                <a:gd name="T87" fmla="*/ 0 h 685"/>
                <a:gd name="T88" fmla="*/ 1 w 308"/>
                <a:gd name="T89" fmla="*/ 0 h 685"/>
                <a:gd name="T90" fmla="*/ 1 w 308"/>
                <a:gd name="T91" fmla="*/ 0 h 685"/>
                <a:gd name="T92" fmla="*/ 1 w 308"/>
                <a:gd name="T93" fmla="*/ 0 h 685"/>
                <a:gd name="T94" fmla="*/ 1 w 308"/>
                <a:gd name="T95" fmla="*/ 0 h 685"/>
                <a:gd name="T96" fmla="*/ 1 w 308"/>
                <a:gd name="T97" fmla="*/ 0 h 685"/>
                <a:gd name="T98" fmla="*/ 1 w 308"/>
                <a:gd name="T99" fmla="*/ 0 h 685"/>
                <a:gd name="T100" fmla="*/ 1 w 308"/>
                <a:gd name="T101" fmla="*/ 0 h 6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685"/>
                <a:gd name="T155" fmla="*/ 308 w 308"/>
                <a:gd name="T156" fmla="*/ 685 h 6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685">
                  <a:moveTo>
                    <a:pt x="308" y="347"/>
                  </a:moveTo>
                  <a:lnTo>
                    <a:pt x="308" y="337"/>
                  </a:lnTo>
                  <a:lnTo>
                    <a:pt x="308" y="328"/>
                  </a:lnTo>
                  <a:lnTo>
                    <a:pt x="308" y="320"/>
                  </a:lnTo>
                  <a:lnTo>
                    <a:pt x="308" y="311"/>
                  </a:lnTo>
                  <a:lnTo>
                    <a:pt x="307" y="303"/>
                  </a:lnTo>
                  <a:lnTo>
                    <a:pt x="305" y="294"/>
                  </a:lnTo>
                  <a:lnTo>
                    <a:pt x="305" y="285"/>
                  </a:lnTo>
                  <a:lnTo>
                    <a:pt x="305" y="277"/>
                  </a:lnTo>
                  <a:lnTo>
                    <a:pt x="304" y="268"/>
                  </a:lnTo>
                  <a:lnTo>
                    <a:pt x="303" y="260"/>
                  </a:lnTo>
                  <a:lnTo>
                    <a:pt x="302" y="252"/>
                  </a:lnTo>
                  <a:lnTo>
                    <a:pt x="302" y="243"/>
                  </a:lnTo>
                  <a:lnTo>
                    <a:pt x="301" y="236"/>
                  </a:lnTo>
                  <a:lnTo>
                    <a:pt x="300" y="228"/>
                  </a:lnTo>
                  <a:lnTo>
                    <a:pt x="299" y="221"/>
                  </a:lnTo>
                  <a:lnTo>
                    <a:pt x="298" y="213"/>
                  </a:lnTo>
                  <a:lnTo>
                    <a:pt x="296" y="205"/>
                  </a:lnTo>
                  <a:lnTo>
                    <a:pt x="295" y="197"/>
                  </a:lnTo>
                  <a:lnTo>
                    <a:pt x="294" y="190"/>
                  </a:lnTo>
                  <a:lnTo>
                    <a:pt x="293" y="182"/>
                  </a:lnTo>
                  <a:lnTo>
                    <a:pt x="290" y="176"/>
                  </a:lnTo>
                  <a:lnTo>
                    <a:pt x="289" y="168"/>
                  </a:lnTo>
                  <a:lnTo>
                    <a:pt x="287" y="162"/>
                  </a:lnTo>
                  <a:lnTo>
                    <a:pt x="285" y="154"/>
                  </a:lnTo>
                  <a:lnTo>
                    <a:pt x="283" y="148"/>
                  </a:lnTo>
                  <a:lnTo>
                    <a:pt x="281" y="141"/>
                  </a:lnTo>
                  <a:lnTo>
                    <a:pt x="279" y="134"/>
                  </a:lnTo>
                  <a:lnTo>
                    <a:pt x="276" y="128"/>
                  </a:lnTo>
                  <a:lnTo>
                    <a:pt x="274" y="122"/>
                  </a:lnTo>
                  <a:lnTo>
                    <a:pt x="272" y="115"/>
                  </a:lnTo>
                  <a:lnTo>
                    <a:pt x="270" y="109"/>
                  </a:lnTo>
                  <a:lnTo>
                    <a:pt x="268" y="105"/>
                  </a:lnTo>
                  <a:lnTo>
                    <a:pt x="266" y="98"/>
                  </a:lnTo>
                  <a:lnTo>
                    <a:pt x="262" y="92"/>
                  </a:lnTo>
                  <a:lnTo>
                    <a:pt x="259" y="86"/>
                  </a:lnTo>
                  <a:lnTo>
                    <a:pt x="257" y="81"/>
                  </a:lnTo>
                  <a:lnTo>
                    <a:pt x="255" y="76"/>
                  </a:lnTo>
                  <a:lnTo>
                    <a:pt x="252" y="70"/>
                  </a:lnTo>
                  <a:lnTo>
                    <a:pt x="248" y="66"/>
                  </a:lnTo>
                  <a:lnTo>
                    <a:pt x="246" y="62"/>
                  </a:lnTo>
                  <a:lnTo>
                    <a:pt x="243" y="56"/>
                  </a:lnTo>
                  <a:lnTo>
                    <a:pt x="240" y="52"/>
                  </a:lnTo>
                  <a:lnTo>
                    <a:pt x="237" y="48"/>
                  </a:lnTo>
                  <a:lnTo>
                    <a:pt x="233" y="44"/>
                  </a:lnTo>
                  <a:lnTo>
                    <a:pt x="230" y="39"/>
                  </a:lnTo>
                  <a:lnTo>
                    <a:pt x="228" y="36"/>
                  </a:lnTo>
                  <a:lnTo>
                    <a:pt x="224" y="33"/>
                  </a:lnTo>
                  <a:lnTo>
                    <a:pt x="221" y="29"/>
                  </a:lnTo>
                  <a:lnTo>
                    <a:pt x="217" y="26"/>
                  </a:lnTo>
                  <a:lnTo>
                    <a:pt x="214" y="22"/>
                  </a:lnTo>
                  <a:lnTo>
                    <a:pt x="211" y="20"/>
                  </a:lnTo>
                  <a:lnTo>
                    <a:pt x="206" y="18"/>
                  </a:lnTo>
                  <a:lnTo>
                    <a:pt x="203" y="14"/>
                  </a:lnTo>
                  <a:lnTo>
                    <a:pt x="200" y="12"/>
                  </a:lnTo>
                  <a:lnTo>
                    <a:pt x="196" y="10"/>
                  </a:lnTo>
                  <a:lnTo>
                    <a:pt x="192" y="9"/>
                  </a:lnTo>
                  <a:lnTo>
                    <a:pt x="189" y="7"/>
                  </a:lnTo>
                  <a:lnTo>
                    <a:pt x="185" y="6"/>
                  </a:lnTo>
                  <a:lnTo>
                    <a:pt x="181" y="4"/>
                  </a:lnTo>
                  <a:lnTo>
                    <a:pt x="177" y="2"/>
                  </a:lnTo>
                  <a:lnTo>
                    <a:pt x="173" y="1"/>
                  </a:lnTo>
                  <a:lnTo>
                    <a:pt x="170" y="1"/>
                  </a:lnTo>
                  <a:lnTo>
                    <a:pt x="165" y="1"/>
                  </a:lnTo>
                  <a:lnTo>
                    <a:pt x="162" y="1"/>
                  </a:lnTo>
                  <a:lnTo>
                    <a:pt x="158" y="0"/>
                  </a:lnTo>
                  <a:lnTo>
                    <a:pt x="154" y="0"/>
                  </a:lnTo>
                  <a:lnTo>
                    <a:pt x="149" y="1"/>
                  </a:lnTo>
                  <a:lnTo>
                    <a:pt x="146" y="2"/>
                  </a:lnTo>
                  <a:lnTo>
                    <a:pt x="142" y="2"/>
                  </a:lnTo>
                  <a:lnTo>
                    <a:pt x="139" y="4"/>
                  </a:lnTo>
                  <a:lnTo>
                    <a:pt x="134" y="6"/>
                  </a:lnTo>
                  <a:lnTo>
                    <a:pt x="131" y="7"/>
                  </a:lnTo>
                  <a:lnTo>
                    <a:pt x="127" y="8"/>
                  </a:lnTo>
                  <a:lnTo>
                    <a:pt x="122" y="10"/>
                  </a:lnTo>
                  <a:lnTo>
                    <a:pt x="119" y="12"/>
                  </a:lnTo>
                  <a:lnTo>
                    <a:pt x="115" y="15"/>
                  </a:lnTo>
                  <a:lnTo>
                    <a:pt x="112" y="16"/>
                  </a:lnTo>
                  <a:lnTo>
                    <a:pt x="108" y="20"/>
                  </a:lnTo>
                  <a:lnTo>
                    <a:pt x="105" y="23"/>
                  </a:lnTo>
                  <a:lnTo>
                    <a:pt x="102" y="26"/>
                  </a:lnTo>
                  <a:lnTo>
                    <a:pt x="98" y="29"/>
                  </a:lnTo>
                  <a:lnTo>
                    <a:pt x="94" y="33"/>
                  </a:lnTo>
                  <a:lnTo>
                    <a:pt x="91" y="36"/>
                  </a:lnTo>
                  <a:lnTo>
                    <a:pt x="87" y="39"/>
                  </a:lnTo>
                  <a:lnTo>
                    <a:pt x="84" y="43"/>
                  </a:lnTo>
                  <a:lnTo>
                    <a:pt x="80" y="48"/>
                  </a:lnTo>
                  <a:lnTo>
                    <a:pt x="77" y="52"/>
                  </a:lnTo>
                  <a:lnTo>
                    <a:pt x="74" y="56"/>
                  </a:lnTo>
                  <a:lnTo>
                    <a:pt x="71" y="61"/>
                  </a:lnTo>
                  <a:lnTo>
                    <a:pt x="68" y="65"/>
                  </a:lnTo>
                  <a:lnTo>
                    <a:pt x="65" y="70"/>
                  </a:lnTo>
                  <a:lnTo>
                    <a:pt x="62" y="76"/>
                  </a:lnTo>
                  <a:lnTo>
                    <a:pt x="59" y="81"/>
                  </a:lnTo>
                  <a:lnTo>
                    <a:pt x="56" y="86"/>
                  </a:lnTo>
                  <a:lnTo>
                    <a:pt x="54" y="92"/>
                  </a:lnTo>
                  <a:lnTo>
                    <a:pt x="50" y="98"/>
                  </a:lnTo>
                  <a:lnTo>
                    <a:pt x="47" y="103"/>
                  </a:lnTo>
                  <a:lnTo>
                    <a:pt x="45" y="109"/>
                  </a:lnTo>
                  <a:lnTo>
                    <a:pt x="42" y="114"/>
                  </a:lnTo>
                  <a:lnTo>
                    <a:pt x="40" y="122"/>
                  </a:lnTo>
                  <a:lnTo>
                    <a:pt x="37" y="127"/>
                  </a:lnTo>
                  <a:lnTo>
                    <a:pt x="35" y="134"/>
                  </a:lnTo>
                  <a:lnTo>
                    <a:pt x="32" y="141"/>
                  </a:lnTo>
                  <a:lnTo>
                    <a:pt x="30" y="148"/>
                  </a:lnTo>
                  <a:lnTo>
                    <a:pt x="28" y="154"/>
                  </a:lnTo>
                  <a:lnTo>
                    <a:pt x="26" y="161"/>
                  </a:lnTo>
                  <a:lnTo>
                    <a:pt x="23" y="168"/>
                  </a:lnTo>
                  <a:lnTo>
                    <a:pt x="21" y="176"/>
                  </a:lnTo>
                  <a:lnTo>
                    <a:pt x="20" y="182"/>
                  </a:lnTo>
                  <a:lnTo>
                    <a:pt x="18" y="190"/>
                  </a:lnTo>
                  <a:lnTo>
                    <a:pt x="17" y="197"/>
                  </a:lnTo>
                  <a:lnTo>
                    <a:pt x="15" y="206"/>
                  </a:lnTo>
                  <a:lnTo>
                    <a:pt x="14" y="212"/>
                  </a:lnTo>
                  <a:lnTo>
                    <a:pt x="12" y="221"/>
                  </a:lnTo>
                  <a:lnTo>
                    <a:pt x="10" y="228"/>
                  </a:lnTo>
                  <a:lnTo>
                    <a:pt x="9" y="236"/>
                  </a:lnTo>
                  <a:lnTo>
                    <a:pt x="7" y="243"/>
                  </a:lnTo>
                  <a:lnTo>
                    <a:pt x="6" y="252"/>
                  </a:lnTo>
                  <a:lnTo>
                    <a:pt x="5" y="261"/>
                  </a:lnTo>
                  <a:lnTo>
                    <a:pt x="4" y="269"/>
                  </a:lnTo>
                  <a:lnTo>
                    <a:pt x="3" y="277"/>
                  </a:lnTo>
                  <a:lnTo>
                    <a:pt x="3" y="285"/>
                  </a:lnTo>
                  <a:lnTo>
                    <a:pt x="2" y="294"/>
                  </a:lnTo>
                  <a:lnTo>
                    <a:pt x="2" y="303"/>
                  </a:lnTo>
                  <a:lnTo>
                    <a:pt x="1" y="311"/>
                  </a:lnTo>
                  <a:lnTo>
                    <a:pt x="1" y="320"/>
                  </a:lnTo>
                  <a:lnTo>
                    <a:pt x="1" y="330"/>
                  </a:lnTo>
                  <a:lnTo>
                    <a:pt x="1" y="338"/>
                  </a:lnTo>
                  <a:lnTo>
                    <a:pt x="0" y="347"/>
                  </a:lnTo>
                  <a:lnTo>
                    <a:pt x="0" y="355"/>
                  </a:lnTo>
                  <a:lnTo>
                    <a:pt x="0" y="364"/>
                  </a:lnTo>
                  <a:lnTo>
                    <a:pt x="0" y="373"/>
                  </a:lnTo>
                  <a:lnTo>
                    <a:pt x="0" y="381"/>
                  </a:lnTo>
                  <a:lnTo>
                    <a:pt x="0" y="390"/>
                  </a:lnTo>
                  <a:lnTo>
                    <a:pt x="1" y="398"/>
                  </a:lnTo>
                  <a:lnTo>
                    <a:pt x="1" y="407"/>
                  </a:lnTo>
                  <a:lnTo>
                    <a:pt x="1" y="415"/>
                  </a:lnTo>
                  <a:lnTo>
                    <a:pt x="2" y="422"/>
                  </a:lnTo>
                  <a:lnTo>
                    <a:pt x="2" y="431"/>
                  </a:lnTo>
                  <a:lnTo>
                    <a:pt x="4" y="439"/>
                  </a:lnTo>
                  <a:lnTo>
                    <a:pt x="4" y="447"/>
                  </a:lnTo>
                  <a:lnTo>
                    <a:pt x="5" y="455"/>
                  </a:lnTo>
                  <a:lnTo>
                    <a:pt x="6" y="463"/>
                  </a:lnTo>
                  <a:lnTo>
                    <a:pt x="8" y="472"/>
                  </a:lnTo>
                  <a:lnTo>
                    <a:pt x="9" y="478"/>
                  </a:lnTo>
                  <a:lnTo>
                    <a:pt x="10" y="486"/>
                  </a:lnTo>
                  <a:lnTo>
                    <a:pt x="12" y="493"/>
                  </a:lnTo>
                  <a:lnTo>
                    <a:pt x="14" y="501"/>
                  </a:lnTo>
                  <a:lnTo>
                    <a:pt x="15" y="507"/>
                  </a:lnTo>
                  <a:lnTo>
                    <a:pt x="17" y="515"/>
                  </a:lnTo>
                  <a:lnTo>
                    <a:pt x="19" y="522"/>
                  </a:lnTo>
                  <a:lnTo>
                    <a:pt x="21" y="529"/>
                  </a:lnTo>
                  <a:lnTo>
                    <a:pt x="22" y="535"/>
                  </a:lnTo>
                  <a:lnTo>
                    <a:pt x="24" y="543"/>
                  </a:lnTo>
                  <a:lnTo>
                    <a:pt x="27" y="548"/>
                  </a:lnTo>
                  <a:lnTo>
                    <a:pt x="29" y="555"/>
                  </a:lnTo>
                  <a:lnTo>
                    <a:pt x="31" y="562"/>
                  </a:lnTo>
                  <a:lnTo>
                    <a:pt x="33" y="568"/>
                  </a:lnTo>
                  <a:lnTo>
                    <a:pt x="36" y="574"/>
                  </a:lnTo>
                  <a:lnTo>
                    <a:pt x="38" y="580"/>
                  </a:lnTo>
                  <a:lnTo>
                    <a:pt x="41" y="586"/>
                  </a:lnTo>
                  <a:lnTo>
                    <a:pt x="43" y="591"/>
                  </a:lnTo>
                  <a:lnTo>
                    <a:pt x="46" y="596"/>
                  </a:lnTo>
                  <a:lnTo>
                    <a:pt x="48" y="603"/>
                  </a:lnTo>
                  <a:lnTo>
                    <a:pt x="51" y="607"/>
                  </a:lnTo>
                  <a:lnTo>
                    <a:pt x="55" y="612"/>
                  </a:lnTo>
                  <a:lnTo>
                    <a:pt x="57" y="618"/>
                  </a:lnTo>
                  <a:lnTo>
                    <a:pt x="60" y="623"/>
                  </a:lnTo>
                  <a:lnTo>
                    <a:pt x="63" y="626"/>
                  </a:lnTo>
                  <a:lnTo>
                    <a:pt x="65" y="632"/>
                  </a:lnTo>
                  <a:lnTo>
                    <a:pt x="69" y="635"/>
                  </a:lnTo>
                  <a:lnTo>
                    <a:pt x="72" y="640"/>
                  </a:lnTo>
                  <a:lnTo>
                    <a:pt x="75" y="644"/>
                  </a:lnTo>
                  <a:lnTo>
                    <a:pt x="78" y="648"/>
                  </a:lnTo>
                  <a:lnTo>
                    <a:pt x="83" y="651"/>
                  </a:lnTo>
                  <a:lnTo>
                    <a:pt x="86" y="656"/>
                  </a:lnTo>
                  <a:lnTo>
                    <a:pt x="89" y="659"/>
                  </a:lnTo>
                  <a:lnTo>
                    <a:pt x="92" y="661"/>
                  </a:lnTo>
                  <a:lnTo>
                    <a:pt x="95" y="664"/>
                  </a:lnTo>
                  <a:lnTo>
                    <a:pt x="100" y="667"/>
                  </a:lnTo>
                  <a:lnTo>
                    <a:pt x="103" y="670"/>
                  </a:lnTo>
                  <a:lnTo>
                    <a:pt x="106" y="672"/>
                  </a:lnTo>
                  <a:lnTo>
                    <a:pt x="111" y="674"/>
                  </a:lnTo>
                  <a:lnTo>
                    <a:pt x="114" y="676"/>
                  </a:lnTo>
                  <a:lnTo>
                    <a:pt x="118" y="677"/>
                  </a:lnTo>
                  <a:lnTo>
                    <a:pt x="121" y="679"/>
                  </a:lnTo>
                  <a:lnTo>
                    <a:pt x="126" y="680"/>
                  </a:lnTo>
                  <a:lnTo>
                    <a:pt x="129" y="681"/>
                  </a:lnTo>
                  <a:lnTo>
                    <a:pt x="132" y="681"/>
                  </a:lnTo>
                  <a:lnTo>
                    <a:pt x="136" y="683"/>
                  </a:lnTo>
                  <a:lnTo>
                    <a:pt x="141" y="683"/>
                  </a:lnTo>
                  <a:lnTo>
                    <a:pt x="145" y="685"/>
                  </a:lnTo>
                  <a:lnTo>
                    <a:pt x="148" y="683"/>
                  </a:lnTo>
                  <a:lnTo>
                    <a:pt x="153" y="683"/>
                  </a:lnTo>
                  <a:lnTo>
                    <a:pt x="157" y="683"/>
                  </a:lnTo>
                  <a:lnTo>
                    <a:pt x="160" y="682"/>
                  </a:lnTo>
                  <a:lnTo>
                    <a:pt x="164" y="681"/>
                  </a:lnTo>
                  <a:lnTo>
                    <a:pt x="168" y="680"/>
                  </a:lnTo>
                  <a:lnTo>
                    <a:pt x="172" y="679"/>
                  </a:lnTo>
                  <a:lnTo>
                    <a:pt x="176" y="678"/>
                  </a:lnTo>
                  <a:lnTo>
                    <a:pt x="179" y="676"/>
                  </a:lnTo>
                  <a:lnTo>
                    <a:pt x="183" y="674"/>
                  </a:lnTo>
                  <a:lnTo>
                    <a:pt x="186" y="672"/>
                  </a:lnTo>
                  <a:lnTo>
                    <a:pt x="190" y="670"/>
                  </a:lnTo>
                  <a:lnTo>
                    <a:pt x="193" y="666"/>
                  </a:lnTo>
                  <a:lnTo>
                    <a:pt x="198" y="664"/>
                  </a:lnTo>
                  <a:lnTo>
                    <a:pt x="201" y="661"/>
                  </a:lnTo>
                  <a:lnTo>
                    <a:pt x="205" y="659"/>
                  </a:lnTo>
                  <a:lnTo>
                    <a:pt x="209" y="656"/>
                  </a:lnTo>
                  <a:lnTo>
                    <a:pt x="212" y="651"/>
                  </a:lnTo>
                  <a:lnTo>
                    <a:pt x="215" y="648"/>
                  </a:lnTo>
                  <a:lnTo>
                    <a:pt x="218" y="645"/>
                  </a:lnTo>
                  <a:lnTo>
                    <a:pt x="221" y="640"/>
                  </a:lnTo>
                  <a:lnTo>
                    <a:pt x="226" y="636"/>
                  </a:lnTo>
                  <a:lnTo>
                    <a:pt x="229" y="632"/>
                  </a:lnTo>
                  <a:lnTo>
                    <a:pt x="232" y="628"/>
                  </a:lnTo>
                  <a:lnTo>
                    <a:pt x="235" y="623"/>
                  </a:lnTo>
                  <a:lnTo>
                    <a:pt x="238" y="618"/>
                  </a:lnTo>
                  <a:lnTo>
                    <a:pt x="241" y="614"/>
                  </a:lnTo>
                  <a:lnTo>
                    <a:pt x="244" y="608"/>
                  </a:lnTo>
                  <a:lnTo>
                    <a:pt x="247" y="603"/>
                  </a:lnTo>
                  <a:lnTo>
                    <a:pt x="249" y="597"/>
                  </a:lnTo>
                  <a:lnTo>
                    <a:pt x="253" y="592"/>
                  </a:lnTo>
                  <a:lnTo>
                    <a:pt x="256" y="588"/>
                  </a:lnTo>
                  <a:lnTo>
                    <a:pt x="258" y="581"/>
                  </a:lnTo>
                  <a:lnTo>
                    <a:pt x="260" y="575"/>
                  </a:lnTo>
                  <a:lnTo>
                    <a:pt x="263" y="568"/>
                  </a:lnTo>
                  <a:lnTo>
                    <a:pt x="266" y="563"/>
                  </a:lnTo>
                  <a:lnTo>
                    <a:pt x="268" y="555"/>
                  </a:lnTo>
                  <a:lnTo>
                    <a:pt x="270" y="550"/>
                  </a:lnTo>
                  <a:lnTo>
                    <a:pt x="273" y="543"/>
                  </a:lnTo>
                  <a:lnTo>
                    <a:pt x="275" y="536"/>
                  </a:lnTo>
                  <a:lnTo>
                    <a:pt x="277" y="529"/>
                  </a:lnTo>
                  <a:lnTo>
                    <a:pt x="280" y="522"/>
                  </a:lnTo>
                  <a:lnTo>
                    <a:pt x="282" y="516"/>
                  </a:lnTo>
                  <a:lnTo>
                    <a:pt x="284" y="508"/>
                  </a:lnTo>
                  <a:lnTo>
                    <a:pt x="285" y="501"/>
                  </a:lnTo>
                  <a:lnTo>
                    <a:pt x="287" y="493"/>
                  </a:lnTo>
                  <a:lnTo>
                    <a:pt x="289" y="487"/>
                  </a:lnTo>
                  <a:lnTo>
                    <a:pt x="291" y="479"/>
                  </a:lnTo>
                  <a:lnTo>
                    <a:pt x="293" y="472"/>
                  </a:lnTo>
                  <a:lnTo>
                    <a:pt x="294" y="463"/>
                  </a:lnTo>
                  <a:lnTo>
                    <a:pt x="295" y="455"/>
                  </a:lnTo>
                  <a:lnTo>
                    <a:pt x="297" y="448"/>
                  </a:lnTo>
                  <a:lnTo>
                    <a:pt x="298" y="439"/>
                  </a:lnTo>
                  <a:lnTo>
                    <a:pt x="299" y="431"/>
                  </a:lnTo>
                  <a:lnTo>
                    <a:pt x="300" y="423"/>
                  </a:lnTo>
                  <a:lnTo>
                    <a:pt x="301" y="415"/>
                  </a:lnTo>
                  <a:lnTo>
                    <a:pt x="302" y="407"/>
                  </a:lnTo>
                  <a:lnTo>
                    <a:pt x="303" y="398"/>
                  </a:lnTo>
                  <a:lnTo>
                    <a:pt x="303" y="390"/>
                  </a:lnTo>
                  <a:lnTo>
                    <a:pt x="304" y="381"/>
                  </a:lnTo>
                  <a:lnTo>
                    <a:pt x="304" y="373"/>
                  </a:lnTo>
                  <a:lnTo>
                    <a:pt x="305" y="364"/>
                  </a:lnTo>
                  <a:lnTo>
                    <a:pt x="305" y="355"/>
                  </a:lnTo>
                  <a:lnTo>
                    <a:pt x="308" y="3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Freeform 26"/>
            <p:cNvSpPr>
              <a:spLocks/>
            </p:cNvSpPr>
            <p:nvPr/>
          </p:nvSpPr>
          <p:spPr bwMode="auto">
            <a:xfrm>
              <a:off x="1580" y="1782"/>
              <a:ext cx="124" cy="296"/>
            </a:xfrm>
            <a:custGeom>
              <a:avLst/>
              <a:gdLst>
                <a:gd name="T0" fmla="*/ 0 w 249"/>
                <a:gd name="T1" fmla="*/ 0 h 593"/>
                <a:gd name="T2" fmla="*/ 0 w 249"/>
                <a:gd name="T3" fmla="*/ 0 h 593"/>
                <a:gd name="T4" fmla="*/ 0 w 249"/>
                <a:gd name="T5" fmla="*/ 0 h 593"/>
                <a:gd name="T6" fmla="*/ 0 w 249"/>
                <a:gd name="T7" fmla="*/ 0 h 593"/>
                <a:gd name="T8" fmla="*/ 0 w 249"/>
                <a:gd name="T9" fmla="*/ 0 h 593"/>
                <a:gd name="T10" fmla="*/ 0 w 249"/>
                <a:gd name="T11" fmla="*/ 0 h 593"/>
                <a:gd name="T12" fmla="*/ 0 w 249"/>
                <a:gd name="T13" fmla="*/ 0 h 593"/>
                <a:gd name="T14" fmla="*/ 0 w 249"/>
                <a:gd name="T15" fmla="*/ 0 h 593"/>
                <a:gd name="T16" fmla="*/ 0 w 249"/>
                <a:gd name="T17" fmla="*/ 0 h 593"/>
                <a:gd name="T18" fmla="*/ 0 w 249"/>
                <a:gd name="T19" fmla="*/ 0 h 593"/>
                <a:gd name="T20" fmla="*/ 0 w 249"/>
                <a:gd name="T21" fmla="*/ 0 h 593"/>
                <a:gd name="T22" fmla="*/ 0 w 249"/>
                <a:gd name="T23" fmla="*/ 0 h 593"/>
                <a:gd name="T24" fmla="*/ 0 w 249"/>
                <a:gd name="T25" fmla="*/ 0 h 593"/>
                <a:gd name="T26" fmla="*/ 0 w 249"/>
                <a:gd name="T27" fmla="*/ 0 h 593"/>
                <a:gd name="T28" fmla="*/ 0 w 249"/>
                <a:gd name="T29" fmla="*/ 0 h 593"/>
                <a:gd name="T30" fmla="*/ 0 w 249"/>
                <a:gd name="T31" fmla="*/ 0 h 593"/>
                <a:gd name="T32" fmla="*/ 0 w 249"/>
                <a:gd name="T33" fmla="*/ 0 h 593"/>
                <a:gd name="T34" fmla="*/ 0 w 249"/>
                <a:gd name="T35" fmla="*/ 0 h 593"/>
                <a:gd name="T36" fmla="*/ 0 w 249"/>
                <a:gd name="T37" fmla="*/ 0 h 593"/>
                <a:gd name="T38" fmla="*/ 0 w 249"/>
                <a:gd name="T39" fmla="*/ 0 h 593"/>
                <a:gd name="T40" fmla="*/ 0 w 249"/>
                <a:gd name="T41" fmla="*/ 0 h 593"/>
                <a:gd name="T42" fmla="*/ 0 w 249"/>
                <a:gd name="T43" fmla="*/ 0 h 593"/>
                <a:gd name="T44" fmla="*/ 0 w 249"/>
                <a:gd name="T45" fmla="*/ 0 h 593"/>
                <a:gd name="T46" fmla="*/ 0 w 249"/>
                <a:gd name="T47" fmla="*/ 0 h 593"/>
                <a:gd name="T48" fmla="*/ 0 w 249"/>
                <a:gd name="T49" fmla="*/ 0 h 593"/>
                <a:gd name="T50" fmla="*/ 0 w 249"/>
                <a:gd name="T51" fmla="*/ 0 h 593"/>
                <a:gd name="T52" fmla="*/ 0 w 249"/>
                <a:gd name="T53" fmla="*/ 0 h 593"/>
                <a:gd name="T54" fmla="*/ 0 w 249"/>
                <a:gd name="T55" fmla="*/ 0 h 593"/>
                <a:gd name="T56" fmla="*/ 0 w 249"/>
                <a:gd name="T57" fmla="*/ 0 h 593"/>
                <a:gd name="T58" fmla="*/ 0 w 249"/>
                <a:gd name="T59" fmla="*/ 0 h 593"/>
                <a:gd name="T60" fmla="*/ 0 w 249"/>
                <a:gd name="T61" fmla="*/ 0 h 593"/>
                <a:gd name="T62" fmla="*/ 0 w 249"/>
                <a:gd name="T63" fmla="*/ 0 h 593"/>
                <a:gd name="T64" fmla="*/ 0 w 249"/>
                <a:gd name="T65" fmla="*/ 0 h 593"/>
                <a:gd name="T66" fmla="*/ 0 w 249"/>
                <a:gd name="T67" fmla="*/ 0 h 593"/>
                <a:gd name="T68" fmla="*/ 0 w 249"/>
                <a:gd name="T69" fmla="*/ 0 h 593"/>
                <a:gd name="T70" fmla="*/ 0 w 249"/>
                <a:gd name="T71" fmla="*/ 0 h 593"/>
                <a:gd name="T72" fmla="*/ 0 w 249"/>
                <a:gd name="T73" fmla="*/ 0 h 593"/>
                <a:gd name="T74" fmla="*/ 0 w 249"/>
                <a:gd name="T75" fmla="*/ 0 h 593"/>
                <a:gd name="T76" fmla="*/ 0 w 249"/>
                <a:gd name="T77" fmla="*/ 0 h 593"/>
                <a:gd name="T78" fmla="*/ 0 w 249"/>
                <a:gd name="T79" fmla="*/ 0 h 593"/>
                <a:gd name="T80" fmla="*/ 0 w 249"/>
                <a:gd name="T81" fmla="*/ 0 h 593"/>
                <a:gd name="T82" fmla="*/ 0 w 249"/>
                <a:gd name="T83" fmla="*/ 0 h 593"/>
                <a:gd name="T84" fmla="*/ 0 w 249"/>
                <a:gd name="T85" fmla="*/ 0 h 593"/>
                <a:gd name="T86" fmla="*/ 0 w 249"/>
                <a:gd name="T87" fmla="*/ 0 h 593"/>
                <a:gd name="T88" fmla="*/ 0 w 249"/>
                <a:gd name="T89" fmla="*/ 0 h 593"/>
                <a:gd name="T90" fmla="*/ 0 w 249"/>
                <a:gd name="T91" fmla="*/ 0 h 593"/>
                <a:gd name="T92" fmla="*/ 0 w 249"/>
                <a:gd name="T93" fmla="*/ 0 h 593"/>
                <a:gd name="T94" fmla="*/ 0 w 249"/>
                <a:gd name="T95" fmla="*/ 0 h 593"/>
                <a:gd name="T96" fmla="*/ 0 w 249"/>
                <a:gd name="T97" fmla="*/ 0 h 593"/>
                <a:gd name="T98" fmla="*/ 0 w 249"/>
                <a:gd name="T99" fmla="*/ 0 h 593"/>
                <a:gd name="T100" fmla="*/ 0 w 249"/>
                <a:gd name="T101" fmla="*/ 0 h 593"/>
                <a:gd name="T102" fmla="*/ 0 w 249"/>
                <a:gd name="T103" fmla="*/ 0 h 593"/>
                <a:gd name="T104" fmla="*/ 0 w 249"/>
                <a:gd name="T105" fmla="*/ 0 h 593"/>
                <a:gd name="T106" fmla="*/ 0 w 249"/>
                <a:gd name="T107" fmla="*/ 0 h 593"/>
                <a:gd name="T108" fmla="*/ 0 w 249"/>
                <a:gd name="T109" fmla="*/ 0 h 593"/>
                <a:gd name="T110" fmla="*/ 0 w 249"/>
                <a:gd name="T111" fmla="*/ 0 h 593"/>
                <a:gd name="T112" fmla="*/ 0 w 249"/>
                <a:gd name="T113" fmla="*/ 0 h 593"/>
                <a:gd name="T114" fmla="*/ 0 w 249"/>
                <a:gd name="T115" fmla="*/ 0 h 593"/>
                <a:gd name="T116" fmla="*/ 0 w 249"/>
                <a:gd name="T117" fmla="*/ 0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9"/>
                <a:gd name="T178" fmla="*/ 0 h 593"/>
                <a:gd name="T179" fmla="*/ 249 w 249"/>
                <a:gd name="T180" fmla="*/ 593 h 5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9" h="593">
                  <a:moveTo>
                    <a:pt x="249" y="300"/>
                  </a:moveTo>
                  <a:lnTo>
                    <a:pt x="248" y="293"/>
                  </a:lnTo>
                  <a:lnTo>
                    <a:pt x="248" y="285"/>
                  </a:lnTo>
                  <a:lnTo>
                    <a:pt x="248" y="277"/>
                  </a:lnTo>
                  <a:lnTo>
                    <a:pt x="248" y="269"/>
                  </a:lnTo>
                  <a:lnTo>
                    <a:pt x="248" y="262"/>
                  </a:lnTo>
                  <a:lnTo>
                    <a:pt x="248" y="254"/>
                  </a:lnTo>
                  <a:lnTo>
                    <a:pt x="247" y="248"/>
                  </a:lnTo>
                  <a:lnTo>
                    <a:pt x="247" y="240"/>
                  </a:lnTo>
                  <a:lnTo>
                    <a:pt x="246" y="233"/>
                  </a:lnTo>
                  <a:lnTo>
                    <a:pt x="246" y="225"/>
                  </a:lnTo>
                  <a:lnTo>
                    <a:pt x="245" y="219"/>
                  </a:lnTo>
                  <a:lnTo>
                    <a:pt x="245" y="212"/>
                  </a:lnTo>
                  <a:lnTo>
                    <a:pt x="244" y="205"/>
                  </a:lnTo>
                  <a:lnTo>
                    <a:pt x="244" y="198"/>
                  </a:lnTo>
                  <a:lnTo>
                    <a:pt x="242" y="191"/>
                  </a:lnTo>
                  <a:lnTo>
                    <a:pt x="241" y="185"/>
                  </a:lnTo>
                  <a:lnTo>
                    <a:pt x="239" y="178"/>
                  </a:lnTo>
                  <a:lnTo>
                    <a:pt x="238" y="171"/>
                  </a:lnTo>
                  <a:lnTo>
                    <a:pt x="237" y="165"/>
                  </a:lnTo>
                  <a:lnTo>
                    <a:pt x="236" y="158"/>
                  </a:lnTo>
                  <a:lnTo>
                    <a:pt x="235" y="152"/>
                  </a:lnTo>
                  <a:lnTo>
                    <a:pt x="234" y="145"/>
                  </a:lnTo>
                  <a:lnTo>
                    <a:pt x="233" y="139"/>
                  </a:lnTo>
                  <a:lnTo>
                    <a:pt x="232" y="134"/>
                  </a:lnTo>
                  <a:lnTo>
                    <a:pt x="230" y="127"/>
                  </a:lnTo>
                  <a:lnTo>
                    <a:pt x="227" y="122"/>
                  </a:lnTo>
                  <a:lnTo>
                    <a:pt x="226" y="116"/>
                  </a:lnTo>
                  <a:lnTo>
                    <a:pt x="225" y="111"/>
                  </a:lnTo>
                  <a:lnTo>
                    <a:pt x="223" y="106"/>
                  </a:lnTo>
                  <a:lnTo>
                    <a:pt x="221" y="100"/>
                  </a:lnTo>
                  <a:lnTo>
                    <a:pt x="220" y="95"/>
                  </a:lnTo>
                  <a:lnTo>
                    <a:pt x="218" y="91"/>
                  </a:lnTo>
                  <a:lnTo>
                    <a:pt x="216" y="85"/>
                  </a:lnTo>
                  <a:lnTo>
                    <a:pt x="213" y="80"/>
                  </a:lnTo>
                  <a:lnTo>
                    <a:pt x="211" y="74"/>
                  </a:lnTo>
                  <a:lnTo>
                    <a:pt x="209" y="70"/>
                  </a:lnTo>
                  <a:lnTo>
                    <a:pt x="207" y="65"/>
                  </a:lnTo>
                  <a:lnTo>
                    <a:pt x="205" y="61"/>
                  </a:lnTo>
                  <a:lnTo>
                    <a:pt x="202" y="56"/>
                  </a:lnTo>
                  <a:lnTo>
                    <a:pt x="200" y="53"/>
                  </a:lnTo>
                  <a:lnTo>
                    <a:pt x="197" y="49"/>
                  </a:lnTo>
                  <a:lnTo>
                    <a:pt x="195" y="44"/>
                  </a:lnTo>
                  <a:lnTo>
                    <a:pt x="192" y="41"/>
                  </a:lnTo>
                  <a:lnTo>
                    <a:pt x="190" y="38"/>
                  </a:lnTo>
                  <a:lnTo>
                    <a:pt x="188" y="35"/>
                  </a:lnTo>
                  <a:lnTo>
                    <a:pt x="184" y="30"/>
                  </a:lnTo>
                  <a:lnTo>
                    <a:pt x="182" y="28"/>
                  </a:lnTo>
                  <a:lnTo>
                    <a:pt x="180" y="26"/>
                  </a:lnTo>
                  <a:lnTo>
                    <a:pt x="174" y="20"/>
                  </a:lnTo>
                  <a:lnTo>
                    <a:pt x="168" y="14"/>
                  </a:lnTo>
                  <a:lnTo>
                    <a:pt x="163" y="11"/>
                  </a:lnTo>
                  <a:lnTo>
                    <a:pt x="156" y="8"/>
                  </a:lnTo>
                  <a:lnTo>
                    <a:pt x="153" y="6"/>
                  </a:lnTo>
                  <a:lnTo>
                    <a:pt x="151" y="3"/>
                  </a:lnTo>
                  <a:lnTo>
                    <a:pt x="147" y="2"/>
                  </a:lnTo>
                  <a:lnTo>
                    <a:pt x="144" y="2"/>
                  </a:lnTo>
                  <a:lnTo>
                    <a:pt x="138" y="1"/>
                  </a:lnTo>
                  <a:lnTo>
                    <a:pt x="133" y="1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19" y="1"/>
                  </a:lnTo>
                  <a:lnTo>
                    <a:pt x="112" y="2"/>
                  </a:lnTo>
                  <a:lnTo>
                    <a:pt x="107" y="6"/>
                  </a:lnTo>
                  <a:lnTo>
                    <a:pt x="102" y="7"/>
                  </a:lnTo>
                  <a:lnTo>
                    <a:pt x="99" y="9"/>
                  </a:lnTo>
                  <a:lnTo>
                    <a:pt x="97" y="10"/>
                  </a:lnTo>
                  <a:lnTo>
                    <a:pt x="94" y="12"/>
                  </a:lnTo>
                  <a:lnTo>
                    <a:pt x="87" y="17"/>
                  </a:lnTo>
                  <a:lnTo>
                    <a:pt x="82" y="23"/>
                  </a:lnTo>
                  <a:lnTo>
                    <a:pt x="76" y="28"/>
                  </a:lnTo>
                  <a:lnTo>
                    <a:pt x="70" y="35"/>
                  </a:lnTo>
                  <a:lnTo>
                    <a:pt x="68" y="38"/>
                  </a:lnTo>
                  <a:lnTo>
                    <a:pt x="65" y="41"/>
                  </a:lnTo>
                  <a:lnTo>
                    <a:pt x="63" y="45"/>
                  </a:lnTo>
                  <a:lnTo>
                    <a:pt x="60" y="49"/>
                  </a:lnTo>
                  <a:lnTo>
                    <a:pt x="57" y="53"/>
                  </a:lnTo>
                  <a:lnTo>
                    <a:pt x="55" y="57"/>
                  </a:lnTo>
                  <a:lnTo>
                    <a:pt x="53" y="61"/>
                  </a:lnTo>
                  <a:lnTo>
                    <a:pt x="51" y="66"/>
                  </a:lnTo>
                  <a:lnTo>
                    <a:pt x="48" y="70"/>
                  </a:lnTo>
                  <a:lnTo>
                    <a:pt x="45" y="74"/>
                  </a:lnTo>
                  <a:lnTo>
                    <a:pt x="43" y="80"/>
                  </a:lnTo>
                  <a:lnTo>
                    <a:pt x="42" y="85"/>
                  </a:lnTo>
                  <a:lnTo>
                    <a:pt x="39" y="89"/>
                  </a:lnTo>
                  <a:lnTo>
                    <a:pt x="37" y="95"/>
                  </a:lnTo>
                  <a:lnTo>
                    <a:pt x="35" y="100"/>
                  </a:lnTo>
                  <a:lnTo>
                    <a:pt x="33" y="106"/>
                  </a:lnTo>
                  <a:lnTo>
                    <a:pt x="30" y="111"/>
                  </a:lnTo>
                  <a:lnTo>
                    <a:pt x="28" y="116"/>
                  </a:lnTo>
                  <a:lnTo>
                    <a:pt x="27" y="122"/>
                  </a:lnTo>
                  <a:lnTo>
                    <a:pt x="25" y="128"/>
                  </a:lnTo>
                  <a:lnTo>
                    <a:pt x="23" y="134"/>
                  </a:lnTo>
                  <a:lnTo>
                    <a:pt x="21" y="140"/>
                  </a:lnTo>
                  <a:lnTo>
                    <a:pt x="20" y="145"/>
                  </a:lnTo>
                  <a:lnTo>
                    <a:pt x="17" y="152"/>
                  </a:lnTo>
                  <a:lnTo>
                    <a:pt x="16" y="158"/>
                  </a:lnTo>
                  <a:lnTo>
                    <a:pt x="15" y="165"/>
                  </a:lnTo>
                  <a:lnTo>
                    <a:pt x="14" y="171"/>
                  </a:lnTo>
                  <a:lnTo>
                    <a:pt x="12" y="179"/>
                  </a:lnTo>
                  <a:lnTo>
                    <a:pt x="11" y="185"/>
                  </a:lnTo>
                  <a:lnTo>
                    <a:pt x="10" y="192"/>
                  </a:lnTo>
                  <a:lnTo>
                    <a:pt x="9" y="198"/>
                  </a:lnTo>
                  <a:lnTo>
                    <a:pt x="8" y="206"/>
                  </a:lnTo>
                  <a:lnTo>
                    <a:pt x="7" y="212"/>
                  </a:lnTo>
                  <a:lnTo>
                    <a:pt x="6" y="219"/>
                  </a:lnTo>
                  <a:lnTo>
                    <a:pt x="5" y="226"/>
                  </a:lnTo>
                  <a:lnTo>
                    <a:pt x="5" y="234"/>
                  </a:lnTo>
                  <a:lnTo>
                    <a:pt x="2" y="241"/>
                  </a:lnTo>
                  <a:lnTo>
                    <a:pt x="2" y="248"/>
                  </a:lnTo>
                  <a:lnTo>
                    <a:pt x="1" y="255"/>
                  </a:lnTo>
                  <a:lnTo>
                    <a:pt x="1" y="263"/>
                  </a:lnTo>
                  <a:lnTo>
                    <a:pt x="0" y="270"/>
                  </a:lnTo>
                  <a:lnTo>
                    <a:pt x="0" y="278"/>
                  </a:lnTo>
                  <a:lnTo>
                    <a:pt x="0" y="285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0" y="308"/>
                  </a:lnTo>
                  <a:lnTo>
                    <a:pt x="0" y="315"/>
                  </a:lnTo>
                  <a:lnTo>
                    <a:pt x="0" y="323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44"/>
                  </a:lnTo>
                  <a:lnTo>
                    <a:pt x="1" y="352"/>
                  </a:lnTo>
                  <a:lnTo>
                    <a:pt x="1" y="359"/>
                  </a:lnTo>
                  <a:lnTo>
                    <a:pt x="1" y="367"/>
                  </a:lnTo>
                  <a:lnTo>
                    <a:pt x="2" y="373"/>
                  </a:lnTo>
                  <a:lnTo>
                    <a:pt x="2" y="381"/>
                  </a:lnTo>
                  <a:lnTo>
                    <a:pt x="3" y="387"/>
                  </a:lnTo>
                  <a:lnTo>
                    <a:pt x="5" y="395"/>
                  </a:lnTo>
                  <a:lnTo>
                    <a:pt x="6" y="401"/>
                  </a:lnTo>
                  <a:lnTo>
                    <a:pt x="7" y="409"/>
                  </a:lnTo>
                  <a:lnTo>
                    <a:pt x="8" y="415"/>
                  </a:lnTo>
                  <a:lnTo>
                    <a:pt x="9" y="421"/>
                  </a:lnTo>
                  <a:lnTo>
                    <a:pt x="10" y="427"/>
                  </a:lnTo>
                  <a:lnTo>
                    <a:pt x="11" y="435"/>
                  </a:lnTo>
                  <a:lnTo>
                    <a:pt x="12" y="440"/>
                  </a:lnTo>
                  <a:lnTo>
                    <a:pt x="14" y="447"/>
                  </a:lnTo>
                  <a:lnTo>
                    <a:pt x="15" y="453"/>
                  </a:lnTo>
                  <a:lnTo>
                    <a:pt x="17" y="460"/>
                  </a:lnTo>
                  <a:lnTo>
                    <a:pt x="19" y="465"/>
                  </a:lnTo>
                  <a:lnTo>
                    <a:pt x="20" y="471"/>
                  </a:lnTo>
                  <a:lnTo>
                    <a:pt x="22" y="477"/>
                  </a:lnTo>
                  <a:lnTo>
                    <a:pt x="24" y="482"/>
                  </a:lnTo>
                  <a:lnTo>
                    <a:pt x="25" y="488"/>
                  </a:lnTo>
                  <a:lnTo>
                    <a:pt x="27" y="493"/>
                  </a:lnTo>
                  <a:lnTo>
                    <a:pt x="29" y="498"/>
                  </a:lnTo>
                  <a:lnTo>
                    <a:pt x="31" y="505"/>
                  </a:lnTo>
                  <a:lnTo>
                    <a:pt x="34" y="509"/>
                  </a:lnTo>
                  <a:lnTo>
                    <a:pt x="35" y="513"/>
                  </a:lnTo>
                  <a:lnTo>
                    <a:pt x="37" y="518"/>
                  </a:lnTo>
                  <a:lnTo>
                    <a:pt x="39" y="523"/>
                  </a:lnTo>
                  <a:lnTo>
                    <a:pt x="41" y="527"/>
                  </a:lnTo>
                  <a:lnTo>
                    <a:pt x="43" y="532"/>
                  </a:lnTo>
                  <a:lnTo>
                    <a:pt x="45" y="536"/>
                  </a:lnTo>
                  <a:lnTo>
                    <a:pt x="48" y="541"/>
                  </a:lnTo>
                  <a:lnTo>
                    <a:pt x="50" y="545"/>
                  </a:lnTo>
                  <a:lnTo>
                    <a:pt x="53" y="548"/>
                  </a:lnTo>
                  <a:lnTo>
                    <a:pt x="55" y="552"/>
                  </a:lnTo>
                  <a:lnTo>
                    <a:pt x="57" y="555"/>
                  </a:lnTo>
                  <a:lnTo>
                    <a:pt x="60" y="559"/>
                  </a:lnTo>
                  <a:lnTo>
                    <a:pt x="63" y="562"/>
                  </a:lnTo>
                  <a:lnTo>
                    <a:pt x="65" y="565"/>
                  </a:lnTo>
                  <a:lnTo>
                    <a:pt x="69" y="569"/>
                  </a:lnTo>
                  <a:lnTo>
                    <a:pt x="73" y="574"/>
                  </a:lnTo>
                  <a:lnTo>
                    <a:pt x="79" y="579"/>
                  </a:lnTo>
                  <a:lnTo>
                    <a:pt x="84" y="582"/>
                  </a:lnTo>
                  <a:lnTo>
                    <a:pt x="91" y="586"/>
                  </a:lnTo>
                  <a:lnTo>
                    <a:pt x="97" y="589"/>
                  </a:lnTo>
                  <a:lnTo>
                    <a:pt x="102" y="591"/>
                  </a:lnTo>
                  <a:lnTo>
                    <a:pt x="106" y="592"/>
                  </a:lnTo>
                  <a:lnTo>
                    <a:pt x="109" y="592"/>
                  </a:lnTo>
                  <a:lnTo>
                    <a:pt x="112" y="593"/>
                  </a:lnTo>
                  <a:lnTo>
                    <a:pt x="116" y="593"/>
                  </a:lnTo>
                  <a:lnTo>
                    <a:pt x="119" y="593"/>
                  </a:lnTo>
                  <a:lnTo>
                    <a:pt x="122" y="593"/>
                  </a:lnTo>
                  <a:lnTo>
                    <a:pt x="125" y="592"/>
                  </a:lnTo>
                  <a:lnTo>
                    <a:pt x="128" y="592"/>
                  </a:lnTo>
                  <a:lnTo>
                    <a:pt x="132" y="591"/>
                  </a:lnTo>
                  <a:lnTo>
                    <a:pt x="135" y="590"/>
                  </a:lnTo>
                  <a:lnTo>
                    <a:pt x="138" y="589"/>
                  </a:lnTo>
                  <a:lnTo>
                    <a:pt x="141" y="588"/>
                  </a:lnTo>
                  <a:lnTo>
                    <a:pt x="147" y="583"/>
                  </a:lnTo>
                  <a:lnTo>
                    <a:pt x="153" y="580"/>
                  </a:lnTo>
                  <a:lnTo>
                    <a:pt x="158" y="575"/>
                  </a:lnTo>
                  <a:lnTo>
                    <a:pt x="165" y="570"/>
                  </a:lnTo>
                  <a:lnTo>
                    <a:pt x="167" y="567"/>
                  </a:lnTo>
                  <a:lnTo>
                    <a:pt x="170" y="564"/>
                  </a:lnTo>
                  <a:lnTo>
                    <a:pt x="172" y="561"/>
                  </a:lnTo>
                  <a:lnTo>
                    <a:pt x="176" y="557"/>
                  </a:lnTo>
                  <a:lnTo>
                    <a:pt x="178" y="554"/>
                  </a:lnTo>
                  <a:lnTo>
                    <a:pt x="181" y="551"/>
                  </a:lnTo>
                  <a:lnTo>
                    <a:pt x="183" y="547"/>
                  </a:lnTo>
                  <a:lnTo>
                    <a:pt x="186" y="543"/>
                  </a:lnTo>
                  <a:lnTo>
                    <a:pt x="189" y="539"/>
                  </a:lnTo>
                  <a:lnTo>
                    <a:pt x="192" y="535"/>
                  </a:lnTo>
                  <a:lnTo>
                    <a:pt x="194" y="531"/>
                  </a:lnTo>
                  <a:lnTo>
                    <a:pt x="197" y="526"/>
                  </a:lnTo>
                  <a:lnTo>
                    <a:pt x="199" y="522"/>
                  </a:lnTo>
                  <a:lnTo>
                    <a:pt x="202" y="518"/>
                  </a:lnTo>
                  <a:lnTo>
                    <a:pt x="204" y="512"/>
                  </a:lnTo>
                  <a:lnTo>
                    <a:pt x="207" y="508"/>
                  </a:lnTo>
                  <a:lnTo>
                    <a:pt x="208" y="503"/>
                  </a:lnTo>
                  <a:lnTo>
                    <a:pt x="210" y="497"/>
                  </a:lnTo>
                  <a:lnTo>
                    <a:pt x="212" y="492"/>
                  </a:lnTo>
                  <a:lnTo>
                    <a:pt x="214" y="488"/>
                  </a:lnTo>
                  <a:lnTo>
                    <a:pt x="217" y="481"/>
                  </a:lnTo>
                  <a:lnTo>
                    <a:pt x="219" y="476"/>
                  </a:lnTo>
                  <a:lnTo>
                    <a:pt x="220" y="470"/>
                  </a:lnTo>
                  <a:lnTo>
                    <a:pt x="223" y="465"/>
                  </a:lnTo>
                  <a:lnTo>
                    <a:pt x="224" y="458"/>
                  </a:lnTo>
                  <a:lnTo>
                    <a:pt x="226" y="452"/>
                  </a:lnTo>
                  <a:lnTo>
                    <a:pt x="227" y="446"/>
                  </a:lnTo>
                  <a:lnTo>
                    <a:pt x="230" y="440"/>
                  </a:lnTo>
                  <a:lnTo>
                    <a:pt x="231" y="433"/>
                  </a:lnTo>
                  <a:lnTo>
                    <a:pt x="233" y="427"/>
                  </a:lnTo>
                  <a:lnTo>
                    <a:pt x="234" y="421"/>
                  </a:lnTo>
                  <a:lnTo>
                    <a:pt x="236" y="415"/>
                  </a:lnTo>
                  <a:lnTo>
                    <a:pt x="236" y="408"/>
                  </a:lnTo>
                  <a:lnTo>
                    <a:pt x="238" y="401"/>
                  </a:lnTo>
                  <a:lnTo>
                    <a:pt x="238" y="394"/>
                  </a:lnTo>
                  <a:lnTo>
                    <a:pt x="240" y="387"/>
                  </a:lnTo>
                  <a:lnTo>
                    <a:pt x="241" y="380"/>
                  </a:lnTo>
                  <a:lnTo>
                    <a:pt x="242" y="373"/>
                  </a:lnTo>
                  <a:lnTo>
                    <a:pt x="244" y="366"/>
                  </a:lnTo>
                  <a:lnTo>
                    <a:pt x="245" y="359"/>
                  </a:lnTo>
                  <a:lnTo>
                    <a:pt x="245" y="352"/>
                  </a:lnTo>
                  <a:lnTo>
                    <a:pt x="246" y="344"/>
                  </a:lnTo>
                  <a:lnTo>
                    <a:pt x="246" y="337"/>
                  </a:lnTo>
                  <a:lnTo>
                    <a:pt x="247" y="330"/>
                  </a:lnTo>
                  <a:lnTo>
                    <a:pt x="247" y="322"/>
                  </a:lnTo>
                  <a:lnTo>
                    <a:pt x="248" y="315"/>
                  </a:lnTo>
                  <a:lnTo>
                    <a:pt x="248" y="307"/>
                  </a:lnTo>
                  <a:lnTo>
                    <a:pt x="249" y="3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0" name="Freeform 27"/>
            <p:cNvSpPr>
              <a:spLocks/>
            </p:cNvSpPr>
            <p:nvPr/>
          </p:nvSpPr>
          <p:spPr bwMode="auto">
            <a:xfrm>
              <a:off x="2163" y="1724"/>
              <a:ext cx="198" cy="476"/>
            </a:xfrm>
            <a:custGeom>
              <a:avLst/>
              <a:gdLst>
                <a:gd name="T0" fmla="*/ 0 w 397"/>
                <a:gd name="T1" fmla="*/ 1 h 951"/>
                <a:gd name="T2" fmla="*/ 0 w 397"/>
                <a:gd name="T3" fmla="*/ 1 h 951"/>
                <a:gd name="T4" fmla="*/ 0 w 397"/>
                <a:gd name="T5" fmla="*/ 1 h 951"/>
                <a:gd name="T6" fmla="*/ 0 w 397"/>
                <a:gd name="T7" fmla="*/ 1 h 951"/>
                <a:gd name="T8" fmla="*/ 0 w 397"/>
                <a:gd name="T9" fmla="*/ 1 h 951"/>
                <a:gd name="T10" fmla="*/ 0 w 397"/>
                <a:gd name="T11" fmla="*/ 1 h 951"/>
                <a:gd name="T12" fmla="*/ 0 w 397"/>
                <a:gd name="T13" fmla="*/ 1 h 951"/>
                <a:gd name="T14" fmla="*/ 0 w 397"/>
                <a:gd name="T15" fmla="*/ 1 h 951"/>
                <a:gd name="T16" fmla="*/ 0 w 397"/>
                <a:gd name="T17" fmla="*/ 1 h 951"/>
                <a:gd name="T18" fmla="*/ 0 w 397"/>
                <a:gd name="T19" fmla="*/ 1 h 951"/>
                <a:gd name="T20" fmla="*/ 0 w 397"/>
                <a:gd name="T21" fmla="*/ 1 h 951"/>
                <a:gd name="T22" fmla="*/ 0 w 397"/>
                <a:gd name="T23" fmla="*/ 1 h 951"/>
                <a:gd name="T24" fmla="*/ 0 w 397"/>
                <a:gd name="T25" fmla="*/ 0 h 951"/>
                <a:gd name="T26" fmla="*/ 0 w 397"/>
                <a:gd name="T27" fmla="*/ 1 h 951"/>
                <a:gd name="T28" fmla="*/ 0 w 397"/>
                <a:gd name="T29" fmla="*/ 1 h 951"/>
                <a:gd name="T30" fmla="*/ 0 w 397"/>
                <a:gd name="T31" fmla="*/ 1 h 951"/>
                <a:gd name="T32" fmla="*/ 0 w 397"/>
                <a:gd name="T33" fmla="*/ 1 h 951"/>
                <a:gd name="T34" fmla="*/ 0 w 397"/>
                <a:gd name="T35" fmla="*/ 1 h 951"/>
                <a:gd name="T36" fmla="*/ 0 w 397"/>
                <a:gd name="T37" fmla="*/ 1 h 951"/>
                <a:gd name="T38" fmla="*/ 0 w 397"/>
                <a:gd name="T39" fmla="*/ 1 h 951"/>
                <a:gd name="T40" fmla="*/ 0 w 397"/>
                <a:gd name="T41" fmla="*/ 1 h 951"/>
                <a:gd name="T42" fmla="*/ 0 w 397"/>
                <a:gd name="T43" fmla="*/ 1 h 951"/>
                <a:gd name="T44" fmla="*/ 0 w 397"/>
                <a:gd name="T45" fmla="*/ 1 h 951"/>
                <a:gd name="T46" fmla="*/ 0 w 397"/>
                <a:gd name="T47" fmla="*/ 1 h 951"/>
                <a:gd name="T48" fmla="*/ 0 w 397"/>
                <a:gd name="T49" fmla="*/ 1 h 951"/>
                <a:gd name="T50" fmla="*/ 0 w 397"/>
                <a:gd name="T51" fmla="*/ 1 h 951"/>
                <a:gd name="T52" fmla="*/ 0 w 397"/>
                <a:gd name="T53" fmla="*/ 1 h 951"/>
                <a:gd name="T54" fmla="*/ 0 w 397"/>
                <a:gd name="T55" fmla="*/ 1 h 951"/>
                <a:gd name="T56" fmla="*/ 0 w 397"/>
                <a:gd name="T57" fmla="*/ 1 h 951"/>
                <a:gd name="T58" fmla="*/ 0 w 397"/>
                <a:gd name="T59" fmla="*/ 1 h 951"/>
                <a:gd name="T60" fmla="*/ 0 w 397"/>
                <a:gd name="T61" fmla="*/ 1 h 951"/>
                <a:gd name="T62" fmla="*/ 0 w 397"/>
                <a:gd name="T63" fmla="*/ 1 h 951"/>
                <a:gd name="T64" fmla="*/ 0 w 397"/>
                <a:gd name="T65" fmla="*/ 1 h 951"/>
                <a:gd name="T66" fmla="*/ 0 w 397"/>
                <a:gd name="T67" fmla="*/ 1 h 951"/>
                <a:gd name="T68" fmla="*/ 0 w 397"/>
                <a:gd name="T69" fmla="*/ 1 h 951"/>
                <a:gd name="T70" fmla="*/ 0 w 397"/>
                <a:gd name="T71" fmla="*/ 1 h 951"/>
                <a:gd name="T72" fmla="*/ 0 w 397"/>
                <a:gd name="T73" fmla="*/ 1 h 951"/>
                <a:gd name="T74" fmla="*/ 0 w 397"/>
                <a:gd name="T75" fmla="*/ 1 h 951"/>
                <a:gd name="T76" fmla="*/ 0 w 397"/>
                <a:gd name="T77" fmla="*/ 1 h 951"/>
                <a:gd name="T78" fmla="*/ 0 w 397"/>
                <a:gd name="T79" fmla="*/ 1 h 951"/>
                <a:gd name="T80" fmla="*/ 0 w 397"/>
                <a:gd name="T81" fmla="*/ 1 h 951"/>
                <a:gd name="T82" fmla="*/ 0 w 397"/>
                <a:gd name="T83" fmla="*/ 1 h 951"/>
                <a:gd name="T84" fmla="*/ 0 w 397"/>
                <a:gd name="T85" fmla="*/ 1 h 951"/>
                <a:gd name="T86" fmla="*/ 0 w 397"/>
                <a:gd name="T87" fmla="*/ 1 h 951"/>
                <a:gd name="T88" fmla="*/ 0 w 397"/>
                <a:gd name="T89" fmla="*/ 1 h 951"/>
                <a:gd name="T90" fmla="*/ 0 w 397"/>
                <a:gd name="T91" fmla="*/ 1 h 951"/>
                <a:gd name="T92" fmla="*/ 0 w 397"/>
                <a:gd name="T93" fmla="*/ 1 h 951"/>
                <a:gd name="T94" fmla="*/ 0 w 397"/>
                <a:gd name="T95" fmla="*/ 1 h 951"/>
                <a:gd name="T96" fmla="*/ 0 w 397"/>
                <a:gd name="T97" fmla="*/ 1 h 951"/>
                <a:gd name="T98" fmla="*/ 0 w 397"/>
                <a:gd name="T99" fmla="*/ 1 h 951"/>
                <a:gd name="T100" fmla="*/ 0 w 397"/>
                <a:gd name="T101" fmla="*/ 1 h 9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7"/>
                <a:gd name="T154" fmla="*/ 0 h 951"/>
                <a:gd name="T155" fmla="*/ 397 w 397"/>
                <a:gd name="T156" fmla="*/ 951 h 9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7" h="951">
                  <a:moveTo>
                    <a:pt x="389" y="482"/>
                  </a:moveTo>
                  <a:lnTo>
                    <a:pt x="390" y="469"/>
                  </a:lnTo>
                  <a:lnTo>
                    <a:pt x="392" y="456"/>
                  </a:lnTo>
                  <a:lnTo>
                    <a:pt x="393" y="444"/>
                  </a:lnTo>
                  <a:lnTo>
                    <a:pt x="394" y="432"/>
                  </a:lnTo>
                  <a:lnTo>
                    <a:pt x="394" y="421"/>
                  </a:lnTo>
                  <a:lnTo>
                    <a:pt x="395" y="409"/>
                  </a:lnTo>
                  <a:lnTo>
                    <a:pt x="396" y="396"/>
                  </a:lnTo>
                  <a:lnTo>
                    <a:pt x="397" y="385"/>
                  </a:lnTo>
                  <a:lnTo>
                    <a:pt x="397" y="373"/>
                  </a:lnTo>
                  <a:lnTo>
                    <a:pt x="397" y="361"/>
                  </a:lnTo>
                  <a:lnTo>
                    <a:pt x="397" y="350"/>
                  </a:lnTo>
                  <a:lnTo>
                    <a:pt x="397" y="339"/>
                  </a:lnTo>
                  <a:lnTo>
                    <a:pt x="397" y="328"/>
                  </a:lnTo>
                  <a:lnTo>
                    <a:pt x="397" y="316"/>
                  </a:lnTo>
                  <a:lnTo>
                    <a:pt x="397" y="306"/>
                  </a:lnTo>
                  <a:lnTo>
                    <a:pt x="397" y="296"/>
                  </a:lnTo>
                  <a:lnTo>
                    <a:pt x="396" y="285"/>
                  </a:lnTo>
                  <a:lnTo>
                    <a:pt x="395" y="274"/>
                  </a:lnTo>
                  <a:lnTo>
                    <a:pt x="395" y="264"/>
                  </a:lnTo>
                  <a:lnTo>
                    <a:pt x="394" y="253"/>
                  </a:lnTo>
                  <a:lnTo>
                    <a:pt x="393" y="243"/>
                  </a:lnTo>
                  <a:lnTo>
                    <a:pt x="392" y="232"/>
                  </a:lnTo>
                  <a:lnTo>
                    <a:pt x="391" y="223"/>
                  </a:lnTo>
                  <a:lnTo>
                    <a:pt x="390" y="214"/>
                  </a:lnTo>
                  <a:lnTo>
                    <a:pt x="389" y="203"/>
                  </a:lnTo>
                  <a:lnTo>
                    <a:pt x="387" y="195"/>
                  </a:lnTo>
                  <a:lnTo>
                    <a:pt x="386" y="185"/>
                  </a:lnTo>
                  <a:lnTo>
                    <a:pt x="385" y="176"/>
                  </a:lnTo>
                  <a:lnTo>
                    <a:pt x="382" y="168"/>
                  </a:lnTo>
                  <a:lnTo>
                    <a:pt x="380" y="159"/>
                  </a:lnTo>
                  <a:lnTo>
                    <a:pt x="378" y="151"/>
                  </a:lnTo>
                  <a:lnTo>
                    <a:pt x="377" y="143"/>
                  </a:lnTo>
                  <a:lnTo>
                    <a:pt x="374" y="134"/>
                  </a:lnTo>
                  <a:lnTo>
                    <a:pt x="372" y="126"/>
                  </a:lnTo>
                  <a:lnTo>
                    <a:pt x="368" y="118"/>
                  </a:lnTo>
                  <a:lnTo>
                    <a:pt x="366" y="111"/>
                  </a:lnTo>
                  <a:lnTo>
                    <a:pt x="363" y="103"/>
                  </a:lnTo>
                  <a:lnTo>
                    <a:pt x="361" y="97"/>
                  </a:lnTo>
                  <a:lnTo>
                    <a:pt x="358" y="90"/>
                  </a:lnTo>
                  <a:lnTo>
                    <a:pt x="355" y="84"/>
                  </a:lnTo>
                  <a:lnTo>
                    <a:pt x="352" y="76"/>
                  </a:lnTo>
                  <a:lnTo>
                    <a:pt x="349" y="71"/>
                  </a:lnTo>
                  <a:lnTo>
                    <a:pt x="346" y="65"/>
                  </a:lnTo>
                  <a:lnTo>
                    <a:pt x="343" y="59"/>
                  </a:lnTo>
                  <a:lnTo>
                    <a:pt x="339" y="54"/>
                  </a:lnTo>
                  <a:lnTo>
                    <a:pt x="336" y="48"/>
                  </a:lnTo>
                  <a:lnTo>
                    <a:pt x="333" y="43"/>
                  </a:lnTo>
                  <a:lnTo>
                    <a:pt x="330" y="39"/>
                  </a:lnTo>
                  <a:lnTo>
                    <a:pt x="325" y="34"/>
                  </a:lnTo>
                  <a:lnTo>
                    <a:pt x="321" y="30"/>
                  </a:lnTo>
                  <a:lnTo>
                    <a:pt x="317" y="26"/>
                  </a:lnTo>
                  <a:lnTo>
                    <a:pt x="314" y="21"/>
                  </a:lnTo>
                  <a:lnTo>
                    <a:pt x="309" y="18"/>
                  </a:lnTo>
                  <a:lnTo>
                    <a:pt x="305" y="15"/>
                  </a:lnTo>
                  <a:lnTo>
                    <a:pt x="302" y="12"/>
                  </a:lnTo>
                  <a:lnTo>
                    <a:pt x="297" y="11"/>
                  </a:lnTo>
                  <a:lnTo>
                    <a:pt x="293" y="7"/>
                  </a:lnTo>
                  <a:lnTo>
                    <a:pt x="288" y="5"/>
                  </a:lnTo>
                  <a:lnTo>
                    <a:pt x="283" y="3"/>
                  </a:lnTo>
                  <a:lnTo>
                    <a:pt x="279" y="2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5" y="0"/>
                  </a:lnTo>
                  <a:lnTo>
                    <a:pt x="261" y="0"/>
                  </a:lnTo>
                  <a:lnTo>
                    <a:pt x="255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2"/>
                  </a:lnTo>
                  <a:lnTo>
                    <a:pt x="231" y="4"/>
                  </a:lnTo>
                  <a:lnTo>
                    <a:pt x="225" y="6"/>
                  </a:lnTo>
                  <a:lnTo>
                    <a:pt x="221" y="9"/>
                  </a:lnTo>
                  <a:lnTo>
                    <a:pt x="216" y="10"/>
                  </a:lnTo>
                  <a:lnTo>
                    <a:pt x="210" y="13"/>
                  </a:lnTo>
                  <a:lnTo>
                    <a:pt x="205" y="16"/>
                  </a:lnTo>
                  <a:lnTo>
                    <a:pt x="200" y="19"/>
                  </a:lnTo>
                  <a:lnTo>
                    <a:pt x="195" y="23"/>
                  </a:lnTo>
                  <a:lnTo>
                    <a:pt x="191" y="26"/>
                  </a:lnTo>
                  <a:lnTo>
                    <a:pt x="186" y="30"/>
                  </a:lnTo>
                  <a:lnTo>
                    <a:pt x="181" y="35"/>
                  </a:lnTo>
                  <a:lnTo>
                    <a:pt x="177" y="39"/>
                  </a:lnTo>
                  <a:lnTo>
                    <a:pt x="171" y="44"/>
                  </a:lnTo>
                  <a:lnTo>
                    <a:pt x="167" y="48"/>
                  </a:lnTo>
                  <a:lnTo>
                    <a:pt x="162" y="54"/>
                  </a:lnTo>
                  <a:lnTo>
                    <a:pt x="157" y="59"/>
                  </a:lnTo>
                  <a:lnTo>
                    <a:pt x="152" y="66"/>
                  </a:lnTo>
                  <a:lnTo>
                    <a:pt x="148" y="71"/>
                  </a:lnTo>
                  <a:lnTo>
                    <a:pt x="143" y="79"/>
                  </a:lnTo>
                  <a:lnTo>
                    <a:pt x="139" y="84"/>
                  </a:lnTo>
                  <a:lnTo>
                    <a:pt x="134" y="90"/>
                  </a:lnTo>
                  <a:lnTo>
                    <a:pt x="129" y="98"/>
                  </a:lnTo>
                  <a:lnTo>
                    <a:pt x="125" y="105"/>
                  </a:lnTo>
                  <a:lnTo>
                    <a:pt x="121" y="112"/>
                  </a:lnTo>
                  <a:lnTo>
                    <a:pt x="116" y="119"/>
                  </a:lnTo>
                  <a:lnTo>
                    <a:pt x="112" y="127"/>
                  </a:lnTo>
                  <a:lnTo>
                    <a:pt x="108" y="136"/>
                  </a:lnTo>
                  <a:lnTo>
                    <a:pt x="104" y="143"/>
                  </a:lnTo>
                  <a:lnTo>
                    <a:pt x="99" y="152"/>
                  </a:lnTo>
                  <a:lnTo>
                    <a:pt x="95" y="160"/>
                  </a:lnTo>
                  <a:lnTo>
                    <a:pt x="91" y="169"/>
                  </a:lnTo>
                  <a:lnTo>
                    <a:pt x="87" y="177"/>
                  </a:lnTo>
                  <a:lnTo>
                    <a:pt x="83" y="186"/>
                  </a:lnTo>
                  <a:lnTo>
                    <a:pt x="79" y="196"/>
                  </a:lnTo>
                  <a:lnTo>
                    <a:pt x="76" y="205"/>
                  </a:lnTo>
                  <a:lnTo>
                    <a:pt x="71" y="214"/>
                  </a:lnTo>
                  <a:lnTo>
                    <a:pt x="68" y="224"/>
                  </a:lnTo>
                  <a:lnTo>
                    <a:pt x="65" y="233"/>
                  </a:lnTo>
                  <a:lnTo>
                    <a:pt x="62" y="243"/>
                  </a:lnTo>
                  <a:lnTo>
                    <a:pt x="58" y="253"/>
                  </a:lnTo>
                  <a:lnTo>
                    <a:pt x="54" y="264"/>
                  </a:lnTo>
                  <a:lnTo>
                    <a:pt x="51" y="274"/>
                  </a:lnTo>
                  <a:lnTo>
                    <a:pt x="49" y="285"/>
                  </a:lnTo>
                  <a:lnTo>
                    <a:pt x="44" y="296"/>
                  </a:lnTo>
                  <a:lnTo>
                    <a:pt x="41" y="306"/>
                  </a:lnTo>
                  <a:lnTo>
                    <a:pt x="39" y="316"/>
                  </a:lnTo>
                  <a:lnTo>
                    <a:pt x="36" y="328"/>
                  </a:lnTo>
                  <a:lnTo>
                    <a:pt x="33" y="339"/>
                  </a:lnTo>
                  <a:lnTo>
                    <a:pt x="30" y="351"/>
                  </a:lnTo>
                  <a:lnTo>
                    <a:pt x="28" y="363"/>
                  </a:lnTo>
                  <a:lnTo>
                    <a:pt x="26" y="374"/>
                  </a:lnTo>
                  <a:lnTo>
                    <a:pt x="23" y="386"/>
                  </a:lnTo>
                  <a:lnTo>
                    <a:pt x="21" y="397"/>
                  </a:lnTo>
                  <a:lnTo>
                    <a:pt x="19" y="410"/>
                  </a:lnTo>
                  <a:lnTo>
                    <a:pt x="16" y="422"/>
                  </a:lnTo>
                  <a:lnTo>
                    <a:pt x="14" y="434"/>
                  </a:lnTo>
                  <a:lnTo>
                    <a:pt x="13" y="445"/>
                  </a:lnTo>
                  <a:lnTo>
                    <a:pt x="11" y="458"/>
                  </a:lnTo>
                  <a:lnTo>
                    <a:pt x="10" y="471"/>
                  </a:lnTo>
                  <a:lnTo>
                    <a:pt x="8" y="483"/>
                  </a:lnTo>
                  <a:lnTo>
                    <a:pt x="7" y="495"/>
                  </a:lnTo>
                  <a:lnTo>
                    <a:pt x="5" y="507"/>
                  </a:lnTo>
                  <a:lnTo>
                    <a:pt x="5" y="519"/>
                  </a:lnTo>
                  <a:lnTo>
                    <a:pt x="2" y="530"/>
                  </a:lnTo>
                  <a:lnTo>
                    <a:pt x="2" y="542"/>
                  </a:lnTo>
                  <a:lnTo>
                    <a:pt x="1" y="554"/>
                  </a:lnTo>
                  <a:lnTo>
                    <a:pt x="1" y="566"/>
                  </a:lnTo>
                  <a:lnTo>
                    <a:pt x="1" y="577"/>
                  </a:lnTo>
                  <a:lnTo>
                    <a:pt x="0" y="588"/>
                  </a:lnTo>
                  <a:lnTo>
                    <a:pt x="0" y="599"/>
                  </a:lnTo>
                  <a:lnTo>
                    <a:pt x="0" y="611"/>
                  </a:lnTo>
                  <a:lnTo>
                    <a:pt x="0" y="622"/>
                  </a:lnTo>
                  <a:lnTo>
                    <a:pt x="0" y="633"/>
                  </a:lnTo>
                  <a:lnTo>
                    <a:pt x="1" y="643"/>
                  </a:lnTo>
                  <a:lnTo>
                    <a:pt x="1" y="655"/>
                  </a:lnTo>
                  <a:lnTo>
                    <a:pt x="1" y="666"/>
                  </a:lnTo>
                  <a:lnTo>
                    <a:pt x="2" y="676"/>
                  </a:lnTo>
                  <a:lnTo>
                    <a:pt x="2" y="686"/>
                  </a:lnTo>
                  <a:lnTo>
                    <a:pt x="3" y="696"/>
                  </a:lnTo>
                  <a:lnTo>
                    <a:pt x="5" y="706"/>
                  </a:lnTo>
                  <a:lnTo>
                    <a:pt x="6" y="716"/>
                  </a:lnTo>
                  <a:lnTo>
                    <a:pt x="7" y="726"/>
                  </a:lnTo>
                  <a:lnTo>
                    <a:pt x="8" y="737"/>
                  </a:lnTo>
                  <a:lnTo>
                    <a:pt x="9" y="746"/>
                  </a:lnTo>
                  <a:lnTo>
                    <a:pt x="11" y="755"/>
                  </a:lnTo>
                  <a:lnTo>
                    <a:pt x="12" y="764"/>
                  </a:lnTo>
                  <a:lnTo>
                    <a:pt x="14" y="773"/>
                  </a:lnTo>
                  <a:lnTo>
                    <a:pt x="16" y="782"/>
                  </a:lnTo>
                  <a:lnTo>
                    <a:pt x="17" y="791"/>
                  </a:lnTo>
                  <a:lnTo>
                    <a:pt x="21" y="798"/>
                  </a:lnTo>
                  <a:lnTo>
                    <a:pt x="23" y="807"/>
                  </a:lnTo>
                  <a:lnTo>
                    <a:pt x="24" y="814"/>
                  </a:lnTo>
                  <a:lnTo>
                    <a:pt x="26" y="823"/>
                  </a:lnTo>
                  <a:lnTo>
                    <a:pt x="29" y="831"/>
                  </a:lnTo>
                  <a:lnTo>
                    <a:pt x="31" y="838"/>
                  </a:lnTo>
                  <a:lnTo>
                    <a:pt x="34" y="846"/>
                  </a:lnTo>
                  <a:lnTo>
                    <a:pt x="37" y="852"/>
                  </a:lnTo>
                  <a:lnTo>
                    <a:pt x="39" y="858"/>
                  </a:lnTo>
                  <a:lnTo>
                    <a:pt x="42" y="866"/>
                  </a:lnTo>
                  <a:lnTo>
                    <a:pt x="45" y="871"/>
                  </a:lnTo>
                  <a:lnTo>
                    <a:pt x="49" y="878"/>
                  </a:lnTo>
                  <a:lnTo>
                    <a:pt x="52" y="883"/>
                  </a:lnTo>
                  <a:lnTo>
                    <a:pt x="55" y="890"/>
                  </a:lnTo>
                  <a:lnTo>
                    <a:pt x="58" y="895"/>
                  </a:lnTo>
                  <a:lnTo>
                    <a:pt x="62" y="900"/>
                  </a:lnTo>
                  <a:lnTo>
                    <a:pt x="66" y="906"/>
                  </a:lnTo>
                  <a:lnTo>
                    <a:pt x="69" y="911"/>
                  </a:lnTo>
                  <a:lnTo>
                    <a:pt x="72" y="916"/>
                  </a:lnTo>
                  <a:lnTo>
                    <a:pt x="77" y="919"/>
                  </a:lnTo>
                  <a:lnTo>
                    <a:pt x="80" y="923"/>
                  </a:lnTo>
                  <a:lnTo>
                    <a:pt x="84" y="927"/>
                  </a:lnTo>
                  <a:lnTo>
                    <a:pt x="88" y="929"/>
                  </a:lnTo>
                  <a:lnTo>
                    <a:pt x="93" y="934"/>
                  </a:lnTo>
                  <a:lnTo>
                    <a:pt x="97" y="936"/>
                  </a:lnTo>
                  <a:lnTo>
                    <a:pt x="101" y="939"/>
                  </a:lnTo>
                  <a:lnTo>
                    <a:pt x="106" y="941"/>
                  </a:lnTo>
                  <a:lnTo>
                    <a:pt x="110" y="943"/>
                  </a:lnTo>
                  <a:lnTo>
                    <a:pt x="114" y="946"/>
                  </a:lnTo>
                  <a:lnTo>
                    <a:pt x="120" y="948"/>
                  </a:lnTo>
                  <a:lnTo>
                    <a:pt x="124" y="948"/>
                  </a:lnTo>
                  <a:lnTo>
                    <a:pt x="128" y="949"/>
                  </a:lnTo>
                  <a:lnTo>
                    <a:pt x="134" y="950"/>
                  </a:lnTo>
                  <a:lnTo>
                    <a:pt x="139" y="951"/>
                  </a:lnTo>
                  <a:lnTo>
                    <a:pt x="143" y="951"/>
                  </a:lnTo>
                  <a:lnTo>
                    <a:pt x="148" y="950"/>
                  </a:lnTo>
                  <a:lnTo>
                    <a:pt x="152" y="949"/>
                  </a:lnTo>
                  <a:lnTo>
                    <a:pt x="157" y="949"/>
                  </a:lnTo>
                  <a:lnTo>
                    <a:pt x="162" y="947"/>
                  </a:lnTo>
                  <a:lnTo>
                    <a:pt x="167" y="946"/>
                  </a:lnTo>
                  <a:lnTo>
                    <a:pt x="172" y="943"/>
                  </a:lnTo>
                  <a:lnTo>
                    <a:pt x="178" y="942"/>
                  </a:lnTo>
                  <a:lnTo>
                    <a:pt x="182" y="939"/>
                  </a:lnTo>
                  <a:lnTo>
                    <a:pt x="188" y="936"/>
                  </a:lnTo>
                  <a:lnTo>
                    <a:pt x="192" y="933"/>
                  </a:lnTo>
                  <a:lnTo>
                    <a:pt x="197" y="929"/>
                  </a:lnTo>
                  <a:lnTo>
                    <a:pt x="202" y="926"/>
                  </a:lnTo>
                  <a:lnTo>
                    <a:pt x="207" y="923"/>
                  </a:lnTo>
                  <a:lnTo>
                    <a:pt x="212" y="919"/>
                  </a:lnTo>
                  <a:lnTo>
                    <a:pt x="217" y="916"/>
                  </a:lnTo>
                  <a:lnTo>
                    <a:pt x="222" y="910"/>
                  </a:lnTo>
                  <a:lnTo>
                    <a:pt x="226" y="905"/>
                  </a:lnTo>
                  <a:lnTo>
                    <a:pt x="231" y="900"/>
                  </a:lnTo>
                  <a:lnTo>
                    <a:pt x="235" y="895"/>
                  </a:lnTo>
                  <a:lnTo>
                    <a:pt x="240" y="890"/>
                  </a:lnTo>
                  <a:lnTo>
                    <a:pt x="245" y="883"/>
                  </a:lnTo>
                  <a:lnTo>
                    <a:pt x="249" y="877"/>
                  </a:lnTo>
                  <a:lnTo>
                    <a:pt x="254" y="871"/>
                  </a:lnTo>
                  <a:lnTo>
                    <a:pt x="259" y="865"/>
                  </a:lnTo>
                  <a:lnTo>
                    <a:pt x="263" y="858"/>
                  </a:lnTo>
                  <a:lnTo>
                    <a:pt x="267" y="851"/>
                  </a:lnTo>
                  <a:lnTo>
                    <a:pt x="273" y="845"/>
                  </a:lnTo>
                  <a:lnTo>
                    <a:pt x="277" y="837"/>
                  </a:lnTo>
                  <a:lnTo>
                    <a:pt x="281" y="829"/>
                  </a:lnTo>
                  <a:lnTo>
                    <a:pt x="286" y="822"/>
                  </a:lnTo>
                  <a:lnTo>
                    <a:pt x="290" y="814"/>
                  </a:lnTo>
                  <a:lnTo>
                    <a:pt x="294" y="806"/>
                  </a:lnTo>
                  <a:lnTo>
                    <a:pt x="298" y="798"/>
                  </a:lnTo>
                  <a:lnTo>
                    <a:pt x="303" y="790"/>
                  </a:lnTo>
                  <a:lnTo>
                    <a:pt x="307" y="781"/>
                  </a:lnTo>
                  <a:lnTo>
                    <a:pt x="310" y="771"/>
                  </a:lnTo>
                  <a:lnTo>
                    <a:pt x="315" y="763"/>
                  </a:lnTo>
                  <a:lnTo>
                    <a:pt x="319" y="754"/>
                  </a:lnTo>
                  <a:lnTo>
                    <a:pt x="322" y="746"/>
                  </a:lnTo>
                  <a:lnTo>
                    <a:pt x="325" y="735"/>
                  </a:lnTo>
                  <a:lnTo>
                    <a:pt x="330" y="725"/>
                  </a:lnTo>
                  <a:lnTo>
                    <a:pt x="333" y="715"/>
                  </a:lnTo>
                  <a:lnTo>
                    <a:pt x="336" y="706"/>
                  </a:lnTo>
                  <a:lnTo>
                    <a:pt x="340" y="696"/>
                  </a:lnTo>
                  <a:lnTo>
                    <a:pt x="344" y="685"/>
                  </a:lnTo>
                  <a:lnTo>
                    <a:pt x="347" y="676"/>
                  </a:lnTo>
                  <a:lnTo>
                    <a:pt x="350" y="666"/>
                  </a:lnTo>
                  <a:lnTo>
                    <a:pt x="353" y="654"/>
                  </a:lnTo>
                  <a:lnTo>
                    <a:pt x="357" y="643"/>
                  </a:lnTo>
                  <a:lnTo>
                    <a:pt x="359" y="633"/>
                  </a:lnTo>
                  <a:lnTo>
                    <a:pt x="362" y="622"/>
                  </a:lnTo>
                  <a:lnTo>
                    <a:pt x="365" y="610"/>
                  </a:lnTo>
                  <a:lnTo>
                    <a:pt x="367" y="599"/>
                  </a:lnTo>
                  <a:lnTo>
                    <a:pt x="369" y="587"/>
                  </a:lnTo>
                  <a:lnTo>
                    <a:pt x="373" y="577"/>
                  </a:lnTo>
                  <a:lnTo>
                    <a:pt x="375" y="565"/>
                  </a:lnTo>
                  <a:lnTo>
                    <a:pt x="377" y="553"/>
                  </a:lnTo>
                  <a:lnTo>
                    <a:pt x="379" y="541"/>
                  </a:lnTo>
                  <a:lnTo>
                    <a:pt x="382" y="529"/>
                  </a:lnTo>
                  <a:lnTo>
                    <a:pt x="383" y="517"/>
                  </a:lnTo>
                  <a:lnTo>
                    <a:pt x="386" y="506"/>
                  </a:lnTo>
                  <a:lnTo>
                    <a:pt x="387" y="494"/>
                  </a:lnTo>
                  <a:lnTo>
                    <a:pt x="389" y="4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Freeform 28"/>
            <p:cNvSpPr>
              <a:spLocks/>
            </p:cNvSpPr>
            <p:nvPr/>
          </p:nvSpPr>
          <p:spPr bwMode="auto">
            <a:xfrm>
              <a:off x="2171" y="1780"/>
              <a:ext cx="167" cy="397"/>
            </a:xfrm>
            <a:custGeom>
              <a:avLst/>
              <a:gdLst>
                <a:gd name="T0" fmla="*/ 1 w 334"/>
                <a:gd name="T1" fmla="*/ 0 h 795"/>
                <a:gd name="T2" fmla="*/ 1 w 334"/>
                <a:gd name="T3" fmla="*/ 0 h 795"/>
                <a:gd name="T4" fmla="*/ 1 w 334"/>
                <a:gd name="T5" fmla="*/ 0 h 795"/>
                <a:gd name="T6" fmla="*/ 1 w 334"/>
                <a:gd name="T7" fmla="*/ 0 h 795"/>
                <a:gd name="T8" fmla="*/ 1 w 334"/>
                <a:gd name="T9" fmla="*/ 0 h 795"/>
                <a:gd name="T10" fmla="*/ 1 w 334"/>
                <a:gd name="T11" fmla="*/ 0 h 795"/>
                <a:gd name="T12" fmla="*/ 1 w 334"/>
                <a:gd name="T13" fmla="*/ 0 h 795"/>
                <a:gd name="T14" fmla="*/ 1 w 334"/>
                <a:gd name="T15" fmla="*/ 0 h 795"/>
                <a:gd name="T16" fmla="*/ 1 w 334"/>
                <a:gd name="T17" fmla="*/ 0 h 795"/>
                <a:gd name="T18" fmla="*/ 1 w 334"/>
                <a:gd name="T19" fmla="*/ 0 h 795"/>
                <a:gd name="T20" fmla="*/ 1 w 334"/>
                <a:gd name="T21" fmla="*/ 0 h 795"/>
                <a:gd name="T22" fmla="*/ 1 w 334"/>
                <a:gd name="T23" fmla="*/ 0 h 795"/>
                <a:gd name="T24" fmla="*/ 1 w 334"/>
                <a:gd name="T25" fmla="*/ 0 h 795"/>
                <a:gd name="T26" fmla="*/ 1 w 334"/>
                <a:gd name="T27" fmla="*/ 0 h 795"/>
                <a:gd name="T28" fmla="*/ 1 w 334"/>
                <a:gd name="T29" fmla="*/ 0 h 795"/>
                <a:gd name="T30" fmla="*/ 1 w 334"/>
                <a:gd name="T31" fmla="*/ 0 h 795"/>
                <a:gd name="T32" fmla="*/ 1 w 334"/>
                <a:gd name="T33" fmla="*/ 0 h 795"/>
                <a:gd name="T34" fmla="*/ 1 w 334"/>
                <a:gd name="T35" fmla="*/ 0 h 795"/>
                <a:gd name="T36" fmla="*/ 1 w 334"/>
                <a:gd name="T37" fmla="*/ 0 h 795"/>
                <a:gd name="T38" fmla="*/ 1 w 334"/>
                <a:gd name="T39" fmla="*/ 0 h 795"/>
                <a:gd name="T40" fmla="*/ 1 w 334"/>
                <a:gd name="T41" fmla="*/ 0 h 795"/>
                <a:gd name="T42" fmla="*/ 1 w 334"/>
                <a:gd name="T43" fmla="*/ 0 h 795"/>
                <a:gd name="T44" fmla="*/ 1 w 334"/>
                <a:gd name="T45" fmla="*/ 0 h 795"/>
                <a:gd name="T46" fmla="*/ 1 w 334"/>
                <a:gd name="T47" fmla="*/ 0 h 795"/>
                <a:gd name="T48" fmla="*/ 1 w 334"/>
                <a:gd name="T49" fmla="*/ 0 h 795"/>
                <a:gd name="T50" fmla="*/ 1 w 334"/>
                <a:gd name="T51" fmla="*/ 0 h 795"/>
                <a:gd name="T52" fmla="*/ 1 w 334"/>
                <a:gd name="T53" fmla="*/ 0 h 795"/>
                <a:gd name="T54" fmla="*/ 0 w 334"/>
                <a:gd name="T55" fmla="*/ 0 h 795"/>
                <a:gd name="T56" fmla="*/ 1 w 334"/>
                <a:gd name="T57" fmla="*/ 0 h 795"/>
                <a:gd name="T58" fmla="*/ 1 w 334"/>
                <a:gd name="T59" fmla="*/ 0 h 795"/>
                <a:gd name="T60" fmla="*/ 1 w 334"/>
                <a:gd name="T61" fmla="*/ 0 h 795"/>
                <a:gd name="T62" fmla="*/ 1 w 334"/>
                <a:gd name="T63" fmla="*/ 0 h 795"/>
                <a:gd name="T64" fmla="*/ 1 w 334"/>
                <a:gd name="T65" fmla="*/ 0 h 795"/>
                <a:gd name="T66" fmla="*/ 1 w 334"/>
                <a:gd name="T67" fmla="*/ 0 h 795"/>
                <a:gd name="T68" fmla="*/ 1 w 334"/>
                <a:gd name="T69" fmla="*/ 0 h 795"/>
                <a:gd name="T70" fmla="*/ 1 w 334"/>
                <a:gd name="T71" fmla="*/ 0 h 795"/>
                <a:gd name="T72" fmla="*/ 1 w 334"/>
                <a:gd name="T73" fmla="*/ 0 h 795"/>
                <a:gd name="T74" fmla="*/ 1 w 334"/>
                <a:gd name="T75" fmla="*/ 0 h 795"/>
                <a:gd name="T76" fmla="*/ 1 w 334"/>
                <a:gd name="T77" fmla="*/ 0 h 795"/>
                <a:gd name="T78" fmla="*/ 1 w 334"/>
                <a:gd name="T79" fmla="*/ 0 h 795"/>
                <a:gd name="T80" fmla="*/ 1 w 334"/>
                <a:gd name="T81" fmla="*/ 0 h 795"/>
                <a:gd name="T82" fmla="*/ 1 w 334"/>
                <a:gd name="T83" fmla="*/ 0 h 795"/>
                <a:gd name="T84" fmla="*/ 1 w 334"/>
                <a:gd name="T85" fmla="*/ 0 h 795"/>
                <a:gd name="T86" fmla="*/ 1 w 334"/>
                <a:gd name="T87" fmla="*/ 0 h 795"/>
                <a:gd name="T88" fmla="*/ 1 w 334"/>
                <a:gd name="T89" fmla="*/ 0 h 795"/>
                <a:gd name="T90" fmla="*/ 1 w 334"/>
                <a:gd name="T91" fmla="*/ 0 h 795"/>
                <a:gd name="T92" fmla="*/ 1 w 334"/>
                <a:gd name="T93" fmla="*/ 0 h 795"/>
                <a:gd name="T94" fmla="*/ 1 w 334"/>
                <a:gd name="T95" fmla="*/ 0 h 795"/>
                <a:gd name="T96" fmla="*/ 1 w 334"/>
                <a:gd name="T97" fmla="*/ 0 h 795"/>
                <a:gd name="T98" fmla="*/ 1 w 334"/>
                <a:gd name="T99" fmla="*/ 0 h 795"/>
                <a:gd name="T100" fmla="*/ 1 w 334"/>
                <a:gd name="T101" fmla="*/ 0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4"/>
                <a:gd name="T154" fmla="*/ 0 h 795"/>
                <a:gd name="T155" fmla="*/ 334 w 334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4" h="795">
                  <a:moveTo>
                    <a:pt x="327" y="402"/>
                  </a:moveTo>
                  <a:lnTo>
                    <a:pt x="328" y="391"/>
                  </a:lnTo>
                  <a:lnTo>
                    <a:pt x="329" y="382"/>
                  </a:lnTo>
                  <a:lnTo>
                    <a:pt x="330" y="371"/>
                  </a:lnTo>
                  <a:lnTo>
                    <a:pt x="331" y="361"/>
                  </a:lnTo>
                  <a:lnTo>
                    <a:pt x="331" y="351"/>
                  </a:lnTo>
                  <a:lnTo>
                    <a:pt x="332" y="341"/>
                  </a:lnTo>
                  <a:lnTo>
                    <a:pt x="332" y="331"/>
                  </a:lnTo>
                  <a:lnTo>
                    <a:pt x="333" y="323"/>
                  </a:lnTo>
                  <a:lnTo>
                    <a:pt x="333" y="312"/>
                  </a:lnTo>
                  <a:lnTo>
                    <a:pt x="333" y="302"/>
                  </a:lnTo>
                  <a:lnTo>
                    <a:pt x="333" y="292"/>
                  </a:lnTo>
                  <a:lnTo>
                    <a:pt x="334" y="284"/>
                  </a:lnTo>
                  <a:lnTo>
                    <a:pt x="334" y="274"/>
                  </a:lnTo>
                  <a:lnTo>
                    <a:pt x="334" y="265"/>
                  </a:lnTo>
                  <a:lnTo>
                    <a:pt x="334" y="256"/>
                  </a:lnTo>
                  <a:lnTo>
                    <a:pt x="334" y="247"/>
                  </a:lnTo>
                  <a:lnTo>
                    <a:pt x="333" y="238"/>
                  </a:lnTo>
                  <a:lnTo>
                    <a:pt x="332" y="229"/>
                  </a:lnTo>
                  <a:lnTo>
                    <a:pt x="332" y="220"/>
                  </a:lnTo>
                  <a:lnTo>
                    <a:pt x="331" y="212"/>
                  </a:lnTo>
                  <a:lnTo>
                    <a:pt x="330" y="203"/>
                  </a:lnTo>
                  <a:lnTo>
                    <a:pt x="329" y="195"/>
                  </a:lnTo>
                  <a:lnTo>
                    <a:pt x="328" y="186"/>
                  </a:lnTo>
                  <a:lnTo>
                    <a:pt x="327" y="178"/>
                  </a:lnTo>
                  <a:lnTo>
                    <a:pt x="325" y="170"/>
                  </a:lnTo>
                  <a:lnTo>
                    <a:pt x="324" y="163"/>
                  </a:lnTo>
                  <a:lnTo>
                    <a:pt x="323" y="155"/>
                  </a:lnTo>
                  <a:lnTo>
                    <a:pt x="322" y="148"/>
                  </a:lnTo>
                  <a:lnTo>
                    <a:pt x="320" y="141"/>
                  </a:lnTo>
                  <a:lnTo>
                    <a:pt x="318" y="133"/>
                  </a:lnTo>
                  <a:lnTo>
                    <a:pt x="317" y="127"/>
                  </a:lnTo>
                  <a:lnTo>
                    <a:pt x="316" y="120"/>
                  </a:lnTo>
                  <a:lnTo>
                    <a:pt x="314" y="113"/>
                  </a:lnTo>
                  <a:lnTo>
                    <a:pt x="310" y="106"/>
                  </a:lnTo>
                  <a:lnTo>
                    <a:pt x="308" y="100"/>
                  </a:lnTo>
                  <a:lnTo>
                    <a:pt x="307" y="93"/>
                  </a:lnTo>
                  <a:lnTo>
                    <a:pt x="305" y="87"/>
                  </a:lnTo>
                  <a:lnTo>
                    <a:pt x="303" y="82"/>
                  </a:lnTo>
                  <a:lnTo>
                    <a:pt x="300" y="76"/>
                  </a:lnTo>
                  <a:lnTo>
                    <a:pt x="298" y="71"/>
                  </a:lnTo>
                  <a:lnTo>
                    <a:pt x="295" y="65"/>
                  </a:lnTo>
                  <a:lnTo>
                    <a:pt x="292" y="60"/>
                  </a:lnTo>
                  <a:lnTo>
                    <a:pt x="289" y="55"/>
                  </a:lnTo>
                  <a:lnTo>
                    <a:pt x="287" y="50"/>
                  </a:lnTo>
                  <a:lnTo>
                    <a:pt x="284" y="45"/>
                  </a:lnTo>
                  <a:lnTo>
                    <a:pt x="281" y="41"/>
                  </a:lnTo>
                  <a:lnTo>
                    <a:pt x="278" y="38"/>
                  </a:lnTo>
                  <a:lnTo>
                    <a:pt x="276" y="33"/>
                  </a:lnTo>
                  <a:lnTo>
                    <a:pt x="272" y="30"/>
                  </a:lnTo>
                  <a:lnTo>
                    <a:pt x="268" y="26"/>
                  </a:lnTo>
                  <a:lnTo>
                    <a:pt x="265" y="22"/>
                  </a:lnTo>
                  <a:lnTo>
                    <a:pt x="262" y="20"/>
                  </a:lnTo>
                  <a:lnTo>
                    <a:pt x="259" y="16"/>
                  </a:lnTo>
                  <a:lnTo>
                    <a:pt x="256" y="14"/>
                  </a:lnTo>
                  <a:lnTo>
                    <a:pt x="252" y="12"/>
                  </a:lnTo>
                  <a:lnTo>
                    <a:pt x="249" y="10"/>
                  </a:lnTo>
                  <a:lnTo>
                    <a:pt x="245" y="7"/>
                  </a:lnTo>
                  <a:lnTo>
                    <a:pt x="242" y="5"/>
                  </a:lnTo>
                  <a:lnTo>
                    <a:pt x="237" y="4"/>
                  </a:lnTo>
                  <a:lnTo>
                    <a:pt x="234" y="3"/>
                  </a:lnTo>
                  <a:lnTo>
                    <a:pt x="230" y="1"/>
                  </a:lnTo>
                  <a:lnTo>
                    <a:pt x="225" y="1"/>
                  </a:lnTo>
                  <a:lnTo>
                    <a:pt x="222" y="1"/>
                  </a:lnTo>
                  <a:lnTo>
                    <a:pt x="218" y="1"/>
                  </a:lnTo>
                  <a:lnTo>
                    <a:pt x="214" y="0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2" y="2"/>
                  </a:lnTo>
                  <a:lnTo>
                    <a:pt x="197" y="3"/>
                  </a:lnTo>
                  <a:lnTo>
                    <a:pt x="193" y="4"/>
                  </a:lnTo>
                  <a:lnTo>
                    <a:pt x="189" y="5"/>
                  </a:lnTo>
                  <a:lnTo>
                    <a:pt x="186" y="7"/>
                  </a:lnTo>
                  <a:lnTo>
                    <a:pt x="180" y="8"/>
                  </a:lnTo>
                  <a:lnTo>
                    <a:pt x="177" y="12"/>
                  </a:lnTo>
                  <a:lnTo>
                    <a:pt x="173" y="14"/>
                  </a:lnTo>
                  <a:lnTo>
                    <a:pt x="168" y="16"/>
                  </a:lnTo>
                  <a:lnTo>
                    <a:pt x="164" y="19"/>
                  </a:lnTo>
                  <a:lnTo>
                    <a:pt x="161" y="22"/>
                  </a:lnTo>
                  <a:lnTo>
                    <a:pt x="155" y="26"/>
                  </a:lnTo>
                  <a:lnTo>
                    <a:pt x="152" y="30"/>
                  </a:lnTo>
                  <a:lnTo>
                    <a:pt x="148" y="33"/>
                  </a:lnTo>
                  <a:lnTo>
                    <a:pt x="144" y="38"/>
                  </a:lnTo>
                  <a:lnTo>
                    <a:pt x="140" y="41"/>
                  </a:lnTo>
                  <a:lnTo>
                    <a:pt x="136" y="45"/>
                  </a:lnTo>
                  <a:lnTo>
                    <a:pt x="133" y="50"/>
                  </a:lnTo>
                  <a:lnTo>
                    <a:pt x="128" y="55"/>
                  </a:lnTo>
                  <a:lnTo>
                    <a:pt x="124" y="60"/>
                  </a:lnTo>
                  <a:lnTo>
                    <a:pt x="121" y="65"/>
                  </a:lnTo>
                  <a:lnTo>
                    <a:pt x="117" y="71"/>
                  </a:lnTo>
                  <a:lnTo>
                    <a:pt x="113" y="76"/>
                  </a:lnTo>
                  <a:lnTo>
                    <a:pt x="109" y="82"/>
                  </a:lnTo>
                  <a:lnTo>
                    <a:pt x="106" y="88"/>
                  </a:lnTo>
                  <a:lnTo>
                    <a:pt x="102" y="93"/>
                  </a:lnTo>
                  <a:lnTo>
                    <a:pt x="98" y="100"/>
                  </a:lnTo>
                  <a:lnTo>
                    <a:pt x="95" y="106"/>
                  </a:lnTo>
                  <a:lnTo>
                    <a:pt x="92" y="114"/>
                  </a:lnTo>
                  <a:lnTo>
                    <a:pt x="88" y="120"/>
                  </a:lnTo>
                  <a:lnTo>
                    <a:pt x="84" y="127"/>
                  </a:lnTo>
                  <a:lnTo>
                    <a:pt x="81" y="133"/>
                  </a:lnTo>
                  <a:lnTo>
                    <a:pt x="78" y="141"/>
                  </a:lnTo>
                  <a:lnTo>
                    <a:pt x="74" y="148"/>
                  </a:lnTo>
                  <a:lnTo>
                    <a:pt x="70" y="156"/>
                  </a:lnTo>
                  <a:lnTo>
                    <a:pt x="68" y="163"/>
                  </a:lnTo>
                  <a:lnTo>
                    <a:pt x="65" y="172"/>
                  </a:lnTo>
                  <a:lnTo>
                    <a:pt x="62" y="178"/>
                  </a:lnTo>
                  <a:lnTo>
                    <a:pt x="58" y="187"/>
                  </a:lnTo>
                  <a:lnTo>
                    <a:pt x="55" y="196"/>
                  </a:lnTo>
                  <a:lnTo>
                    <a:pt x="52" y="204"/>
                  </a:lnTo>
                  <a:lnTo>
                    <a:pt x="49" y="212"/>
                  </a:lnTo>
                  <a:lnTo>
                    <a:pt x="47" y="220"/>
                  </a:lnTo>
                  <a:lnTo>
                    <a:pt x="43" y="229"/>
                  </a:lnTo>
                  <a:lnTo>
                    <a:pt x="41" y="239"/>
                  </a:lnTo>
                  <a:lnTo>
                    <a:pt x="38" y="247"/>
                  </a:lnTo>
                  <a:lnTo>
                    <a:pt x="36" y="256"/>
                  </a:lnTo>
                  <a:lnTo>
                    <a:pt x="34" y="265"/>
                  </a:lnTo>
                  <a:lnTo>
                    <a:pt x="32" y="274"/>
                  </a:lnTo>
                  <a:lnTo>
                    <a:pt x="28" y="284"/>
                  </a:lnTo>
                  <a:lnTo>
                    <a:pt x="26" y="294"/>
                  </a:lnTo>
                  <a:lnTo>
                    <a:pt x="25" y="302"/>
                  </a:lnTo>
                  <a:lnTo>
                    <a:pt x="23" y="313"/>
                  </a:lnTo>
                  <a:lnTo>
                    <a:pt x="21" y="323"/>
                  </a:lnTo>
                  <a:lnTo>
                    <a:pt x="19" y="332"/>
                  </a:lnTo>
                  <a:lnTo>
                    <a:pt x="17" y="342"/>
                  </a:lnTo>
                  <a:lnTo>
                    <a:pt x="15" y="352"/>
                  </a:lnTo>
                  <a:lnTo>
                    <a:pt x="14" y="362"/>
                  </a:lnTo>
                  <a:lnTo>
                    <a:pt x="12" y="372"/>
                  </a:lnTo>
                  <a:lnTo>
                    <a:pt x="11" y="383"/>
                  </a:lnTo>
                  <a:lnTo>
                    <a:pt x="10" y="393"/>
                  </a:lnTo>
                  <a:lnTo>
                    <a:pt x="8" y="403"/>
                  </a:lnTo>
                  <a:lnTo>
                    <a:pt x="7" y="413"/>
                  </a:lnTo>
                  <a:lnTo>
                    <a:pt x="6" y="423"/>
                  </a:lnTo>
                  <a:lnTo>
                    <a:pt x="5" y="433"/>
                  </a:lnTo>
                  <a:lnTo>
                    <a:pt x="4" y="443"/>
                  </a:lnTo>
                  <a:lnTo>
                    <a:pt x="3" y="453"/>
                  </a:lnTo>
                  <a:lnTo>
                    <a:pt x="3" y="462"/>
                  </a:lnTo>
                  <a:lnTo>
                    <a:pt x="3" y="473"/>
                  </a:lnTo>
                  <a:lnTo>
                    <a:pt x="1" y="482"/>
                  </a:lnTo>
                  <a:lnTo>
                    <a:pt x="0" y="493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0" y="521"/>
                  </a:lnTo>
                  <a:lnTo>
                    <a:pt x="0" y="529"/>
                  </a:lnTo>
                  <a:lnTo>
                    <a:pt x="1" y="539"/>
                  </a:lnTo>
                  <a:lnTo>
                    <a:pt x="1" y="549"/>
                  </a:lnTo>
                  <a:lnTo>
                    <a:pt x="1" y="557"/>
                  </a:lnTo>
                  <a:lnTo>
                    <a:pt x="3" y="566"/>
                  </a:lnTo>
                  <a:lnTo>
                    <a:pt x="3" y="574"/>
                  </a:lnTo>
                  <a:lnTo>
                    <a:pt x="4" y="583"/>
                  </a:lnTo>
                  <a:lnTo>
                    <a:pt x="5" y="592"/>
                  </a:lnTo>
                  <a:lnTo>
                    <a:pt x="6" y="600"/>
                  </a:lnTo>
                  <a:lnTo>
                    <a:pt x="6" y="608"/>
                  </a:lnTo>
                  <a:lnTo>
                    <a:pt x="8" y="616"/>
                  </a:lnTo>
                  <a:lnTo>
                    <a:pt x="8" y="624"/>
                  </a:lnTo>
                  <a:lnTo>
                    <a:pt x="9" y="631"/>
                  </a:lnTo>
                  <a:lnTo>
                    <a:pt x="11" y="639"/>
                  </a:lnTo>
                  <a:lnTo>
                    <a:pt x="13" y="646"/>
                  </a:lnTo>
                  <a:lnTo>
                    <a:pt x="14" y="654"/>
                  </a:lnTo>
                  <a:lnTo>
                    <a:pt x="15" y="661"/>
                  </a:lnTo>
                  <a:lnTo>
                    <a:pt x="18" y="668"/>
                  </a:lnTo>
                  <a:lnTo>
                    <a:pt x="20" y="675"/>
                  </a:lnTo>
                  <a:lnTo>
                    <a:pt x="22" y="682"/>
                  </a:lnTo>
                  <a:lnTo>
                    <a:pt x="23" y="688"/>
                  </a:lnTo>
                  <a:lnTo>
                    <a:pt x="25" y="695"/>
                  </a:lnTo>
                  <a:lnTo>
                    <a:pt x="27" y="701"/>
                  </a:lnTo>
                  <a:lnTo>
                    <a:pt x="28" y="707"/>
                  </a:lnTo>
                  <a:lnTo>
                    <a:pt x="32" y="713"/>
                  </a:lnTo>
                  <a:lnTo>
                    <a:pt x="34" y="719"/>
                  </a:lnTo>
                  <a:lnTo>
                    <a:pt x="36" y="725"/>
                  </a:lnTo>
                  <a:lnTo>
                    <a:pt x="38" y="729"/>
                  </a:lnTo>
                  <a:lnTo>
                    <a:pt x="41" y="735"/>
                  </a:lnTo>
                  <a:lnTo>
                    <a:pt x="43" y="740"/>
                  </a:lnTo>
                  <a:lnTo>
                    <a:pt x="47" y="745"/>
                  </a:lnTo>
                  <a:lnTo>
                    <a:pt x="50" y="750"/>
                  </a:lnTo>
                  <a:lnTo>
                    <a:pt x="52" y="754"/>
                  </a:lnTo>
                  <a:lnTo>
                    <a:pt x="55" y="758"/>
                  </a:lnTo>
                  <a:lnTo>
                    <a:pt x="58" y="763"/>
                  </a:lnTo>
                  <a:lnTo>
                    <a:pt x="62" y="766"/>
                  </a:lnTo>
                  <a:lnTo>
                    <a:pt x="64" y="769"/>
                  </a:lnTo>
                  <a:lnTo>
                    <a:pt x="68" y="772"/>
                  </a:lnTo>
                  <a:lnTo>
                    <a:pt x="71" y="776"/>
                  </a:lnTo>
                  <a:lnTo>
                    <a:pt x="75" y="778"/>
                  </a:lnTo>
                  <a:lnTo>
                    <a:pt x="78" y="781"/>
                  </a:lnTo>
                  <a:lnTo>
                    <a:pt x="81" y="783"/>
                  </a:lnTo>
                  <a:lnTo>
                    <a:pt x="85" y="786"/>
                  </a:lnTo>
                  <a:lnTo>
                    <a:pt x="89" y="787"/>
                  </a:lnTo>
                  <a:lnTo>
                    <a:pt x="92" y="790"/>
                  </a:lnTo>
                  <a:lnTo>
                    <a:pt x="96" y="791"/>
                  </a:lnTo>
                  <a:lnTo>
                    <a:pt x="100" y="792"/>
                  </a:lnTo>
                  <a:lnTo>
                    <a:pt x="104" y="793"/>
                  </a:lnTo>
                  <a:lnTo>
                    <a:pt x="108" y="794"/>
                  </a:lnTo>
                  <a:lnTo>
                    <a:pt x="112" y="795"/>
                  </a:lnTo>
                  <a:lnTo>
                    <a:pt x="117" y="795"/>
                  </a:lnTo>
                  <a:lnTo>
                    <a:pt x="120" y="795"/>
                  </a:lnTo>
                  <a:lnTo>
                    <a:pt x="125" y="795"/>
                  </a:lnTo>
                  <a:lnTo>
                    <a:pt x="128" y="793"/>
                  </a:lnTo>
                  <a:lnTo>
                    <a:pt x="133" y="793"/>
                  </a:lnTo>
                  <a:lnTo>
                    <a:pt x="137" y="792"/>
                  </a:lnTo>
                  <a:lnTo>
                    <a:pt x="141" y="791"/>
                  </a:lnTo>
                  <a:lnTo>
                    <a:pt x="145" y="788"/>
                  </a:lnTo>
                  <a:lnTo>
                    <a:pt x="150" y="787"/>
                  </a:lnTo>
                  <a:lnTo>
                    <a:pt x="153" y="785"/>
                  </a:lnTo>
                  <a:lnTo>
                    <a:pt x="158" y="783"/>
                  </a:lnTo>
                  <a:lnTo>
                    <a:pt x="162" y="780"/>
                  </a:lnTo>
                  <a:lnTo>
                    <a:pt x="166" y="778"/>
                  </a:lnTo>
                  <a:lnTo>
                    <a:pt x="169" y="774"/>
                  </a:lnTo>
                  <a:lnTo>
                    <a:pt x="174" y="771"/>
                  </a:lnTo>
                  <a:lnTo>
                    <a:pt x="178" y="768"/>
                  </a:lnTo>
                  <a:lnTo>
                    <a:pt x="182" y="765"/>
                  </a:lnTo>
                  <a:lnTo>
                    <a:pt x="187" y="762"/>
                  </a:lnTo>
                  <a:lnTo>
                    <a:pt x="190" y="757"/>
                  </a:lnTo>
                  <a:lnTo>
                    <a:pt x="194" y="753"/>
                  </a:lnTo>
                  <a:lnTo>
                    <a:pt x="198" y="749"/>
                  </a:lnTo>
                  <a:lnTo>
                    <a:pt x="202" y="743"/>
                  </a:lnTo>
                  <a:lnTo>
                    <a:pt x="206" y="739"/>
                  </a:lnTo>
                  <a:lnTo>
                    <a:pt x="209" y="734"/>
                  </a:lnTo>
                  <a:lnTo>
                    <a:pt x="215" y="729"/>
                  </a:lnTo>
                  <a:lnTo>
                    <a:pt x="218" y="724"/>
                  </a:lnTo>
                  <a:lnTo>
                    <a:pt x="222" y="719"/>
                  </a:lnTo>
                  <a:lnTo>
                    <a:pt x="225" y="712"/>
                  </a:lnTo>
                  <a:lnTo>
                    <a:pt x="229" y="707"/>
                  </a:lnTo>
                  <a:lnTo>
                    <a:pt x="233" y="700"/>
                  </a:lnTo>
                  <a:lnTo>
                    <a:pt x="236" y="694"/>
                  </a:lnTo>
                  <a:lnTo>
                    <a:pt x="240" y="688"/>
                  </a:lnTo>
                  <a:lnTo>
                    <a:pt x="244" y="682"/>
                  </a:lnTo>
                  <a:lnTo>
                    <a:pt x="247" y="674"/>
                  </a:lnTo>
                  <a:lnTo>
                    <a:pt x="250" y="667"/>
                  </a:lnTo>
                  <a:lnTo>
                    <a:pt x="253" y="659"/>
                  </a:lnTo>
                  <a:lnTo>
                    <a:pt x="257" y="653"/>
                  </a:lnTo>
                  <a:lnTo>
                    <a:pt x="260" y="645"/>
                  </a:lnTo>
                  <a:lnTo>
                    <a:pt x="263" y="638"/>
                  </a:lnTo>
                  <a:lnTo>
                    <a:pt x="267" y="630"/>
                  </a:lnTo>
                  <a:lnTo>
                    <a:pt x="271" y="623"/>
                  </a:lnTo>
                  <a:lnTo>
                    <a:pt x="273" y="614"/>
                  </a:lnTo>
                  <a:lnTo>
                    <a:pt x="276" y="607"/>
                  </a:lnTo>
                  <a:lnTo>
                    <a:pt x="279" y="599"/>
                  </a:lnTo>
                  <a:lnTo>
                    <a:pt x="282" y="590"/>
                  </a:lnTo>
                  <a:lnTo>
                    <a:pt x="285" y="582"/>
                  </a:lnTo>
                  <a:lnTo>
                    <a:pt x="288" y="573"/>
                  </a:lnTo>
                  <a:lnTo>
                    <a:pt x="290" y="565"/>
                  </a:lnTo>
                  <a:lnTo>
                    <a:pt x="293" y="556"/>
                  </a:lnTo>
                  <a:lnTo>
                    <a:pt x="296" y="546"/>
                  </a:lnTo>
                  <a:lnTo>
                    <a:pt x="299" y="538"/>
                  </a:lnTo>
                  <a:lnTo>
                    <a:pt x="301" y="528"/>
                  </a:lnTo>
                  <a:lnTo>
                    <a:pt x="304" y="519"/>
                  </a:lnTo>
                  <a:lnTo>
                    <a:pt x="305" y="510"/>
                  </a:lnTo>
                  <a:lnTo>
                    <a:pt x="308" y="501"/>
                  </a:lnTo>
                  <a:lnTo>
                    <a:pt x="309" y="492"/>
                  </a:lnTo>
                  <a:lnTo>
                    <a:pt x="313" y="482"/>
                  </a:lnTo>
                  <a:lnTo>
                    <a:pt x="315" y="471"/>
                  </a:lnTo>
                  <a:lnTo>
                    <a:pt x="316" y="461"/>
                  </a:lnTo>
                  <a:lnTo>
                    <a:pt x="318" y="452"/>
                  </a:lnTo>
                  <a:lnTo>
                    <a:pt x="320" y="442"/>
                  </a:lnTo>
                  <a:lnTo>
                    <a:pt x="322" y="432"/>
                  </a:lnTo>
                  <a:lnTo>
                    <a:pt x="323" y="423"/>
                  </a:lnTo>
                  <a:lnTo>
                    <a:pt x="325" y="412"/>
                  </a:lnTo>
                  <a:lnTo>
                    <a:pt x="327" y="4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Freeform 29"/>
            <p:cNvSpPr>
              <a:spLocks/>
            </p:cNvSpPr>
            <p:nvPr/>
          </p:nvSpPr>
          <p:spPr bwMode="auto">
            <a:xfrm>
              <a:off x="1583" y="1795"/>
              <a:ext cx="112" cy="267"/>
            </a:xfrm>
            <a:custGeom>
              <a:avLst/>
              <a:gdLst>
                <a:gd name="T0" fmla="*/ 1 w 224"/>
                <a:gd name="T1" fmla="*/ 1 h 534"/>
                <a:gd name="T2" fmla="*/ 1 w 224"/>
                <a:gd name="T3" fmla="*/ 1 h 534"/>
                <a:gd name="T4" fmla="*/ 1 w 224"/>
                <a:gd name="T5" fmla="*/ 1 h 534"/>
                <a:gd name="T6" fmla="*/ 1 w 224"/>
                <a:gd name="T7" fmla="*/ 1 h 534"/>
                <a:gd name="T8" fmla="*/ 1 w 224"/>
                <a:gd name="T9" fmla="*/ 1 h 534"/>
                <a:gd name="T10" fmla="*/ 1 w 224"/>
                <a:gd name="T11" fmla="*/ 1 h 534"/>
                <a:gd name="T12" fmla="*/ 1 w 224"/>
                <a:gd name="T13" fmla="*/ 1 h 534"/>
                <a:gd name="T14" fmla="*/ 1 w 224"/>
                <a:gd name="T15" fmla="*/ 1 h 534"/>
                <a:gd name="T16" fmla="*/ 1 w 224"/>
                <a:gd name="T17" fmla="*/ 1 h 534"/>
                <a:gd name="T18" fmla="*/ 1 w 224"/>
                <a:gd name="T19" fmla="*/ 1 h 534"/>
                <a:gd name="T20" fmla="*/ 1 w 224"/>
                <a:gd name="T21" fmla="*/ 1 h 534"/>
                <a:gd name="T22" fmla="*/ 1 w 224"/>
                <a:gd name="T23" fmla="*/ 1 h 534"/>
                <a:gd name="T24" fmla="*/ 1 w 224"/>
                <a:gd name="T25" fmla="*/ 1 h 534"/>
                <a:gd name="T26" fmla="*/ 1 w 224"/>
                <a:gd name="T27" fmla="*/ 0 h 534"/>
                <a:gd name="T28" fmla="*/ 1 w 224"/>
                <a:gd name="T29" fmla="*/ 1 h 534"/>
                <a:gd name="T30" fmla="*/ 1 w 224"/>
                <a:gd name="T31" fmla="*/ 1 h 534"/>
                <a:gd name="T32" fmla="*/ 1 w 224"/>
                <a:gd name="T33" fmla="*/ 1 h 534"/>
                <a:gd name="T34" fmla="*/ 1 w 224"/>
                <a:gd name="T35" fmla="*/ 1 h 534"/>
                <a:gd name="T36" fmla="*/ 1 w 224"/>
                <a:gd name="T37" fmla="*/ 1 h 534"/>
                <a:gd name="T38" fmla="*/ 1 w 224"/>
                <a:gd name="T39" fmla="*/ 1 h 534"/>
                <a:gd name="T40" fmla="*/ 1 w 224"/>
                <a:gd name="T41" fmla="*/ 1 h 534"/>
                <a:gd name="T42" fmla="*/ 1 w 224"/>
                <a:gd name="T43" fmla="*/ 1 h 534"/>
                <a:gd name="T44" fmla="*/ 1 w 224"/>
                <a:gd name="T45" fmla="*/ 1 h 534"/>
                <a:gd name="T46" fmla="*/ 1 w 224"/>
                <a:gd name="T47" fmla="*/ 1 h 534"/>
                <a:gd name="T48" fmla="*/ 1 w 224"/>
                <a:gd name="T49" fmla="*/ 1 h 534"/>
                <a:gd name="T50" fmla="*/ 1 w 224"/>
                <a:gd name="T51" fmla="*/ 1 h 534"/>
                <a:gd name="T52" fmla="*/ 1 w 224"/>
                <a:gd name="T53" fmla="*/ 1 h 534"/>
                <a:gd name="T54" fmla="*/ 0 w 224"/>
                <a:gd name="T55" fmla="*/ 1 h 534"/>
                <a:gd name="T56" fmla="*/ 0 w 224"/>
                <a:gd name="T57" fmla="*/ 1 h 534"/>
                <a:gd name="T58" fmla="*/ 1 w 224"/>
                <a:gd name="T59" fmla="*/ 1 h 534"/>
                <a:gd name="T60" fmla="*/ 1 w 224"/>
                <a:gd name="T61" fmla="*/ 1 h 534"/>
                <a:gd name="T62" fmla="*/ 1 w 224"/>
                <a:gd name="T63" fmla="*/ 1 h 534"/>
                <a:gd name="T64" fmla="*/ 1 w 224"/>
                <a:gd name="T65" fmla="*/ 1 h 534"/>
                <a:gd name="T66" fmla="*/ 1 w 224"/>
                <a:gd name="T67" fmla="*/ 1 h 534"/>
                <a:gd name="T68" fmla="*/ 1 w 224"/>
                <a:gd name="T69" fmla="*/ 1 h 534"/>
                <a:gd name="T70" fmla="*/ 1 w 224"/>
                <a:gd name="T71" fmla="*/ 1 h 534"/>
                <a:gd name="T72" fmla="*/ 1 w 224"/>
                <a:gd name="T73" fmla="*/ 1 h 534"/>
                <a:gd name="T74" fmla="*/ 1 w 224"/>
                <a:gd name="T75" fmla="*/ 1 h 534"/>
                <a:gd name="T76" fmla="*/ 1 w 224"/>
                <a:gd name="T77" fmla="*/ 1 h 534"/>
                <a:gd name="T78" fmla="*/ 1 w 224"/>
                <a:gd name="T79" fmla="*/ 1 h 534"/>
                <a:gd name="T80" fmla="*/ 1 w 224"/>
                <a:gd name="T81" fmla="*/ 1 h 534"/>
                <a:gd name="T82" fmla="*/ 1 w 224"/>
                <a:gd name="T83" fmla="*/ 1 h 534"/>
                <a:gd name="T84" fmla="*/ 1 w 224"/>
                <a:gd name="T85" fmla="*/ 1 h 534"/>
                <a:gd name="T86" fmla="*/ 1 w 224"/>
                <a:gd name="T87" fmla="*/ 1 h 534"/>
                <a:gd name="T88" fmla="*/ 1 w 224"/>
                <a:gd name="T89" fmla="*/ 1 h 534"/>
                <a:gd name="T90" fmla="*/ 1 w 224"/>
                <a:gd name="T91" fmla="*/ 1 h 534"/>
                <a:gd name="T92" fmla="*/ 1 w 224"/>
                <a:gd name="T93" fmla="*/ 1 h 534"/>
                <a:gd name="T94" fmla="*/ 1 w 224"/>
                <a:gd name="T95" fmla="*/ 1 h 534"/>
                <a:gd name="T96" fmla="*/ 1 w 224"/>
                <a:gd name="T97" fmla="*/ 1 h 534"/>
                <a:gd name="T98" fmla="*/ 1 w 224"/>
                <a:gd name="T99" fmla="*/ 1 h 534"/>
                <a:gd name="T100" fmla="*/ 1 w 224"/>
                <a:gd name="T101" fmla="*/ 1 h 534"/>
                <a:gd name="T102" fmla="*/ 1 w 224"/>
                <a:gd name="T103" fmla="*/ 1 h 534"/>
                <a:gd name="T104" fmla="*/ 1 w 224"/>
                <a:gd name="T105" fmla="*/ 1 h 534"/>
                <a:gd name="T106" fmla="*/ 1 w 224"/>
                <a:gd name="T107" fmla="*/ 1 h 534"/>
                <a:gd name="T108" fmla="*/ 1 w 224"/>
                <a:gd name="T109" fmla="*/ 1 h 5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4"/>
                <a:gd name="T166" fmla="*/ 0 h 534"/>
                <a:gd name="T167" fmla="*/ 224 w 224"/>
                <a:gd name="T168" fmla="*/ 534 h 5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4" h="534">
                  <a:moveTo>
                    <a:pt x="224" y="269"/>
                  </a:moveTo>
                  <a:lnTo>
                    <a:pt x="223" y="261"/>
                  </a:lnTo>
                  <a:lnTo>
                    <a:pt x="223" y="255"/>
                  </a:lnTo>
                  <a:lnTo>
                    <a:pt x="223" y="248"/>
                  </a:lnTo>
                  <a:lnTo>
                    <a:pt x="223" y="241"/>
                  </a:lnTo>
                  <a:lnTo>
                    <a:pt x="223" y="235"/>
                  </a:lnTo>
                  <a:lnTo>
                    <a:pt x="223" y="228"/>
                  </a:lnTo>
                  <a:lnTo>
                    <a:pt x="221" y="222"/>
                  </a:lnTo>
                  <a:lnTo>
                    <a:pt x="221" y="215"/>
                  </a:lnTo>
                  <a:lnTo>
                    <a:pt x="221" y="208"/>
                  </a:lnTo>
                  <a:lnTo>
                    <a:pt x="220" y="201"/>
                  </a:lnTo>
                  <a:lnTo>
                    <a:pt x="220" y="196"/>
                  </a:lnTo>
                  <a:lnTo>
                    <a:pt x="220" y="189"/>
                  </a:lnTo>
                  <a:lnTo>
                    <a:pt x="219" y="183"/>
                  </a:lnTo>
                  <a:lnTo>
                    <a:pt x="218" y="177"/>
                  </a:lnTo>
                  <a:lnTo>
                    <a:pt x="218" y="171"/>
                  </a:lnTo>
                  <a:lnTo>
                    <a:pt x="217" y="165"/>
                  </a:lnTo>
                  <a:lnTo>
                    <a:pt x="216" y="159"/>
                  </a:lnTo>
                  <a:lnTo>
                    <a:pt x="215" y="153"/>
                  </a:lnTo>
                  <a:lnTo>
                    <a:pt x="213" y="146"/>
                  </a:lnTo>
                  <a:lnTo>
                    <a:pt x="213" y="141"/>
                  </a:lnTo>
                  <a:lnTo>
                    <a:pt x="211" y="136"/>
                  </a:lnTo>
                  <a:lnTo>
                    <a:pt x="210" y="129"/>
                  </a:lnTo>
                  <a:lnTo>
                    <a:pt x="209" y="125"/>
                  </a:lnTo>
                  <a:lnTo>
                    <a:pt x="207" y="119"/>
                  </a:lnTo>
                  <a:lnTo>
                    <a:pt x="205" y="113"/>
                  </a:lnTo>
                  <a:lnTo>
                    <a:pt x="204" y="109"/>
                  </a:lnTo>
                  <a:lnTo>
                    <a:pt x="203" y="103"/>
                  </a:lnTo>
                  <a:lnTo>
                    <a:pt x="202" y="99"/>
                  </a:lnTo>
                  <a:lnTo>
                    <a:pt x="200" y="94"/>
                  </a:lnTo>
                  <a:lnTo>
                    <a:pt x="199" y="88"/>
                  </a:lnTo>
                  <a:lnTo>
                    <a:pt x="197" y="84"/>
                  </a:lnTo>
                  <a:lnTo>
                    <a:pt x="196" y="80"/>
                  </a:lnTo>
                  <a:lnTo>
                    <a:pt x="193" y="74"/>
                  </a:lnTo>
                  <a:lnTo>
                    <a:pt x="191" y="70"/>
                  </a:lnTo>
                  <a:lnTo>
                    <a:pt x="189" y="66"/>
                  </a:lnTo>
                  <a:lnTo>
                    <a:pt x="187" y="62"/>
                  </a:lnTo>
                  <a:lnTo>
                    <a:pt x="185" y="57"/>
                  </a:lnTo>
                  <a:lnTo>
                    <a:pt x="184" y="54"/>
                  </a:lnTo>
                  <a:lnTo>
                    <a:pt x="182" y="49"/>
                  </a:lnTo>
                  <a:lnTo>
                    <a:pt x="179" y="46"/>
                  </a:lnTo>
                  <a:lnTo>
                    <a:pt x="176" y="43"/>
                  </a:lnTo>
                  <a:lnTo>
                    <a:pt x="175" y="39"/>
                  </a:lnTo>
                  <a:lnTo>
                    <a:pt x="172" y="35"/>
                  </a:lnTo>
                  <a:lnTo>
                    <a:pt x="171" y="32"/>
                  </a:lnTo>
                  <a:lnTo>
                    <a:pt x="165" y="27"/>
                  </a:lnTo>
                  <a:lnTo>
                    <a:pt x="161" y="21"/>
                  </a:lnTo>
                  <a:lnTo>
                    <a:pt x="156" y="17"/>
                  </a:lnTo>
                  <a:lnTo>
                    <a:pt x="150" y="12"/>
                  </a:lnTo>
                  <a:lnTo>
                    <a:pt x="146" y="9"/>
                  </a:lnTo>
                  <a:lnTo>
                    <a:pt x="141" y="5"/>
                  </a:lnTo>
                  <a:lnTo>
                    <a:pt x="135" y="3"/>
                  </a:lnTo>
                  <a:lnTo>
                    <a:pt x="129" y="1"/>
                  </a:lnTo>
                  <a:lnTo>
                    <a:pt x="123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1"/>
                  </a:lnTo>
                  <a:lnTo>
                    <a:pt x="101" y="2"/>
                  </a:lnTo>
                  <a:lnTo>
                    <a:pt x="95" y="4"/>
                  </a:lnTo>
                  <a:lnTo>
                    <a:pt x="90" y="8"/>
                  </a:lnTo>
                  <a:lnTo>
                    <a:pt x="85" y="11"/>
                  </a:lnTo>
                  <a:lnTo>
                    <a:pt x="79" y="14"/>
                  </a:lnTo>
                  <a:lnTo>
                    <a:pt x="74" y="19"/>
                  </a:lnTo>
                  <a:lnTo>
                    <a:pt x="69" y="24"/>
                  </a:lnTo>
                  <a:lnTo>
                    <a:pt x="64" y="30"/>
                  </a:lnTo>
                  <a:lnTo>
                    <a:pt x="61" y="32"/>
                  </a:lnTo>
                  <a:lnTo>
                    <a:pt x="59" y="37"/>
                  </a:lnTo>
                  <a:lnTo>
                    <a:pt x="57" y="40"/>
                  </a:lnTo>
                  <a:lnTo>
                    <a:pt x="55" y="43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7" y="54"/>
                  </a:lnTo>
                  <a:lnTo>
                    <a:pt x="46" y="58"/>
                  </a:lnTo>
                  <a:lnTo>
                    <a:pt x="44" y="62"/>
                  </a:lnTo>
                  <a:lnTo>
                    <a:pt x="41" y="67"/>
                  </a:lnTo>
                  <a:lnTo>
                    <a:pt x="40" y="71"/>
                  </a:lnTo>
                  <a:lnTo>
                    <a:pt x="37" y="75"/>
                  </a:lnTo>
                  <a:lnTo>
                    <a:pt x="35" y="80"/>
                  </a:lnTo>
                  <a:lnTo>
                    <a:pt x="33" y="84"/>
                  </a:lnTo>
                  <a:lnTo>
                    <a:pt x="31" y="89"/>
                  </a:lnTo>
                  <a:lnTo>
                    <a:pt x="30" y="94"/>
                  </a:lnTo>
                  <a:lnTo>
                    <a:pt x="28" y="99"/>
                  </a:lnTo>
                  <a:lnTo>
                    <a:pt x="27" y="103"/>
                  </a:lnTo>
                  <a:lnTo>
                    <a:pt x="24" y="109"/>
                  </a:lnTo>
                  <a:lnTo>
                    <a:pt x="22" y="114"/>
                  </a:lnTo>
                  <a:lnTo>
                    <a:pt x="21" y="119"/>
                  </a:lnTo>
                  <a:lnTo>
                    <a:pt x="19" y="125"/>
                  </a:lnTo>
                  <a:lnTo>
                    <a:pt x="18" y="130"/>
                  </a:lnTo>
                  <a:lnTo>
                    <a:pt x="17" y="136"/>
                  </a:lnTo>
                  <a:lnTo>
                    <a:pt x="15" y="141"/>
                  </a:lnTo>
                  <a:lnTo>
                    <a:pt x="14" y="147"/>
                  </a:lnTo>
                  <a:lnTo>
                    <a:pt x="13" y="153"/>
                  </a:lnTo>
                  <a:lnTo>
                    <a:pt x="12" y="159"/>
                  </a:lnTo>
                  <a:lnTo>
                    <a:pt x="9" y="165"/>
                  </a:lnTo>
                  <a:lnTo>
                    <a:pt x="8" y="171"/>
                  </a:lnTo>
                  <a:lnTo>
                    <a:pt x="7" y="177"/>
                  </a:lnTo>
                  <a:lnTo>
                    <a:pt x="7" y="183"/>
                  </a:lnTo>
                  <a:lnTo>
                    <a:pt x="5" y="189"/>
                  </a:lnTo>
                  <a:lnTo>
                    <a:pt x="5" y="196"/>
                  </a:lnTo>
                  <a:lnTo>
                    <a:pt x="4" y="202"/>
                  </a:lnTo>
                  <a:lnTo>
                    <a:pt x="3" y="209"/>
                  </a:lnTo>
                  <a:lnTo>
                    <a:pt x="2" y="215"/>
                  </a:lnTo>
                  <a:lnTo>
                    <a:pt x="2" y="223"/>
                  </a:lnTo>
                  <a:lnTo>
                    <a:pt x="1" y="228"/>
                  </a:lnTo>
                  <a:lnTo>
                    <a:pt x="1" y="236"/>
                  </a:lnTo>
                  <a:lnTo>
                    <a:pt x="1" y="242"/>
                  </a:lnTo>
                  <a:lnTo>
                    <a:pt x="1" y="250"/>
                  </a:lnTo>
                  <a:lnTo>
                    <a:pt x="1" y="256"/>
                  </a:lnTo>
                  <a:lnTo>
                    <a:pt x="1" y="264"/>
                  </a:lnTo>
                  <a:lnTo>
                    <a:pt x="0" y="270"/>
                  </a:lnTo>
                  <a:lnTo>
                    <a:pt x="0" y="276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297"/>
                  </a:lnTo>
                  <a:lnTo>
                    <a:pt x="0" y="303"/>
                  </a:lnTo>
                  <a:lnTo>
                    <a:pt x="0" y="311"/>
                  </a:lnTo>
                  <a:lnTo>
                    <a:pt x="1" y="317"/>
                  </a:lnTo>
                  <a:lnTo>
                    <a:pt x="1" y="324"/>
                  </a:lnTo>
                  <a:lnTo>
                    <a:pt x="1" y="330"/>
                  </a:lnTo>
                  <a:lnTo>
                    <a:pt x="2" y="337"/>
                  </a:lnTo>
                  <a:lnTo>
                    <a:pt x="2" y="342"/>
                  </a:lnTo>
                  <a:lnTo>
                    <a:pt x="3" y="349"/>
                  </a:lnTo>
                  <a:lnTo>
                    <a:pt x="4" y="355"/>
                  </a:lnTo>
                  <a:lnTo>
                    <a:pt x="4" y="361"/>
                  </a:lnTo>
                  <a:lnTo>
                    <a:pt x="6" y="368"/>
                  </a:lnTo>
                  <a:lnTo>
                    <a:pt x="7" y="373"/>
                  </a:lnTo>
                  <a:lnTo>
                    <a:pt x="8" y="379"/>
                  </a:lnTo>
                  <a:lnTo>
                    <a:pt x="8" y="385"/>
                  </a:lnTo>
                  <a:lnTo>
                    <a:pt x="9" y="391"/>
                  </a:lnTo>
                  <a:lnTo>
                    <a:pt x="10" y="396"/>
                  </a:lnTo>
                  <a:lnTo>
                    <a:pt x="12" y="401"/>
                  </a:lnTo>
                  <a:lnTo>
                    <a:pt x="13" y="407"/>
                  </a:lnTo>
                  <a:lnTo>
                    <a:pt x="15" y="413"/>
                  </a:lnTo>
                  <a:lnTo>
                    <a:pt x="16" y="418"/>
                  </a:lnTo>
                  <a:lnTo>
                    <a:pt x="18" y="423"/>
                  </a:lnTo>
                  <a:lnTo>
                    <a:pt x="19" y="428"/>
                  </a:lnTo>
                  <a:lnTo>
                    <a:pt x="20" y="434"/>
                  </a:lnTo>
                  <a:lnTo>
                    <a:pt x="22" y="438"/>
                  </a:lnTo>
                  <a:lnTo>
                    <a:pt x="23" y="443"/>
                  </a:lnTo>
                  <a:lnTo>
                    <a:pt x="26" y="448"/>
                  </a:lnTo>
                  <a:lnTo>
                    <a:pt x="28" y="453"/>
                  </a:lnTo>
                  <a:lnTo>
                    <a:pt x="30" y="457"/>
                  </a:lnTo>
                  <a:lnTo>
                    <a:pt x="31" y="462"/>
                  </a:lnTo>
                  <a:lnTo>
                    <a:pt x="33" y="466"/>
                  </a:lnTo>
                  <a:lnTo>
                    <a:pt x="35" y="470"/>
                  </a:lnTo>
                  <a:lnTo>
                    <a:pt x="36" y="473"/>
                  </a:lnTo>
                  <a:lnTo>
                    <a:pt x="38" y="478"/>
                  </a:lnTo>
                  <a:lnTo>
                    <a:pt x="41" y="482"/>
                  </a:lnTo>
                  <a:lnTo>
                    <a:pt x="43" y="485"/>
                  </a:lnTo>
                  <a:lnTo>
                    <a:pt x="45" y="488"/>
                  </a:lnTo>
                  <a:lnTo>
                    <a:pt x="47" y="492"/>
                  </a:lnTo>
                  <a:lnTo>
                    <a:pt x="49" y="495"/>
                  </a:lnTo>
                  <a:lnTo>
                    <a:pt x="51" y="499"/>
                  </a:lnTo>
                  <a:lnTo>
                    <a:pt x="53" y="501"/>
                  </a:lnTo>
                  <a:lnTo>
                    <a:pt x="57" y="505"/>
                  </a:lnTo>
                  <a:lnTo>
                    <a:pt x="59" y="508"/>
                  </a:lnTo>
                  <a:lnTo>
                    <a:pt x="62" y="511"/>
                  </a:lnTo>
                  <a:lnTo>
                    <a:pt x="66" y="515"/>
                  </a:lnTo>
                  <a:lnTo>
                    <a:pt x="72" y="520"/>
                  </a:lnTo>
                  <a:lnTo>
                    <a:pt x="76" y="523"/>
                  </a:lnTo>
                  <a:lnTo>
                    <a:pt x="83" y="527"/>
                  </a:lnTo>
                  <a:lnTo>
                    <a:pt x="87" y="528"/>
                  </a:lnTo>
                  <a:lnTo>
                    <a:pt x="93" y="530"/>
                  </a:lnTo>
                  <a:lnTo>
                    <a:pt x="99" y="531"/>
                  </a:lnTo>
                  <a:lnTo>
                    <a:pt x="105" y="534"/>
                  </a:lnTo>
                  <a:lnTo>
                    <a:pt x="111" y="533"/>
                  </a:lnTo>
                  <a:lnTo>
                    <a:pt x="116" y="531"/>
                  </a:lnTo>
                  <a:lnTo>
                    <a:pt x="121" y="529"/>
                  </a:lnTo>
                  <a:lnTo>
                    <a:pt x="127" y="528"/>
                  </a:lnTo>
                  <a:lnTo>
                    <a:pt x="132" y="525"/>
                  </a:lnTo>
                  <a:lnTo>
                    <a:pt x="137" y="521"/>
                  </a:lnTo>
                  <a:lnTo>
                    <a:pt x="143" y="517"/>
                  </a:lnTo>
                  <a:lnTo>
                    <a:pt x="148" y="512"/>
                  </a:lnTo>
                  <a:lnTo>
                    <a:pt x="154" y="507"/>
                  </a:lnTo>
                  <a:lnTo>
                    <a:pt x="158" y="501"/>
                  </a:lnTo>
                  <a:lnTo>
                    <a:pt x="161" y="498"/>
                  </a:lnTo>
                  <a:lnTo>
                    <a:pt x="163" y="495"/>
                  </a:lnTo>
                  <a:lnTo>
                    <a:pt x="165" y="492"/>
                  </a:lnTo>
                  <a:lnTo>
                    <a:pt x="168" y="488"/>
                  </a:lnTo>
                  <a:lnTo>
                    <a:pt x="170" y="484"/>
                  </a:lnTo>
                  <a:lnTo>
                    <a:pt x="172" y="481"/>
                  </a:lnTo>
                  <a:lnTo>
                    <a:pt x="174" y="477"/>
                  </a:lnTo>
                  <a:lnTo>
                    <a:pt x="176" y="473"/>
                  </a:lnTo>
                  <a:lnTo>
                    <a:pt x="178" y="468"/>
                  </a:lnTo>
                  <a:lnTo>
                    <a:pt x="182" y="465"/>
                  </a:lnTo>
                  <a:lnTo>
                    <a:pt x="184" y="460"/>
                  </a:lnTo>
                  <a:lnTo>
                    <a:pt x="186" y="456"/>
                  </a:lnTo>
                  <a:lnTo>
                    <a:pt x="187" y="451"/>
                  </a:lnTo>
                  <a:lnTo>
                    <a:pt x="189" y="446"/>
                  </a:lnTo>
                  <a:lnTo>
                    <a:pt x="191" y="442"/>
                  </a:lnTo>
                  <a:lnTo>
                    <a:pt x="192" y="438"/>
                  </a:lnTo>
                  <a:lnTo>
                    <a:pt x="195" y="432"/>
                  </a:lnTo>
                  <a:lnTo>
                    <a:pt x="196" y="427"/>
                  </a:lnTo>
                  <a:lnTo>
                    <a:pt x="198" y="422"/>
                  </a:lnTo>
                  <a:lnTo>
                    <a:pt x="200" y="417"/>
                  </a:lnTo>
                  <a:lnTo>
                    <a:pt x="201" y="411"/>
                  </a:lnTo>
                  <a:lnTo>
                    <a:pt x="203" y="406"/>
                  </a:lnTo>
                  <a:lnTo>
                    <a:pt x="204" y="400"/>
                  </a:lnTo>
                  <a:lnTo>
                    <a:pt x="205" y="395"/>
                  </a:lnTo>
                  <a:lnTo>
                    <a:pt x="207" y="389"/>
                  </a:lnTo>
                  <a:lnTo>
                    <a:pt x="209" y="383"/>
                  </a:lnTo>
                  <a:lnTo>
                    <a:pt x="210" y="378"/>
                  </a:lnTo>
                  <a:lnTo>
                    <a:pt x="212" y="372"/>
                  </a:lnTo>
                  <a:lnTo>
                    <a:pt x="212" y="366"/>
                  </a:lnTo>
                  <a:lnTo>
                    <a:pt x="213" y="359"/>
                  </a:lnTo>
                  <a:lnTo>
                    <a:pt x="214" y="353"/>
                  </a:lnTo>
                  <a:lnTo>
                    <a:pt x="216" y="347"/>
                  </a:lnTo>
                  <a:lnTo>
                    <a:pt x="216" y="341"/>
                  </a:lnTo>
                  <a:lnTo>
                    <a:pt x="217" y="335"/>
                  </a:lnTo>
                  <a:lnTo>
                    <a:pt x="218" y="328"/>
                  </a:lnTo>
                  <a:lnTo>
                    <a:pt x="219" y="323"/>
                  </a:lnTo>
                  <a:lnTo>
                    <a:pt x="219" y="315"/>
                  </a:lnTo>
                  <a:lnTo>
                    <a:pt x="220" y="309"/>
                  </a:lnTo>
                  <a:lnTo>
                    <a:pt x="220" y="302"/>
                  </a:lnTo>
                  <a:lnTo>
                    <a:pt x="221" y="296"/>
                  </a:lnTo>
                  <a:lnTo>
                    <a:pt x="221" y="289"/>
                  </a:lnTo>
                  <a:lnTo>
                    <a:pt x="223" y="282"/>
                  </a:lnTo>
                  <a:lnTo>
                    <a:pt x="223" y="275"/>
                  </a:lnTo>
                  <a:lnTo>
                    <a:pt x="224" y="26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Freeform 30"/>
            <p:cNvSpPr>
              <a:spLocks/>
            </p:cNvSpPr>
            <p:nvPr/>
          </p:nvSpPr>
          <p:spPr bwMode="auto">
            <a:xfrm>
              <a:off x="2180" y="1791"/>
              <a:ext cx="144" cy="342"/>
            </a:xfrm>
            <a:custGeom>
              <a:avLst/>
              <a:gdLst>
                <a:gd name="T0" fmla="*/ 1 w 286"/>
                <a:gd name="T1" fmla="*/ 0 h 686"/>
                <a:gd name="T2" fmla="*/ 1 w 286"/>
                <a:gd name="T3" fmla="*/ 0 h 686"/>
                <a:gd name="T4" fmla="*/ 1 w 286"/>
                <a:gd name="T5" fmla="*/ 0 h 686"/>
                <a:gd name="T6" fmla="*/ 1 w 286"/>
                <a:gd name="T7" fmla="*/ 0 h 686"/>
                <a:gd name="T8" fmla="*/ 1 w 286"/>
                <a:gd name="T9" fmla="*/ 0 h 686"/>
                <a:gd name="T10" fmla="*/ 1 w 286"/>
                <a:gd name="T11" fmla="*/ 0 h 686"/>
                <a:gd name="T12" fmla="*/ 1 w 286"/>
                <a:gd name="T13" fmla="*/ 0 h 686"/>
                <a:gd name="T14" fmla="*/ 1 w 286"/>
                <a:gd name="T15" fmla="*/ 0 h 686"/>
                <a:gd name="T16" fmla="*/ 1 w 286"/>
                <a:gd name="T17" fmla="*/ 0 h 686"/>
                <a:gd name="T18" fmla="*/ 1 w 286"/>
                <a:gd name="T19" fmla="*/ 0 h 686"/>
                <a:gd name="T20" fmla="*/ 1 w 286"/>
                <a:gd name="T21" fmla="*/ 0 h 686"/>
                <a:gd name="T22" fmla="*/ 1 w 286"/>
                <a:gd name="T23" fmla="*/ 0 h 686"/>
                <a:gd name="T24" fmla="*/ 1 w 286"/>
                <a:gd name="T25" fmla="*/ 0 h 686"/>
                <a:gd name="T26" fmla="*/ 1 w 286"/>
                <a:gd name="T27" fmla="*/ 0 h 686"/>
                <a:gd name="T28" fmla="*/ 1 w 286"/>
                <a:gd name="T29" fmla="*/ 0 h 686"/>
                <a:gd name="T30" fmla="*/ 1 w 286"/>
                <a:gd name="T31" fmla="*/ 0 h 686"/>
                <a:gd name="T32" fmla="*/ 1 w 286"/>
                <a:gd name="T33" fmla="*/ 0 h 686"/>
                <a:gd name="T34" fmla="*/ 1 w 286"/>
                <a:gd name="T35" fmla="*/ 0 h 686"/>
                <a:gd name="T36" fmla="*/ 1 w 286"/>
                <a:gd name="T37" fmla="*/ 0 h 686"/>
                <a:gd name="T38" fmla="*/ 1 w 286"/>
                <a:gd name="T39" fmla="*/ 0 h 686"/>
                <a:gd name="T40" fmla="*/ 1 w 286"/>
                <a:gd name="T41" fmla="*/ 0 h 686"/>
                <a:gd name="T42" fmla="*/ 1 w 286"/>
                <a:gd name="T43" fmla="*/ 0 h 686"/>
                <a:gd name="T44" fmla="*/ 1 w 286"/>
                <a:gd name="T45" fmla="*/ 0 h 686"/>
                <a:gd name="T46" fmla="*/ 1 w 286"/>
                <a:gd name="T47" fmla="*/ 0 h 686"/>
                <a:gd name="T48" fmla="*/ 1 w 286"/>
                <a:gd name="T49" fmla="*/ 0 h 686"/>
                <a:gd name="T50" fmla="*/ 1 w 286"/>
                <a:gd name="T51" fmla="*/ 0 h 686"/>
                <a:gd name="T52" fmla="*/ 1 w 286"/>
                <a:gd name="T53" fmla="*/ 0 h 686"/>
                <a:gd name="T54" fmla="*/ 1 w 286"/>
                <a:gd name="T55" fmla="*/ 0 h 686"/>
                <a:gd name="T56" fmla="*/ 1 w 286"/>
                <a:gd name="T57" fmla="*/ 0 h 686"/>
                <a:gd name="T58" fmla="*/ 1 w 286"/>
                <a:gd name="T59" fmla="*/ 0 h 686"/>
                <a:gd name="T60" fmla="*/ 1 w 286"/>
                <a:gd name="T61" fmla="*/ 0 h 686"/>
                <a:gd name="T62" fmla="*/ 1 w 286"/>
                <a:gd name="T63" fmla="*/ 0 h 686"/>
                <a:gd name="T64" fmla="*/ 1 w 286"/>
                <a:gd name="T65" fmla="*/ 0 h 686"/>
                <a:gd name="T66" fmla="*/ 0 w 286"/>
                <a:gd name="T67" fmla="*/ 0 h 686"/>
                <a:gd name="T68" fmla="*/ 0 w 286"/>
                <a:gd name="T69" fmla="*/ 0 h 686"/>
                <a:gd name="T70" fmla="*/ 0 w 286"/>
                <a:gd name="T71" fmla="*/ 0 h 686"/>
                <a:gd name="T72" fmla="*/ 1 w 286"/>
                <a:gd name="T73" fmla="*/ 0 h 686"/>
                <a:gd name="T74" fmla="*/ 1 w 286"/>
                <a:gd name="T75" fmla="*/ 0 h 686"/>
                <a:gd name="T76" fmla="*/ 1 w 286"/>
                <a:gd name="T77" fmla="*/ 0 h 686"/>
                <a:gd name="T78" fmla="*/ 1 w 286"/>
                <a:gd name="T79" fmla="*/ 0 h 686"/>
                <a:gd name="T80" fmla="*/ 1 w 286"/>
                <a:gd name="T81" fmla="*/ 0 h 686"/>
                <a:gd name="T82" fmla="*/ 1 w 286"/>
                <a:gd name="T83" fmla="*/ 0 h 686"/>
                <a:gd name="T84" fmla="*/ 1 w 286"/>
                <a:gd name="T85" fmla="*/ 0 h 686"/>
                <a:gd name="T86" fmla="*/ 1 w 286"/>
                <a:gd name="T87" fmla="*/ 0 h 686"/>
                <a:gd name="T88" fmla="*/ 1 w 286"/>
                <a:gd name="T89" fmla="*/ 0 h 686"/>
                <a:gd name="T90" fmla="*/ 1 w 286"/>
                <a:gd name="T91" fmla="*/ 0 h 686"/>
                <a:gd name="T92" fmla="*/ 1 w 286"/>
                <a:gd name="T93" fmla="*/ 0 h 686"/>
                <a:gd name="T94" fmla="*/ 1 w 286"/>
                <a:gd name="T95" fmla="*/ 0 h 686"/>
                <a:gd name="T96" fmla="*/ 1 w 286"/>
                <a:gd name="T97" fmla="*/ 0 h 686"/>
                <a:gd name="T98" fmla="*/ 1 w 286"/>
                <a:gd name="T99" fmla="*/ 0 h 686"/>
                <a:gd name="T100" fmla="*/ 1 w 286"/>
                <a:gd name="T101" fmla="*/ 0 h 686"/>
                <a:gd name="T102" fmla="*/ 1 w 286"/>
                <a:gd name="T103" fmla="*/ 0 h 686"/>
                <a:gd name="T104" fmla="*/ 1 w 286"/>
                <a:gd name="T105" fmla="*/ 0 h 686"/>
                <a:gd name="T106" fmla="*/ 1 w 286"/>
                <a:gd name="T107" fmla="*/ 0 h 686"/>
                <a:gd name="T108" fmla="*/ 1 w 286"/>
                <a:gd name="T109" fmla="*/ 0 h 686"/>
                <a:gd name="T110" fmla="*/ 1 w 286"/>
                <a:gd name="T111" fmla="*/ 0 h 686"/>
                <a:gd name="T112" fmla="*/ 1 w 286"/>
                <a:gd name="T113" fmla="*/ 0 h 686"/>
                <a:gd name="T114" fmla="*/ 1 w 286"/>
                <a:gd name="T115" fmla="*/ 0 h 686"/>
                <a:gd name="T116" fmla="*/ 1 w 286"/>
                <a:gd name="T117" fmla="*/ 0 h 686"/>
                <a:gd name="T118" fmla="*/ 1 w 286"/>
                <a:gd name="T119" fmla="*/ 0 h 686"/>
                <a:gd name="T120" fmla="*/ 1 w 286"/>
                <a:gd name="T121" fmla="*/ 0 h 686"/>
                <a:gd name="T122" fmla="*/ 1 w 286"/>
                <a:gd name="T123" fmla="*/ 0 h 686"/>
                <a:gd name="T124" fmla="*/ 1 w 286"/>
                <a:gd name="T125" fmla="*/ 0 h 6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"/>
                <a:gd name="T190" fmla="*/ 0 h 686"/>
                <a:gd name="T191" fmla="*/ 286 w 286"/>
                <a:gd name="T192" fmla="*/ 686 h 6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" h="686">
                  <a:moveTo>
                    <a:pt x="281" y="347"/>
                  </a:moveTo>
                  <a:lnTo>
                    <a:pt x="281" y="338"/>
                  </a:lnTo>
                  <a:lnTo>
                    <a:pt x="283" y="329"/>
                  </a:lnTo>
                  <a:lnTo>
                    <a:pt x="283" y="320"/>
                  </a:lnTo>
                  <a:lnTo>
                    <a:pt x="284" y="311"/>
                  </a:lnTo>
                  <a:lnTo>
                    <a:pt x="284" y="303"/>
                  </a:lnTo>
                  <a:lnTo>
                    <a:pt x="285" y="294"/>
                  </a:lnTo>
                  <a:lnTo>
                    <a:pt x="285" y="285"/>
                  </a:lnTo>
                  <a:lnTo>
                    <a:pt x="286" y="277"/>
                  </a:lnTo>
                  <a:lnTo>
                    <a:pt x="286" y="268"/>
                  </a:lnTo>
                  <a:lnTo>
                    <a:pt x="286" y="260"/>
                  </a:lnTo>
                  <a:lnTo>
                    <a:pt x="286" y="252"/>
                  </a:lnTo>
                  <a:lnTo>
                    <a:pt x="286" y="244"/>
                  </a:lnTo>
                  <a:lnTo>
                    <a:pt x="286" y="236"/>
                  </a:lnTo>
                  <a:lnTo>
                    <a:pt x="286" y="228"/>
                  </a:lnTo>
                  <a:lnTo>
                    <a:pt x="286" y="221"/>
                  </a:lnTo>
                  <a:lnTo>
                    <a:pt x="286" y="213"/>
                  </a:lnTo>
                  <a:lnTo>
                    <a:pt x="285" y="205"/>
                  </a:lnTo>
                  <a:lnTo>
                    <a:pt x="285" y="197"/>
                  </a:lnTo>
                  <a:lnTo>
                    <a:pt x="284" y="190"/>
                  </a:lnTo>
                  <a:lnTo>
                    <a:pt x="284" y="182"/>
                  </a:lnTo>
                  <a:lnTo>
                    <a:pt x="283" y="175"/>
                  </a:lnTo>
                  <a:lnTo>
                    <a:pt x="282" y="168"/>
                  </a:lnTo>
                  <a:lnTo>
                    <a:pt x="281" y="161"/>
                  </a:lnTo>
                  <a:lnTo>
                    <a:pt x="281" y="154"/>
                  </a:lnTo>
                  <a:lnTo>
                    <a:pt x="279" y="147"/>
                  </a:lnTo>
                  <a:lnTo>
                    <a:pt x="278" y="140"/>
                  </a:lnTo>
                  <a:lnTo>
                    <a:pt x="276" y="134"/>
                  </a:lnTo>
                  <a:lnTo>
                    <a:pt x="275" y="127"/>
                  </a:lnTo>
                  <a:lnTo>
                    <a:pt x="273" y="120"/>
                  </a:lnTo>
                  <a:lnTo>
                    <a:pt x="272" y="114"/>
                  </a:lnTo>
                  <a:lnTo>
                    <a:pt x="271" y="108"/>
                  </a:lnTo>
                  <a:lnTo>
                    <a:pt x="270" y="103"/>
                  </a:lnTo>
                  <a:lnTo>
                    <a:pt x="268" y="97"/>
                  </a:lnTo>
                  <a:lnTo>
                    <a:pt x="267" y="91"/>
                  </a:lnTo>
                  <a:lnTo>
                    <a:pt x="265" y="85"/>
                  </a:lnTo>
                  <a:lnTo>
                    <a:pt x="262" y="80"/>
                  </a:lnTo>
                  <a:lnTo>
                    <a:pt x="260" y="75"/>
                  </a:lnTo>
                  <a:lnTo>
                    <a:pt x="259" y="69"/>
                  </a:lnTo>
                  <a:lnTo>
                    <a:pt x="257" y="65"/>
                  </a:lnTo>
                  <a:lnTo>
                    <a:pt x="255" y="61"/>
                  </a:lnTo>
                  <a:lnTo>
                    <a:pt x="253" y="55"/>
                  </a:lnTo>
                  <a:lnTo>
                    <a:pt x="251" y="51"/>
                  </a:lnTo>
                  <a:lnTo>
                    <a:pt x="248" y="47"/>
                  </a:lnTo>
                  <a:lnTo>
                    <a:pt x="246" y="43"/>
                  </a:lnTo>
                  <a:lnTo>
                    <a:pt x="243" y="39"/>
                  </a:lnTo>
                  <a:lnTo>
                    <a:pt x="241" y="35"/>
                  </a:lnTo>
                  <a:lnTo>
                    <a:pt x="239" y="32"/>
                  </a:lnTo>
                  <a:lnTo>
                    <a:pt x="237" y="28"/>
                  </a:lnTo>
                  <a:lnTo>
                    <a:pt x="233" y="25"/>
                  </a:lnTo>
                  <a:lnTo>
                    <a:pt x="231" y="22"/>
                  </a:lnTo>
                  <a:lnTo>
                    <a:pt x="227" y="19"/>
                  </a:lnTo>
                  <a:lnTo>
                    <a:pt x="225" y="17"/>
                  </a:lnTo>
                  <a:lnTo>
                    <a:pt x="219" y="11"/>
                  </a:lnTo>
                  <a:lnTo>
                    <a:pt x="213" y="8"/>
                  </a:lnTo>
                  <a:lnTo>
                    <a:pt x="210" y="7"/>
                  </a:lnTo>
                  <a:lnTo>
                    <a:pt x="206" y="5"/>
                  </a:lnTo>
                  <a:lnTo>
                    <a:pt x="203" y="4"/>
                  </a:lnTo>
                  <a:lnTo>
                    <a:pt x="200" y="3"/>
                  </a:lnTo>
                  <a:lnTo>
                    <a:pt x="197" y="1"/>
                  </a:lnTo>
                  <a:lnTo>
                    <a:pt x="194" y="1"/>
                  </a:lnTo>
                  <a:lnTo>
                    <a:pt x="190" y="1"/>
                  </a:lnTo>
                  <a:lnTo>
                    <a:pt x="187" y="1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6" y="1"/>
                  </a:lnTo>
                  <a:lnTo>
                    <a:pt x="172" y="1"/>
                  </a:lnTo>
                  <a:lnTo>
                    <a:pt x="169" y="3"/>
                  </a:lnTo>
                  <a:lnTo>
                    <a:pt x="166" y="4"/>
                  </a:lnTo>
                  <a:lnTo>
                    <a:pt x="162" y="5"/>
                  </a:lnTo>
                  <a:lnTo>
                    <a:pt x="159" y="7"/>
                  </a:lnTo>
                  <a:lnTo>
                    <a:pt x="155" y="8"/>
                  </a:lnTo>
                  <a:lnTo>
                    <a:pt x="152" y="10"/>
                  </a:lnTo>
                  <a:lnTo>
                    <a:pt x="147" y="11"/>
                  </a:lnTo>
                  <a:lnTo>
                    <a:pt x="144" y="14"/>
                  </a:lnTo>
                  <a:lnTo>
                    <a:pt x="141" y="17"/>
                  </a:lnTo>
                  <a:lnTo>
                    <a:pt x="136" y="20"/>
                  </a:lnTo>
                  <a:lnTo>
                    <a:pt x="133" y="22"/>
                  </a:lnTo>
                  <a:lnTo>
                    <a:pt x="130" y="26"/>
                  </a:lnTo>
                  <a:lnTo>
                    <a:pt x="127" y="28"/>
                  </a:lnTo>
                  <a:lnTo>
                    <a:pt x="124" y="32"/>
                  </a:lnTo>
                  <a:lnTo>
                    <a:pt x="120" y="36"/>
                  </a:lnTo>
                  <a:lnTo>
                    <a:pt x="116" y="39"/>
                  </a:lnTo>
                  <a:lnTo>
                    <a:pt x="113" y="42"/>
                  </a:lnTo>
                  <a:lnTo>
                    <a:pt x="110" y="47"/>
                  </a:lnTo>
                  <a:lnTo>
                    <a:pt x="106" y="51"/>
                  </a:lnTo>
                  <a:lnTo>
                    <a:pt x="103" y="56"/>
                  </a:lnTo>
                  <a:lnTo>
                    <a:pt x="99" y="60"/>
                  </a:lnTo>
                  <a:lnTo>
                    <a:pt x="96" y="65"/>
                  </a:lnTo>
                  <a:lnTo>
                    <a:pt x="92" y="70"/>
                  </a:lnTo>
                  <a:lnTo>
                    <a:pt x="89" y="76"/>
                  </a:lnTo>
                  <a:lnTo>
                    <a:pt x="86" y="81"/>
                  </a:lnTo>
                  <a:lnTo>
                    <a:pt x="84" y="85"/>
                  </a:lnTo>
                  <a:lnTo>
                    <a:pt x="80" y="92"/>
                  </a:lnTo>
                  <a:lnTo>
                    <a:pt x="77" y="98"/>
                  </a:lnTo>
                  <a:lnTo>
                    <a:pt x="74" y="103"/>
                  </a:lnTo>
                  <a:lnTo>
                    <a:pt x="71" y="109"/>
                  </a:lnTo>
                  <a:lnTo>
                    <a:pt x="68" y="114"/>
                  </a:lnTo>
                  <a:lnTo>
                    <a:pt x="65" y="121"/>
                  </a:lnTo>
                  <a:lnTo>
                    <a:pt x="61" y="127"/>
                  </a:lnTo>
                  <a:lnTo>
                    <a:pt x="59" y="134"/>
                  </a:lnTo>
                  <a:lnTo>
                    <a:pt x="57" y="141"/>
                  </a:lnTo>
                  <a:lnTo>
                    <a:pt x="54" y="148"/>
                  </a:lnTo>
                  <a:lnTo>
                    <a:pt x="50" y="154"/>
                  </a:lnTo>
                  <a:lnTo>
                    <a:pt x="48" y="161"/>
                  </a:lnTo>
                  <a:lnTo>
                    <a:pt x="45" y="168"/>
                  </a:lnTo>
                  <a:lnTo>
                    <a:pt x="43" y="175"/>
                  </a:lnTo>
                  <a:lnTo>
                    <a:pt x="41" y="182"/>
                  </a:lnTo>
                  <a:lnTo>
                    <a:pt x="38" y="190"/>
                  </a:lnTo>
                  <a:lnTo>
                    <a:pt x="35" y="197"/>
                  </a:lnTo>
                  <a:lnTo>
                    <a:pt x="34" y="206"/>
                  </a:lnTo>
                  <a:lnTo>
                    <a:pt x="31" y="213"/>
                  </a:lnTo>
                  <a:lnTo>
                    <a:pt x="29" y="221"/>
                  </a:lnTo>
                  <a:lnTo>
                    <a:pt x="27" y="228"/>
                  </a:lnTo>
                  <a:lnTo>
                    <a:pt x="24" y="236"/>
                  </a:lnTo>
                  <a:lnTo>
                    <a:pt x="23" y="245"/>
                  </a:lnTo>
                  <a:lnTo>
                    <a:pt x="21" y="252"/>
                  </a:lnTo>
                  <a:lnTo>
                    <a:pt x="20" y="261"/>
                  </a:lnTo>
                  <a:lnTo>
                    <a:pt x="18" y="269"/>
                  </a:lnTo>
                  <a:lnTo>
                    <a:pt x="16" y="278"/>
                  </a:lnTo>
                  <a:lnTo>
                    <a:pt x="15" y="287"/>
                  </a:lnTo>
                  <a:lnTo>
                    <a:pt x="13" y="295"/>
                  </a:lnTo>
                  <a:lnTo>
                    <a:pt x="12" y="304"/>
                  </a:lnTo>
                  <a:lnTo>
                    <a:pt x="9" y="312"/>
                  </a:lnTo>
                  <a:lnTo>
                    <a:pt x="8" y="321"/>
                  </a:lnTo>
                  <a:lnTo>
                    <a:pt x="7" y="330"/>
                  </a:lnTo>
                  <a:lnTo>
                    <a:pt x="7" y="339"/>
                  </a:lnTo>
                  <a:lnTo>
                    <a:pt x="5" y="348"/>
                  </a:lnTo>
                  <a:lnTo>
                    <a:pt x="4" y="356"/>
                  </a:lnTo>
                  <a:lnTo>
                    <a:pt x="3" y="365"/>
                  </a:lnTo>
                  <a:lnTo>
                    <a:pt x="3" y="374"/>
                  </a:lnTo>
                  <a:lnTo>
                    <a:pt x="2" y="382"/>
                  </a:lnTo>
                  <a:lnTo>
                    <a:pt x="2" y="391"/>
                  </a:lnTo>
                  <a:lnTo>
                    <a:pt x="1" y="400"/>
                  </a:lnTo>
                  <a:lnTo>
                    <a:pt x="1" y="408"/>
                  </a:lnTo>
                  <a:lnTo>
                    <a:pt x="0" y="416"/>
                  </a:lnTo>
                  <a:lnTo>
                    <a:pt x="0" y="424"/>
                  </a:lnTo>
                  <a:lnTo>
                    <a:pt x="0" y="432"/>
                  </a:lnTo>
                  <a:lnTo>
                    <a:pt x="0" y="440"/>
                  </a:lnTo>
                  <a:lnTo>
                    <a:pt x="0" y="449"/>
                  </a:lnTo>
                  <a:lnTo>
                    <a:pt x="0" y="457"/>
                  </a:lnTo>
                  <a:lnTo>
                    <a:pt x="0" y="465"/>
                  </a:lnTo>
                  <a:lnTo>
                    <a:pt x="0" y="473"/>
                  </a:lnTo>
                  <a:lnTo>
                    <a:pt x="0" y="480"/>
                  </a:lnTo>
                  <a:lnTo>
                    <a:pt x="0" y="488"/>
                  </a:lnTo>
                  <a:lnTo>
                    <a:pt x="1" y="495"/>
                  </a:lnTo>
                  <a:lnTo>
                    <a:pt x="2" y="503"/>
                  </a:lnTo>
                  <a:lnTo>
                    <a:pt x="2" y="509"/>
                  </a:lnTo>
                  <a:lnTo>
                    <a:pt x="3" y="517"/>
                  </a:lnTo>
                  <a:lnTo>
                    <a:pt x="4" y="524"/>
                  </a:lnTo>
                  <a:lnTo>
                    <a:pt x="5" y="531"/>
                  </a:lnTo>
                  <a:lnTo>
                    <a:pt x="6" y="537"/>
                  </a:lnTo>
                  <a:lnTo>
                    <a:pt x="7" y="545"/>
                  </a:lnTo>
                  <a:lnTo>
                    <a:pt x="7" y="551"/>
                  </a:lnTo>
                  <a:lnTo>
                    <a:pt x="9" y="558"/>
                  </a:lnTo>
                  <a:lnTo>
                    <a:pt x="10" y="564"/>
                  </a:lnTo>
                  <a:lnTo>
                    <a:pt x="13" y="571"/>
                  </a:lnTo>
                  <a:lnTo>
                    <a:pt x="14" y="576"/>
                  </a:lnTo>
                  <a:lnTo>
                    <a:pt x="16" y="582"/>
                  </a:lnTo>
                  <a:lnTo>
                    <a:pt x="17" y="588"/>
                  </a:lnTo>
                  <a:lnTo>
                    <a:pt x="18" y="593"/>
                  </a:lnTo>
                  <a:lnTo>
                    <a:pt x="20" y="599"/>
                  </a:lnTo>
                  <a:lnTo>
                    <a:pt x="22" y="605"/>
                  </a:lnTo>
                  <a:lnTo>
                    <a:pt x="23" y="609"/>
                  </a:lnTo>
                  <a:lnTo>
                    <a:pt x="26" y="615"/>
                  </a:lnTo>
                  <a:lnTo>
                    <a:pt x="29" y="619"/>
                  </a:lnTo>
                  <a:lnTo>
                    <a:pt x="31" y="624"/>
                  </a:lnTo>
                  <a:lnTo>
                    <a:pt x="32" y="629"/>
                  </a:lnTo>
                  <a:lnTo>
                    <a:pt x="34" y="633"/>
                  </a:lnTo>
                  <a:lnTo>
                    <a:pt x="36" y="637"/>
                  </a:lnTo>
                  <a:lnTo>
                    <a:pt x="40" y="642"/>
                  </a:lnTo>
                  <a:lnTo>
                    <a:pt x="42" y="646"/>
                  </a:lnTo>
                  <a:lnTo>
                    <a:pt x="44" y="650"/>
                  </a:lnTo>
                  <a:lnTo>
                    <a:pt x="46" y="653"/>
                  </a:lnTo>
                  <a:lnTo>
                    <a:pt x="50" y="658"/>
                  </a:lnTo>
                  <a:lnTo>
                    <a:pt x="55" y="663"/>
                  </a:lnTo>
                  <a:lnTo>
                    <a:pt x="60" y="668"/>
                  </a:lnTo>
                  <a:lnTo>
                    <a:pt x="63" y="671"/>
                  </a:lnTo>
                  <a:lnTo>
                    <a:pt x="66" y="673"/>
                  </a:lnTo>
                  <a:lnTo>
                    <a:pt x="70" y="675"/>
                  </a:lnTo>
                  <a:lnTo>
                    <a:pt x="73" y="677"/>
                  </a:lnTo>
                  <a:lnTo>
                    <a:pt x="76" y="678"/>
                  </a:lnTo>
                  <a:lnTo>
                    <a:pt x="78" y="680"/>
                  </a:lnTo>
                  <a:lnTo>
                    <a:pt x="82" y="681"/>
                  </a:lnTo>
                  <a:lnTo>
                    <a:pt x="86" y="682"/>
                  </a:lnTo>
                  <a:lnTo>
                    <a:pt x="89" y="684"/>
                  </a:lnTo>
                  <a:lnTo>
                    <a:pt x="92" y="685"/>
                  </a:lnTo>
                  <a:lnTo>
                    <a:pt x="96" y="685"/>
                  </a:lnTo>
                  <a:lnTo>
                    <a:pt x="100" y="686"/>
                  </a:lnTo>
                  <a:lnTo>
                    <a:pt x="103" y="685"/>
                  </a:lnTo>
                  <a:lnTo>
                    <a:pt x="106" y="685"/>
                  </a:lnTo>
                  <a:lnTo>
                    <a:pt x="110" y="685"/>
                  </a:lnTo>
                  <a:lnTo>
                    <a:pt x="114" y="684"/>
                  </a:lnTo>
                  <a:lnTo>
                    <a:pt x="117" y="682"/>
                  </a:lnTo>
                  <a:lnTo>
                    <a:pt x="120" y="681"/>
                  </a:lnTo>
                  <a:lnTo>
                    <a:pt x="124" y="680"/>
                  </a:lnTo>
                  <a:lnTo>
                    <a:pt x="128" y="679"/>
                  </a:lnTo>
                  <a:lnTo>
                    <a:pt x="131" y="677"/>
                  </a:lnTo>
                  <a:lnTo>
                    <a:pt x="134" y="675"/>
                  </a:lnTo>
                  <a:lnTo>
                    <a:pt x="139" y="673"/>
                  </a:lnTo>
                  <a:lnTo>
                    <a:pt x="142" y="671"/>
                  </a:lnTo>
                  <a:lnTo>
                    <a:pt x="145" y="667"/>
                  </a:lnTo>
                  <a:lnTo>
                    <a:pt x="148" y="665"/>
                  </a:lnTo>
                  <a:lnTo>
                    <a:pt x="152" y="662"/>
                  </a:lnTo>
                  <a:lnTo>
                    <a:pt x="156" y="660"/>
                  </a:lnTo>
                  <a:lnTo>
                    <a:pt x="159" y="656"/>
                  </a:lnTo>
                  <a:lnTo>
                    <a:pt x="162" y="652"/>
                  </a:lnTo>
                  <a:lnTo>
                    <a:pt x="167" y="649"/>
                  </a:lnTo>
                  <a:lnTo>
                    <a:pt x="170" y="645"/>
                  </a:lnTo>
                  <a:lnTo>
                    <a:pt x="173" y="640"/>
                  </a:lnTo>
                  <a:lnTo>
                    <a:pt x="176" y="636"/>
                  </a:lnTo>
                  <a:lnTo>
                    <a:pt x="180" y="633"/>
                  </a:lnTo>
                  <a:lnTo>
                    <a:pt x="184" y="629"/>
                  </a:lnTo>
                  <a:lnTo>
                    <a:pt x="186" y="623"/>
                  </a:lnTo>
                  <a:lnTo>
                    <a:pt x="189" y="619"/>
                  </a:lnTo>
                  <a:lnTo>
                    <a:pt x="192" y="614"/>
                  </a:lnTo>
                  <a:lnTo>
                    <a:pt x="196" y="609"/>
                  </a:lnTo>
                  <a:lnTo>
                    <a:pt x="199" y="604"/>
                  </a:lnTo>
                  <a:lnTo>
                    <a:pt x="202" y="599"/>
                  </a:lnTo>
                  <a:lnTo>
                    <a:pt x="205" y="592"/>
                  </a:lnTo>
                  <a:lnTo>
                    <a:pt x="209" y="588"/>
                  </a:lnTo>
                  <a:lnTo>
                    <a:pt x="212" y="581"/>
                  </a:lnTo>
                  <a:lnTo>
                    <a:pt x="215" y="575"/>
                  </a:lnTo>
                  <a:lnTo>
                    <a:pt x="217" y="568"/>
                  </a:lnTo>
                  <a:lnTo>
                    <a:pt x="220" y="563"/>
                  </a:lnTo>
                  <a:lnTo>
                    <a:pt x="224" y="556"/>
                  </a:lnTo>
                  <a:lnTo>
                    <a:pt x="226" y="549"/>
                  </a:lnTo>
                  <a:lnTo>
                    <a:pt x="229" y="543"/>
                  </a:lnTo>
                  <a:lnTo>
                    <a:pt x="232" y="536"/>
                  </a:lnTo>
                  <a:lnTo>
                    <a:pt x="234" y="529"/>
                  </a:lnTo>
                  <a:lnTo>
                    <a:pt x="237" y="522"/>
                  </a:lnTo>
                  <a:lnTo>
                    <a:pt x="240" y="516"/>
                  </a:lnTo>
                  <a:lnTo>
                    <a:pt x="242" y="508"/>
                  </a:lnTo>
                  <a:lnTo>
                    <a:pt x="244" y="501"/>
                  </a:lnTo>
                  <a:lnTo>
                    <a:pt x="247" y="493"/>
                  </a:lnTo>
                  <a:lnTo>
                    <a:pt x="250" y="486"/>
                  </a:lnTo>
                  <a:lnTo>
                    <a:pt x="253" y="479"/>
                  </a:lnTo>
                  <a:lnTo>
                    <a:pt x="254" y="472"/>
                  </a:lnTo>
                  <a:lnTo>
                    <a:pt x="257" y="463"/>
                  </a:lnTo>
                  <a:lnTo>
                    <a:pt x="258" y="455"/>
                  </a:lnTo>
                  <a:lnTo>
                    <a:pt x="260" y="448"/>
                  </a:lnTo>
                  <a:lnTo>
                    <a:pt x="262" y="439"/>
                  </a:lnTo>
                  <a:lnTo>
                    <a:pt x="265" y="431"/>
                  </a:lnTo>
                  <a:lnTo>
                    <a:pt x="267" y="423"/>
                  </a:lnTo>
                  <a:lnTo>
                    <a:pt x="269" y="415"/>
                  </a:lnTo>
                  <a:lnTo>
                    <a:pt x="270" y="406"/>
                  </a:lnTo>
                  <a:lnTo>
                    <a:pt x="271" y="398"/>
                  </a:lnTo>
                  <a:lnTo>
                    <a:pt x="273" y="389"/>
                  </a:lnTo>
                  <a:lnTo>
                    <a:pt x="275" y="381"/>
                  </a:lnTo>
                  <a:lnTo>
                    <a:pt x="276" y="373"/>
                  </a:lnTo>
                  <a:lnTo>
                    <a:pt x="278" y="364"/>
                  </a:lnTo>
                  <a:lnTo>
                    <a:pt x="279" y="355"/>
                  </a:lnTo>
                  <a:lnTo>
                    <a:pt x="281" y="34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Freeform 31"/>
            <p:cNvSpPr>
              <a:spLocks/>
            </p:cNvSpPr>
            <p:nvPr/>
          </p:nvSpPr>
          <p:spPr bwMode="auto">
            <a:xfrm>
              <a:off x="2180" y="1816"/>
              <a:ext cx="131" cy="312"/>
            </a:xfrm>
            <a:custGeom>
              <a:avLst/>
              <a:gdLst>
                <a:gd name="T0" fmla="*/ 1 w 261"/>
                <a:gd name="T1" fmla="*/ 0 h 625"/>
                <a:gd name="T2" fmla="*/ 1 w 261"/>
                <a:gd name="T3" fmla="*/ 0 h 625"/>
                <a:gd name="T4" fmla="*/ 1 w 261"/>
                <a:gd name="T5" fmla="*/ 0 h 625"/>
                <a:gd name="T6" fmla="*/ 1 w 261"/>
                <a:gd name="T7" fmla="*/ 0 h 625"/>
                <a:gd name="T8" fmla="*/ 1 w 261"/>
                <a:gd name="T9" fmla="*/ 0 h 625"/>
                <a:gd name="T10" fmla="*/ 1 w 261"/>
                <a:gd name="T11" fmla="*/ 0 h 625"/>
                <a:gd name="T12" fmla="*/ 1 w 261"/>
                <a:gd name="T13" fmla="*/ 0 h 625"/>
                <a:gd name="T14" fmla="*/ 1 w 261"/>
                <a:gd name="T15" fmla="*/ 0 h 625"/>
                <a:gd name="T16" fmla="*/ 1 w 261"/>
                <a:gd name="T17" fmla="*/ 0 h 625"/>
                <a:gd name="T18" fmla="*/ 1 w 261"/>
                <a:gd name="T19" fmla="*/ 0 h 625"/>
                <a:gd name="T20" fmla="*/ 1 w 261"/>
                <a:gd name="T21" fmla="*/ 0 h 625"/>
                <a:gd name="T22" fmla="*/ 1 w 261"/>
                <a:gd name="T23" fmla="*/ 0 h 625"/>
                <a:gd name="T24" fmla="*/ 1 w 261"/>
                <a:gd name="T25" fmla="*/ 0 h 625"/>
                <a:gd name="T26" fmla="*/ 1 w 261"/>
                <a:gd name="T27" fmla="*/ 0 h 625"/>
                <a:gd name="T28" fmla="*/ 1 w 261"/>
                <a:gd name="T29" fmla="*/ 0 h 625"/>
                <a:gd name="T30" fmla="*/ 1 w 261"/>
                <a:gd name="T31" fmla="*/ 0 h 625"/>
                <a:gd name="T32" fmla="*/ 1 w 261"/>
                <a:gd name="T33" fmla="*/ 0 h 625"/>
                <a:gd name="T34" fmla="*/ 1 w 261"/>
                <a:gd name="T35" fmla="*/ 0 h 625"/>
                <a:gd name="T36" fmla="*/ 1 w 261"/>
                <a:gd name="T37" fmla="*/ 0 h 625"/>
                <a:gd name="T38" fmla="*/ 1 w 261"/>
                <a:gd name="T39" fmla="*/ 0 h 625"/>
                <a:gd name="T40" fmla="*/ 1 w 261"/>
                <a:gd name="T41" fmla="*/ 0 h 625"/>
                <a:gd name="T42" fmla="*/ 1 w 261"/>
                <a:gd name="T43" fmla="*/ 0 h 625"/>
                <a:gd name="T44" fmla="*/ 1 w 261"/>
                <a:gd name="T45" fmla="*/ 0 h 625"/>
                <a:gd name="T46" fmla="*/ 1 w 261"/>
                <a:gd name="T47" fmla="*/ 0 h 625"/>
                <a:gd name="T48" fmla="*/ 1 w 261"/>
                <a:gd name="T49" fmla="*/ 0 h 625"/>
                <a:gd name="T50" fmla="*/ 1 w 261"/>
                <a:gd name="T51" fmla="*/ 0 h 625"/>
                <a:gd name="T52" fmla="*/ 1 w 261"/>
                <a:gd name="T53" fmla="*/ 0 h 625"/>
                <a:gd name="T54" fmla="*/ 1 w 261"/>
                <a:gd name="T55" fmla="*/ 0 h 625"/>
                <a:gd name="T56" fmla="*/ 1 w 261"/>
                <a:gd name="T57" fmla="*/ 0 h 625"/>
                <a:gd name="T58" fmla="*/ 1 w 261"/>
                <a:gd name="T59" fmla="*/ 0 h 625"/>
                <a:gd name="T60" fmla="*/ 1 w 261"/>
                <a:gd name="T61" fmla="*/ 0 h 625"/>
                <a:gd name="T62" fmla="*/ 1 w 261"/>
                <a:gd name="T63" fmla="*/ 0 h 625"/>
                <a:gd name="T64" fmla="*/ 0 w 261"/>
                <a:gd name="T65" fmla="*/ 0 h 625"/>
                <a:gd name="T66" fmla="*/ 1 w 261"/>
                <a:gd name="T67" fmla="*/ 0 h 625"/>
                <a:gd name="T68" fmla="*/ 1 w 261"/>
                <a:gd name="T69" fmla="*/ 0 h 625"/>
                <a:gd name="T70" fmla="*/ 1 w 261"/>
                <a:gd name="T71" fmla="*/ 0 h 625"/>
                <a:gd name="T72" fmla="*/ 1 w 261"/>
                <a:gd name="T73" fmla="*/ 0 h 625"/>
                <a:gd name="T74" fmla="*/ 1 w 261"/>
                <a:gd name="T75" fmla="*/ 0 h 625"/>
                <a:gd name="T76" fmla="*/ 1 w 261"/>
                <a:gd name="T77" fmla="*/ 0 h 625"/>
                <a:gd name="T78" fmla="*/ 1 w 261"/>
                <a:gd name="T79" fmla="*/ 0 h 625"/>
                <a:gd name="T80" fmla="*/ 1 w 261"/>
                <a:gd name="T81" fmla="*/ 0 h 625"/>
                <a:gd name="T82" fmla="*/ 1 w 261"/>
                <a:gd name="T83" fmla="*/ 0 h 625"/>
                <a:gd name="T84" fmla="*/ 1 w 261"/>
                <a:gd name="T85" fmla="*/ 0 h 625"/>
                <a:gd name="T86" fmla="*/ 1 w 261"/>
                <a:gd name="T87" fmla="*/ 0 h 625"/>
                <a:gd name="T88" fmla="*/ 1 w 261"/>
                <a:gd name="T89" fmla="*/ 0 h 625"/>
                <a:gd name="T90" fmla="*/ 1 w 261"/>
                <a:gd name="T91" fmla="*/ 0 h 625"/>
                <a:gd name="T92" fmla="*/ 1 w 261"/>
                <a:gd name="T93" fmla="*/ 0 h 625"/>
                <a:gd name="T94" fmla="*/ 1 w 261"/>
                <a:gd name="T95" fmla="*/ 0 h 625"/>
                <a:gd name="T96" fmla="*/ 1 w 261"/>
                <a:gd name="T97" fmla="*/ 0 h 625"/>
                <a:gd name="T98" fmla="*/ 1 w 261"/>
                <a:gd name="T99" fmla="*/ 0 h 625"/>
                <a:gd name="T100" fmla="*/ 1 w 261"/>
                <a:gd name="T101" fmla="*/ 0 h 625"/>
                <a:gd name="T102" fmla="*/ 1 w 261"/>
                <a:gd name="T103" fmla="*/ 0 h 625"/>
                <a:gd name="T104" fmla="*/ 1 w 261"/>
                <a:gd name="T105" fmla="*/ 0 h 625"/>
                <a:gd name="T106" fmla="*/ 1 w 261"/>
                <a:gd name="T107" fmla="*/ 0 h 625"/>
                <a:gd name="T108" fmla="*/ 1 w 261"/>
                <a:gd name="T109" fmla="*/ 0 h 625"/>
                <a:gd name="T110" fmla="*/ 1 w 261"/>
                <a:gd name="T111" fmla="*/ 0 h 625"/>
                <a:gd name="T112" fmla="*/ 1 w 261"/>
                <a:gd name="T113" fmla="*/ 0 h 625"/>
                <a:gd name="T114" fmla="*/ 1 w 261"/>
                <a:gd name="T115" fmla="*/ 0 h 625"/>
                <a:gd name="T116" fmla="*/ 1 w 261"/>
                <a:gd name="T117" fmla="*/ 0 h 625"/>
                <a:gd name="T118" fmla="*/ 1 w 261"/>
                <a:gd name="T119" fmla="*/ 0 h 6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1"/>
                <a:gd name="T181" fmla="*/ 0 h 625"/>
                <a:gd name="T182" fmla="*/ 261 w 261"/>
                <a:gd name="T183" fmla="*/ 625 h 6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1" h="625">
                  <a:moveTo>
                    <a:pt x="257" y="316"/>
                  </a:moveTo>
                  <a:lnTo>
                    <a:pt x="257" y="308"/>
                  </a:lnTo>
                  <a:lnTo>
                    <a:pt x="258" y="299"/>
                  </a:lnTo>
                  <a:lnTo>
                    <a:pt x="258" y="291"/>
                  </a:lnTo>
                  <a:lnTo>
                    <a:pt x="259" y="283"/>
                  </a:lnTo>
                  <a:lnTo>
                    <a:pt x="259" y="275"/>
                  </a:lnTo>
                  <a:lnTo>
                    <a:pt x="260" y="268"/>
                  </a:lnTo>
                  <a:lnTo>
                    <a:pt x="260" y="260"/>
                  </a:lnTo>
                  <a:lnTo>
                    <a:pt x="261" y="253"/>
                  </a:lnTo>
                  <a:lnTo>
                    <a:pt x="261" y="244"/>
                  </a:lnTo>
                  <a:lnTo>
                    <a:pt x="261" y="237"/>
                  </a:lnTo>
                  <a:lnTo>
                    <a:pt x="261" y="229"/>
                  </a:lnTo>
                  <a:lnTo>
                    <a:pt x="261" y="222"/>
                  </a:lnTo>
                  <a:lnTo>
                    <a:pt x="261" y="215"/>
                  </a:lnTo>
                  <a:lnTo>
                    <a:pt x="261" y="208"/>
                  </a:lnTo>
                  <a:lnTo>
                    <a:pt x="261" y="200"/>
                  </a:lnTo>
                  <a:lnTo>
                    <a:pt x="261" y="194"/>
                  </a:lnTo>
                  <a:lnTo>
                    <a:pt x="260" y="186"/>
                  </a:lnTo>
                  <a:lnTo>
                    <a:pt x="260" y="180"/>
                  </a:lnTo>
                  <a:lnTo>
                    <a:pt x="259" y="172"/>
                  </a:lnTo>
                  <a:lnTo>
                    <a:pt x="259" y="166"/>
                  </a:lnTo>
                  <a:lnTo>
                    <a:pt x="258" y="159"/>
                  </a:lnTo>
                  <a:lnTo>
                    <a:pt x="258" y="153"/>
                  </a:lnTo>
                  <a:lnTo>
                    <a:pt x="257" y="146"/>
                  </a:lnTo>
                  <a:lnTo>
                    <a:pt x="257" y="140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3" y="122"/>
                  </a:lnTo>
                  <a:lnTo>
                    <a:pt x="252" y="116"/>
                  </a:lnTo>
                  <a:lnTo>
                    <a:pt x="251" y="110"/>
                  </a:lnTo>
                  <a:lnTo>
                    <a:pt x="250" y="104"/>
                  </a:lnTo>
                  <a:lnTo>
                    <a:pt x="248" y="99"/>
                  </a:lnTo>
                  <a:lnTo>
                    <a:pt x="247" y="94"/>
                  </a:lnTo>
                  <a:lnTo>
                    <a:pt x="245" y="88"/>
                  </a:lnTo>
                  <a:lnTo>
                    <a:pt x="244" y="83"/>
                  </a:lnTo>
                  <a:lnTo>
                    <a:pt x="242" y="77"/>
                  </a:lnTo>
                  <a:lnTo>
                    <a:pt x="241" y="73"/>
                  </a:lnTo>
                  <a:lnTo>
                    <a:pt x="239" y="68"/>
                  </a:lnTo>
                  <a:lnTo>
                    <a:pt x="237" y="63"/>
                  </a:lnTo>
                  <a:lnTo>
                    <a:pt x="236" y="59"/>
                  </a:lnTo>
                  <a:lnTo>
                    <a:pt x="233" y="55"/>
                  </a:lnTo>
                  <a:lnTo>
                    <a:pt x="231" y="51"/>
                  </a:lnTo>
                  <a:lnTo>
                    <a:pt x="229" y="46"/>
                  </a:lnTo>
                  <a:lnTo>
                    <a:pt x="227" y="42"/>
                  </a:lnTo>
                  <a:lnTo>
                    <a:pt x="225" y="39"/>
                  </a:lnTo>
                  <a:lnTo>
                    <a:pt x="223" y="34"/>
                  </a:lnTo>
                  <a:lnTo>
                    <a:pt x="220" y="31"/>
                  </a:lnTo>
                  <a:lnTo>
                    <a:pt x="218" y="29"/>
                  </a:lnTo>
                  <a:lnTo>
                    <a:pt x="216" y="26"/>
                  </a:lnTo>
                  <a:lnTo>
                    <a:pt x="211" y="19"/>
                  </a:lnTo>
                  <a:lnTo>
                    <a:pt x="205" y="15"/>
                  </a:lnTo>
                  <a:lnTo>
                    <a:pt x="200" y="11"/>
                  </a:lnTo>
                  <a:lnTo>
                    <a:pt x="196" y="6"/>
                  </a:lnTo>
                  <a:lnTo>
                    <a:pt x="189" y="3"/>
                  </a:lnTo>
                  <a:lnTo>
                    <a:pt x="184" y="2"/>
                  </a:lnTo>
                  <a:lnTo>
                    <a:pt x="177" y="1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61" y="1"/>
                  </a:lnTo>
                  <a:lnTo>
                    <a:pt x="158" y="1"/>
                  </a:lnTo>
                  <a:lnTo>
                    <a:pt x="155" y="2"/>
                  </a:lnTo>
                  <a:lnTo>
                    <a:pt x="152" y="3"/>
                  </a:lnTo>
                  <a:lnTo>
                    <a:pt x="148" y="4"/>
                  </a:lnTo>
                  <a:lnTo>
                    <a:pt x="145" y="5"/>
                  </a:lnTo>
                  <a:lnTo>
                    <a:pt x="142" y="6"/>
                  </a:lnTo>
                  <a:lnTo>
                    <a:pt x="139" y="9"/>
                  </a:lnTo>
                  <a:lnTo>
                    <a:pt x="134" y="11"/>
                  </a:lnTo>
                  <a:lnTo>
                    <a:pt x="132" y="13"/>
                  </a:lnTo>
                  <a:lnTo>
                    <a:pt x="126" y="17"/>
                  </a:lnTo>
                  <a:lnTo>
                    <a:pt x="120" y="24"/>
                  </a:lnTo>
                  <a:lnTo>
                    <a:pt x="116" y="26"/>
                  </a:lnTo>
                  <a:lnTo>
                    <a:pt x="113" y="29"/>
                  </a:lnTo>
                  <a:lnTo>
                    <a:pt x="110" y="32"/>
                  </a:lnTo>
                  <a:lnTo>
                    <a:pt x="106" y="37"/>
                  </a:lnTo>
                  <a:lnTo>
                    <a:pt x="103" y="40"/>
                  </a:lnTo>
                  <a:lnTo>
                    <a:pt x="100" y="43"/>
                  </a:lnTo>
                  <a:lnTo>
                    <a:pt x="98" y="47"/>
                  </a:lnTo>
                  <a:lnTo>
                    <a:pt x="94" y="52"/>
                  </a:lnTo>
                  <a:lnTo>
                    <a:pt x="91" y="55"/>
                  </a:lnTo>
                  <a:lnTo>
                    <a:pt x="88" y="59"/>
                  </a:lnTo>
                  <a:lnTo>
                    <a:pt x="86" y="63"/>
                  </a:lnTo>
                  <a:lnTo>
                    <a:pt x="83" y="69"/>
                  </a:lnTo>
                  <a:lnTo>
                    <a:pt x="79" y="73"/>
                  </a:lnTo>
                  <a:lnTo>
                    <a:pt x="77" y="78"/>
                  </a:lnTo>
                  <a:lnTo>
                    <a:pt x="74" y="84"/>
                  </a:lnTo>
                  <a:lnTo>
                    <a:pt x="72" y="89"/>
                  </a:lnTo>
                  <a:lnTo>
                    <a:pt x="69" y="95"/>
                  </a:lnTo>
                  <a:lnTo>
                    <a:pt x="66" y="100"/>
                  </a:lnTo>
                  <a:lnTo>
                    <a:pt x="62" y="104"/>
                  </a:lnTo>
                  <a:lnTo>
                    <a:pt x="60" y="111"/>
                  </a:lnTo>
                  <a:lnTo>
                    <a:pt x="58" y="116"/>
                  </a:lnTo>
                  <a:lnTo>
                    <a:pt x="55" y="123"/>
                  </a:lnTo>
                  <a:lnTo>
                    <a:pt x="52" y="128"/>
                  </a:lnTo>
                  <a:lnTo>
                    <a:pt x="50" y="135"/>
                  </a:lnTo>
                  <a:lnTo>
                    <a:pt x="47" y="141"/>
                  </a:lnTo>
                  <a:lnTo>
                    <a:pt x="45" y="147"/>
                  </a:lnTo>
                  <a:lnTo>
                    <a:pt x="43" y="154"/>
                  </a:lnTo>
                  <a:lnTo>
                    <a:pt x="41" y="160"/>
                  </a:lnTo>
                  <a:lnTo>
                    <a:pt x="38" y="167"/>
                  </a:lnTo>
                  <a:lnTo>
                    <a:pt x="35" y="173"/>
                  </a:lnTo>
                  <a:lnTo>
                    <a:pt x="34" y="181"/>
                  </a:lnTo>
                  <a:lnTo>
                    <a:pt x="32" y="187"/>
                  </a:lnTo>
                  <a:lnTo>
                    <a:pt x="30" y="195"/>
                  </a:lnTo>
                  <a:lnTo>
                    <a:pt x="28" y="201"/>
                  </a:lnTo>
                  <a:lnTo>
                    <a:pt x="26" y="209"/>
                  </a:lnTo>
                  <a:lnTo>
                    <a:pt x="23" y="216"/>
                  </a:lnTo>
                  <a:lnTo>
                    <a:pt x="22" y="223"/>
                  </a:lnTo>
                  <a:lnTo>
                    <a:pt x="20" y="230"/>
                  </a:lnTo>
                  <a:lnTo>
                    <a:pt x="18" y="238"/>
                  </a:lnTo>
                  <a:lnTo>
                    <a:pt x="17" y="245"/>
                  </a:lnTo>
                  <a:lnTo>
                    <a:pt x="15" y="253"/>
                  </a:lnTo>
                  <a:lnTo>
                    <a:pt x="14" y="261"/>
                  </a:lnTo>
                  <a:lnTo>
                    <a:pt x="13" y="269"/>
                  </a:lnTo>
                  <a:lnTo>
                    <a:pt x="12" y="276"/>
                  </a:lnTo>
                  <a:lnTo>
                    <a:pt x="9" y="284"/>
                  </a:lnTo>
                  <a:lnTo>
                    <a:pt x="8" y="293"/>
                  </a:lnTo>
                  <a:lnTo>
                    <a:pt x="7" y="300"/>
                  </a:lnTo>
                  <a:lnTo>
                    <a:pt x="7" y="309"/>
                  </a:lnTo>
                  <a:lnTo>
                    <a:pt x="5" y="316"/>
                  </a:lnTo>
                  <a:lnTo>
                    <a:pt x="5" y="325"/>
                  </a:lnTo>
                  <a:lnTo>
                    <a:pt x="4" y="332"/>
                  </a:lnTo>
                  <a:lnTo>
                    <a:pt x="3" y="341"/>
                  </a:lnTo>
                  <a:lnTo>
                    <a:pt x="2" y="349"/>
                  </a:lnTo>
                  <a:lnTo>
                    <a:pt x="2" y="356"/>
                  </a:lnTo>
                  <a:lnTo>
                    <a:pt x="2" y="364"/>
                  </a:lnTo>
                  <a:lnTo>
                    <a:pt x="2" y="371"/>
                  </a:lnTo>
                  <a:lnTo>
                    <a:pt x="1" y="379"/>
                  </a:lnTo>
                  <a:lnTo>
                    <a:pt x="0" y="386"/>
                  </a:lnTo>
                  <a:lnTo>
                    <a:pt x="0" y="394"/>
                  </a:lnTo>
                  <a:lnTo>
                    <a:pt x="0" y="401"/>
                  </a:lnTo>
                  <a:lnTo>
                    <a:pt x="0" y="408"/>
                  </a:lnTo>
                  <a:lnTo>
                    <a:pt x="0" y="415"/>
                  </a:lnTo>
                  <a:lnTo>
                    <a:pt x="1" y="423"/>
                  </a:lnTo>
                  <a:lnTo>
                    <a:pt x="2" y="430"/>
                  </a:lnTo>
                  <a:lnTo>
                    <a:pt x="2" y="437"/>
                  </a:lnTo>
                  <a:lnTo>
                    <a:pt x="2" y="443"/>
                  </a:lnTo>
                  <a:lnTo>
                    <a:pt x="2" y="451"/>
                  </a:lnTo>
                  <a:lnTo>
                    <a:pt x="3" y="457"/>
                  </a:lnTo>
                  <a:lnTo>
                    <a:pt x="3" y="464"/>
                  </a:lnTo>
                  <a:lnTo>
                    <a:pt x="4" y="470"/>
                  </a:lnTo>
                  <a:lnTo>
                    <a:pt x="5" y="477"/>
                  </a:lnTo>
                  <a:lnTo>
                    <a:pt x="6" y="484"/>
                  </a:lnTo>
                  <a:lnTo>
                    <a:pt x="6" y="489"/>
                  </a:lnTo>
                  <a:lnTo>
                    <a:pt x="7" y="496"/>
                  </a:lnTo>
                  <a:lnTo>
                    <a:pt x="8" y="501"/>
                  </a:lnTo>
                  <a:lnTo>
                    <a:pt x="9" y="508"/>
                  </a:lnTo>
                  <a:lnTo>
                    <a:pt x="12" y="513"/>
                  </a:lnTo>
                  <a:lnTo>
                    <a:pt x="13" y="520"/>
                  </a:lnTo>
                  <a:lnTo>
                    <a:pt x="14" y="525"/>
                  </a:lnTo>
                  <a:lnTo>
                    <a:pt x="16" y="530"/>
                  </a:lnTo>
                  <a:lnTo>
                    <a:pt x="17" y="535"/>
                  </a:lnTo>
                  <a:lnTo>
                    <a:pt x="18" y="540"/>
                  </a:lnTo>
                  <a:lnTo>
                    <a:pt x="20" y="545"/>
                  </a:lnTo>
                  <a:lnTo>
                    <a:pt x="21" y="551"/>
                  </a:lnTo>
                  <a:lnTo>
                    <a:pt x="23" y="555"/>
                  </a:lnTo>
                  <a:lnTo>
                    <a:pt x="24" y="559"/>
                  </a:lnTo>
                  <a:lnTo>
                    <a:pt x="27" y="565"/>
                  </a:lnTo>
                  <a:lnTo>
                    <a:pt x="29" y="569"/>
                  </a:lnTo>
                  <a:lnTo>
                    <a:pt x="31" y="573"/>
                  </a:lnTo>
                  <a:lnTo>
                    <a:pt x="32" y="577"/>
                  </a:lnTo>
                  <a:lnTo>
                    <a:pt x="34" y="581"/>
                  </a:lnTo>
                  <a:lnTo>
                    <a:pt x="36" y="584"/>
                  </a:lnTo>
                  <a:lnTo>
                    <a:pt x="38" y="587"/>
                  </a:lnTo>
                  <a:lnTo>
                    <a:pt x="41" y="592"/>
                  </a:lnTo>
                  <a:lnTo>
                    <a:pt x="43" y="595"/>
                  </a:lnTo>
                  <a:lnTo>
                    <a:pt x="46" y="599"/>
                  </a:lnTo>
                  <a:lnTo>
                    <a:pt x="50" y="603"/>
                  </a:lnTo>
                  <a:lnTo>
                    <a:pt x="56" y="609"/>
                  </a:lnTo>
                  <a:lnTo>
                    <a:pt x="61" y="613"/>
                  </a:lnTo>
                  <a:lnTo>
                    <a:pt x="68" y="617"/>
                  </a:lnTo>
                  <a:lnTo>
                    <a:pt x="72" y="621"/>
                  </a:lnTo>
                  <a:lnTo>
                    <a:pt x="78" y="623"/>
                  </a:lnTo>
                  <a:lnTo>
                    <a:pt x="82" y="623"/>
                  </a:lnTo>
                  <a:lnTo>
                    <a:pt x="85" y="624"/>
                  </a:lnTo>
                  <a:lnTo>
                    <a:pt x="88" y="625"/>
                  </a:lnTo>
                  <a:lnTo>
                    <a:pt x="92" y="625"/>
                  </a:lnTo>
                  <a:lnTo>
                    <a:pt x="94" y="625"/>
                  </a:lnTo>
                  <a:lnTo>
                    <a:pt x="98" y="625"/>
                  </a:lnTo>
                  <a:lnTo>
                    <a:pt x="101" y="624"/>
                  </a:lnTo>
                  <a:lnTo>
                    <a:pt x="104" y="623"/>
                  </a:lnTo>
                  <a:lnTo>
                    <a:pt x="107" y="622"/>
                  </a:lnTo>
                  <a:lnTo>
                    <a:pt x="111" y="622"/>
                  </a:lnTo>
                  <a:lnTo>
                    <a:pt x="114" y="621"/>
                  </a:lnTo>
                  <a:lnTo>
                    <a:pt x="117" y="620"/>
                  </a:lnTo>
                  <a:lnTo>
                    <a:pt x="120" y="617"/>
                  </a:lnTo>
                  <a:lnTo>
                    <a:pt x="124" y="615"/>
                  </a:lnTo>
                  <a:lnTo>
                    <a:pt x="127" y="613"/>
                  </a:lnTo>
                  <a:lnTo>
                    <a:pt x="130" y="611"/>
                  </a:lnTo>
                  <a:lnTo>
                    <a:pt x="133" y="609"/>
                  </a:lnTo>
                  <a:lnTo>
                    <a:pt x="136" y="607"/>
                  </a:lnTo>
                  <a:lnTo>
                    <a:pt x="140" y="603"/>
                  </a:lnTo>
                  <a:lnTo>
                    <a:pt x="143" y="601"/>
                  </a:lnTo>
                  <a:lnTo>
                    <a:pt x="146" y="598"/>
                  </a:lnTo>
                  <a:lnTo>
                    <a:pt x="149" y="595"/>
                  </a:lnTo>
                  <a:lnTo>
                    <a:pt x="152" y="592"/>
                  </a:lnTo>
                  <a:lnTo>
                    <a:pt x="156" y="588"/>
                  </a:lnTo>
                  <a:lnTo>
                    <a:pt x="158" y="584"/>
                  </a:lnTo>
                  <a:lnTo>
                    <a:pt x="161" y="581"/>
                  </a:lnTo>
                  <a:lnTo>
                    <a:pt x="164" y="577"/>
                  </a:lnTo>
                  <a:lnTo>
                    <a:pt x="168" y="573"/>
                  </a:lnTo>
                  <a:lnTo>
                    <a:pt x="171" y="568"/>
                  </a:lnTo>
                  <a:lnTo>
                    <a:pt x="173" y="564"/>
                  </a:lnTo>
                  <a:lnTo>
                    <a:pt x="176" y="559"/>
                  </a:lnTo>
                  <a:lnTo>
                    <a:pt x="180" y="555"/>
                  </a:lnTo>
                  <a:lnTo>
                    <a:pt x="182" y="550"/>
                  </a:lnTo>
                  <a:lnTo>
                    <a:pt x="185" y="545"/>
                  </a:lnTo>
                  <a:lnTo>
                    <a:pt x="188" y="540"/>
                  </a:lnTo>
                  <a:lnTo>
                    <a:pt x="191" y="536"/>
                  </a:lnTo>
                  <a:lnTo>
                    <a:pt x="194" y="530"/>
                  </a:lnTo>
                  <a:lnTo>
                    <a:pt x="197" y="524"/>
                  </a:lnTo>
                  <a:lnTo>
                    <a:pt x="199" y="518"/>
                  </a:lnTo>
                  <a:lnTo>
                    <a:pt x="202" y="513"/>
                  </a:lnTo>
                  <a:lnTo>
                    <a:pt x="204" y="507"/>
                  </a:lnTo>
                  <a:lnTo>
                    <a:pt x="206" y="501"/>
                  </a:lnTo>
                  <a:lnTo>
                    <a:pt x="209" y="495"/>
                  </a:lnTo>
                  <a:lnTo>
                    <a:pt x="212" y="489"/>
                  </a:lnTo>
                  <a:lnTo>
                    <a:pt x="214" y="483"/>
                  </a:lnTo>
                  <a:lnTo>
                    <a:pt x="216" y="477"/>
                  </a:lnTo>
                  <a:lnTo>
                    <a:pt x="219" y="470"/>
                  </a:lnTo>
                  <a:lnTo>
                    <a:pt x="222" y="464"/>
                  </a:lnTo>
                  <a:lnTo>
                    <a:pt x="224" y="457"/>
                  </a:lnTo>
                  <a:lnTo>
                    <a:pt x="226" y="450"/>
                  </a:lnTo>
                  <a:lnTo>
                    <a:pt x="228" y="443"/>
                  </a:lnTo>
                  <a:lnTo>
                    <a:pt x="231" y="437"/>
                  </a:lnTo>
                  <a:lnTo>
                    <a:pt x="232" y="429"/>
                  </a:lnTo>
                  <a:lnTo>
                    <a:pt x="234" y="422"/>
                  </a:lnTo>
                  <a:lnTo>
                    <a:pt x="236" y="414"/>
                  </a:lnTo>
                  <a:lnTo>
                    <a:pt x="239" y="408"/>
                  </a:lnTo>
                  <a:lnTo>
                    <a:pt x="240" y="400"/>
                  </a:lnTo>
                  <a:lnTo>
                    <a:pt x="242" y="393"/>
                  </a:lnTo>
                  <a:lnTo>
                    <a:pt x="243" y="385"/>
                  </a:lnTo>
                  <a:lnTo>
                    <a:pt x="245" y="379"/>
                  </a:lnTo>
                  <a:lnTo>
                    <a:pt x="246" y="370"/>
                  </a:lnTo>
                  <a:lnTo>
                    <a:pt x="248" y="362"/>
                  </a:lnTo>
                  <a:lnTo>
                    <a:pt x="250" y="355"/>
                  </a:lnTo>
                  <a:lnTo>
                    <a:pt x="252" y="347"/>
                  </a:lnTo>
                  <a:lnTo>
                    <a:pt x="253" y="340"/>
                  </a:lnTo>
                  <a:lnTo>
                    <a:pt x="254" y="331"/>
                  </a:lnTo>
                  <a:lnTo>
                    <a:pt x="255" y="324"/>
                  </a:lnTo>
                  <a:lnTo>
                    <a:pt x="257" y="3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Freeform 32"/>
            <p:cNvSpPr>
              <a:spLocks/>
            </p:cNvSpPr>
            <p:nvPr/>
          </p:nvSpPr>
          <p:spPr bwMode="auto">
            <a:xfrm>
              <a:off x="2189" y="1828"/>
              <a:ext cx="111" cy="270"/>
            </a:xfrm>
            <a:custGeom>
              <a:avLst/>
              <a:gdLst>
                <a:gd name="T0" fmla="*/ 0 w 223"/>
                <a:gd name="T1" fmla="*/ 0 h 541"/>
                <a:gd name="T2" fmla="*/ 0 w 223"/>
                <a:gd name="T3" fmla="*/ 0 h 541"/>
                <a:gd name="T4" fmla="*/ 0 w 223"/>
                <a:gd name="T5" fmla="*/ 0 h 541"/>
                <a:gd name="T6" fmla="*/ 0 w 223"/>
                <a:gd name="T7" fmla="*/ 0 h 541"/>
                <a:gd name="T8" fmla="*/ 0 w 223"/>
                <a:gd name="T9" fmla="*/ 0 h 541"/>
                <a:gd name="T10" fmla="*/ 0 w 223"/>
                <a:gd name="T11" fmla="*/ 0 h 541"/>
                <a:gd name="T12" fmla="*/ 0 w 223"/>
                <a:gd name="T13" fmla="*/ 0 h 541"/>
                <a:gd name="T14" fmla="*/ 0 w 223"/>
                <a:gd name="T15" fmla="*/ 0 h 541"/>
                <a:gd name="T16" fmla="*/ 0 w 223"/>
                <a:gd name="T17" fmla="*/ 0 h 541"/>
                <a:gd name="T18" fmla="*/ 0 w 223"/>
                <a:gd name="T19" fmla="*/ 0 h 541"/>
                <a:gd name="T20" fmla="*/ 0 w 223"/>
                <a:gd name="T21" fmla="*/ 0 h 541"/>
                <a:gd name="T22" fmla="*/ 0 w 223"/>
                <a:gd name="T23" fmla="*/ 0 h 541"/>
                <a:gd name="T24" fmla="*/ 0 w 223"/>
                <a:gd name="T25" fmla="*/ 0 h 541"/>
                <a:gd name="T26" fmla="*/ 0 w 223"/>
                <a:gd name="T27" fmla="*/ 0 h 541"/>
                <a:gd name="T28" fmla="*/ 0 w 223"/>
                <a:gd name="T29" fmla="*/ 0 h 541"/>
                <a:gd name="T30" fmla="*/ 0 w 223"/>
                <a:gd name="T31" fmla="*/ 0 h 541"/>
                <a:gd name="T32" fmla="*/ 0 w 223"/>
                <a:gd name="T33" fmla="*/ 0 h 541"/>
                <a:gd name="T34" fmla="*/ 0 w 223"/>
                <a:gd name="T35" fmla="*/ 0 h 541"/>
                <a:gd name="T36" fmla="*/ 0 w 223"/>
                <a:gd name="T37" fmla="*/ 0 h 541"/>
                <a:gd name="T38" fmla="*/ 0 w 223"/>
                <a:gd name="T39" fmla="*/ 0 h 541"/>
                <a:gd name="T40" fmla="*/ 0 w 223"/>
                <a:gd name="T41" fmla="*/ 0 h 541"/>
                <a:gd name="T42" fmla="*/ 0 w 223"/>
                <a:gd name="T43" fmla="*/ 0 h 541"/>
                <a:gd name="T44" fmla="*/ 0 w 223"/>
                <a:gd name="T45" fmla="*/ 0 h 541"/>
                <a:gd name="T46" fmla="*/ 0 w 223"/>
                <a:gd name="T47" fmla="*/ 0 h 541"/>
                <a:gd name="T48" fmla="*/ 0 w 223"/>
                <a:gd name="T49" fmla="*/ 0 h 541"/>
                <a:gd name="T50" fmla="*/ 0 w 223"/>
                <a:gd name="T51" fmla="*/ 0 h 541"/>
                <a:gd name="T52" fmla="*/ 0 w 223"/>
                <a:gd name="T53" fmla="*/ 0 h 541"/>
                <a:gd name="T54" fmla="*/ 0 w 223"/>
                <a:gd name="T55" fmla="*/ 0 h 541"/>
                <a:gd name="T56" fmla="*/ 0 w 223"/>
                <a:gd name="T57" fmla="*/ 0 h 541"/>
                <a:gd name="T58" fmla="*/ 0 w 223"/>
                <a:gd name="T59" fmla="*/ 0 h 541"/>
                <a:gd name="T60" fmla="*/ 0 w 223"/>
                <a:gd name="T61" fmla="*/ 0 h 541"/>
                <a:gd name="T62" fmla="*/ 0 w 223"/>
                <a:gd name="T63" fmla="*/ 0 h 541"/>
                <a:gd name="T64" fmla="*/ 0 w 223"/>
                <a:gd name="T65" fmla="*/ 0 h 541"/>
                <a:gd name="T66" fmla="*/ 0 w 223"/>
                <a:gd name="T67" fmla="*/ 0 h 541"/>
                <a:gd name="T68" fmla="*/ 0 w 223"/>
                <a:gd name="T69" fmla="*/ 0 h 541"/>
                <a:gd name="T70" fmla="*/ 0 w 223"/>
                <a:gd name="T71" fmla="*/ 0 h 541"/>
                <a:gd name="T72" fmla="*/ 0 w 223"/>
                <a:gd name="T73" fmla="*/ 0 h 541"/>
                <a:gd name="T74" fmla="*/ 0 w 223"/>
                <a:gd name="T75" fmla="*/ 0 h 541"/>
                <a:gd name="T76" fmla="*/ 0 w 223"/>
                <a:gd name="T77" fmla="*/ 0 h 541"/>
                <a:gd name="T78" fmla="*/ 0 w 223"/>
                <a:gd name="T79" fmla="*/ 0 h 541"/>
                <a:gd name="T80" fmla="*/ 0 w 223"/>
                <a:gd name="T81" fmla="*/ 0 h 541"/>
                <a:gd name="T82" fmla="*/ 0 w 223"/>
                <a:gd name="T83" fmla="*/ 0 h 541"/>
                <a:gd name="T84" fmla="*/ 0 w 223"/>
                <a:gd name="T85" fmla="*/ 0 h 541"/>
                <a:gd name="T86" fmla="*/ 0 w 223"/>
                <a:gd name="T87" fmla="*/ 0 h 541"/>
                <a:gd name="T88" fmla="*/ 0 w 223"/>
                <a:gd name="T89" fmla="*/ 0 h 541"/>
                <a:gd name="T90" fmla="*/ 0 w 223"/>
                <a:gd name="T91" fmla="*/ 0 h 541"/>
                <a:gd name="T92" fmla="*/ 0 w 223"/>
                <a:gd name="T93" fmla="*/ 0 h 541"/>
                <a:gd name="T94" fmla="*/ 0 w 223"/>
                <a:gd name="T95" fmla="*/ 0 h 541"/>
                <a:gd name="T96" fmla="*/ 0 w 223"/>
                <a:gd name="T97" fmla="*/ 0 h 541"/>
                <a:gd name="T98" fmla="*/ 0 w 223"/>
                <a:gd name="T99" fmla="*/ 0 h 541"/>
                <a:gd name="T100" fmla="*/ 0 w 223"/>
                <a:gd name="T101" fmla="*/ 0 h 541"/>
                <a:gd name="T102" fmla="*/ 0 w 223"/>
                <a:gd name="T103" fmla="*/ 0 h 541"/>
                <a:gd name="T104" fmla="*/ 0 w 223"/>
                <a:gd name="T105" fmla="*/ 0 h 541"/>
                <a:gd name="T106" fmla="*/ 0 w 223"/>
                <a:gd name="T107" fmla="*/ 0 h 541"/>
                <a:gd name="T108" fmla="*/ 0 w 223"/>
                <a:gd name="T109" fmla="*/ 0 h 5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3"/>
                <a:gd name="T166" fmla="*/ 0 h 541"/>
                <a:gd name="T167" fmla="*/ 223 w 223"/>
                <a:gd name="T168" fmla="*/ 541 h 5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3" h="541">
                  <a:moveTo>
                    <a:pt x="219" y="274"/>
                  </a:moveTo>
                  <a:lnTo>
                    <a:pt x="219" y="266"/>
                  </a:lnTo>
                  <a:lnTo>
                    <a:pt x="220" y="259"/>
                  </a:lnTo>
                  <a:lnTo>
                    <a:pt x="220" y="252"/>
                  </a:lnTo>
                  <a:lnTo>
                    <a:pt x="221" y="246"/>
                  </a:lnTo>
                  <a:lnTo>
                    <a:pt x="221" y="238"/>
                  </a:lnTo>
                  <a:lnTo>
                    <a:pt x="222" y="232"/>
                  </a:lnTo>
                  <a:lnTo>
                    <a:pt x="222" y="224"/>
                  </a:lnTo>
                  <a:lnTo>
                    <a:pt x="223" y="219"/>
                  </a:lnTo>
                  <a:lnTo>
                    <a:pt x="223" y="212"/>
                  </a:lnTo>
                  <a:lnTo>
                    <a:pt x="223" y="205"/>
                  </a:lnTo>
                  <a:lnTo>
                    <a:pt x="223" y="199"/>
                  </a:lnTo>
                  <a:lnTo>
                    <a:pt x="223" y="192"/>
                  </a:lnTo>
                  <a:lnTo>
                    <a:pt x="223" y="186"/>
                  </a:lnTo>
                  <a:lnTo>
                    <a:pt x="223" y="179"/>
                  </a:lnTo>
                  <a:lnTo>
                    <a:pt x="223" y="174"/>
                  </a:lnTo>
                  <a:lnTo>
                    <a:pt x="223" y="167"/>
                  </a:lnTo>
                  <a:lnTo>
                    <a:pt x="223" y="161"/>
                  </a:lnTo>
                  <a:lnTo>
                    <a:pt x="222" y="156"/>
                  </a:lnTo>
                  <a:lnTo>
                    <a:pt x="222" y="149"/>
                  </a:lnTo>
                  <a:lnTo>
                    <a:pt x="221" y="144"/>
                  </a:lnTo>
                  <a:lnTo>
                    <a:pt x="220" y="138"/>
                  </a:lnTo>
                  <a:lnTo>
                    <a:pt x="220" y="132"/>
                  </a:lnTo>
                  <a:lnTo>
                    <a:pt x="219" y="127"/>
                  </a:lnTo>
                  <a:lnTo>
                    <a:pt x="219" y="121"/>
                  </a:lnTo>
                  <a:lnTo>
                    <a:pt x="217" y="116"/>
                  </a:lnTo>
                  <a:lnTo>
                    <a:pt x="216" y="110"/>
                  </a:lnTo>
                  <a:lnTo>
                    <a:pt x="215" y="105"/>
                  </a:lnTo>
                  <a:lnTo>
                    <a:pt x="215" y="100"/>
                  </a:lnTo>
                  <a:lnTo>
                    <a:pt x="214" y="95"/>
                  </a:lnTo>
                  <a:lnTo>
                    <a:pt x="213" y="90"/>
                  </a:lnTo>
                  <a:lnTo>
                    <a:pt x="212" y="86"/>
                  </a:lnTo>
                  <a:lnTo>
                    <a:pt x="211" y="81"/>
                  </a:lnTo>
                  <a:lnTo>
                    <a:pt x="209" y="76"/>
                  </a:lnTo>
                  <a:lnTo>
                    <a:pt x="208" y="72"/>
                  </a:lnTo>
                  <a:lnTo>
                    <a:pt x="207" y="67"/>
                  </a:lnTo>
                  <a:lnTo>
                    <a:pt x="206" y="63"/>
                  </a:lnTo>
                  <a:lnTo>
                    <a:pt x="203" y="59"/>
                  </a:lnTo>
                  <a:lnTo>
                    <a:pt x="202" y="54"/>
                  </a:lnTo>
                  <a:lnTo>
                    <a:pt x="200" y="51"/>
                  </a:lnTo>
                  <a:lnTo>
                    <a:pt x="199" y="47"/>
                  </a:lnTo>
                  <a:lnTo>
                    <a:pt x="197" y="44"/>
                  </a:lnTo>
                  <a:lnTo>
                    <a:pt x="196" y="40"/>
                  </a:lnTo>
                  <a:lnTo>
                    <a:pt x="194" y="36"/>
                  </a:lnTo>
                  <a:lnTo>
                    <a:pt x="192" y="34"/>
                  </a:lnTo>
                  <a:lnTo>
                    <a:pt x="189" y="31"/>
                  </a:lnTo>
                  <a:lnTo>
                    <a:pt x="188" y="28"/>
                  </a:lnTo>
                  <a:lnTo>
                    <a:pt x="186" y="24"/>
                  </a:lnTo>
                  <a:lnTo>
                    <a:pt x="185" y="22"/>
                  </a:lnTo>
                  <a:lnTo>
                    <a:pt x="180" y="17"/>
                  </a:lnTo>
                  <a:lnTo>
                    <a:pt x="177" y="13"/>
                  </a:lnTo>
                  <a:lnTo>
                    <a:pt x="171" y="8"/>
                  </a:lnTo>
                  <a:lnTo>
                    <a:pt x="167" y="6"/>
                  </a:lnTo>
                  <a:lnTo>
                    <a:pt x="161" y="3"/>
                  </a:lnTo>
                  <a:lnTo>
                    <a:pt x="156" y="1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6" y="1"/>
                  </a:lnTo>
                  <a:lnTo>
                    <a:pt x="129" y="2"/>
                  </a:lnTo>
                  <a:lnTo>
                    <a:pt x="124" y="5"/>
                  </a:lnTo>
                  <a:lnTo>
                    <a:pt x="118" y="7"/>
                  </a:lnTo>
                  <a:lnTo>
                    <a:pt x="113" y="10"/>
                  </a:lnTo>
                  <a:lnTo>
                    <a:pt x="108" y="15"/>
                  </a:lnTo>
                  <a:lnTo>
                    <a:pt x="102" y="20"/>
                  </a:lnTo>
                  <a:lnTo>
                    <a:pt x="97" y="24"/>
                  </a:lnTo>
                  <a:lnTo>
                    <a:pt x="91" y="31"/>
                  </a:lnTo>
                  <a:lnTo>
                    <a:pt x="88" y="33"/>
                  </a:lnTo>
                  <a:lnTo>
                    <a:pt x="86" y="36"/>
                  </a:lnTo>
                  <a:lnTo>
                    <a:pt x="83" y="40"/>
                  </a:lnTo>
                  <a:lnTo>
                    <a:pt x="81" y="44"/>
                  </a:lnTo>
                  <a:lnTo>
                    <a:pt x="79" y="47"/>
                  </a:lnTo>
                  <a:lnTo>
                    <a:pt x="76" y="51"/>
                  </a:lnTo>
                  <a:lnTo>
                    <a:pt x="73" y="54"/>
                  </a:lnTo>
                  <a:lnTo>
                    <a:pt x="71" y="60"/>
                  </a:lnTo>
                  <a:lnTo>
                    <a:pt x="68" y="63"/>
                  </a:lnTo>
                  <a:lnTo>
                    <a:pt x="67" y="67"/>
                  </a:lnTo>
                  <a:lnTo>
                    <a:pt x="63" y="72"/>
                  </a:lnTo>
                  <a:lnTo>
                    <a:pt x="61" y="77"/>
                  </a:lnTo>
                  <a:lnTo>
                    <a:pt x="59" y="81"/>
                  </a:lnTo>
                  <a:lnTo>
                    <a:pt x="56" y="86"/>
                  </a:lnTo>
                  <a:lnTo>
                    <a:pt x="54" y="90"/>
                  </a:lnTo>
                  <a:lnTo>
                    <a:pt x="52" y="95"/>
                  </a:lnTo>
                  <a:lnTo>
                    <a:pt x="49" y="101"/>
                  </a:lnTo>
                  <a:lnTo>
                    <a:pt x="46" y="106"/>
                  </a:lnTo>
                  <a:lnTo>
                    <a:pt x="44" y="111"/>
                  </a:lnTo>
                  <a:lnTo>
                    <a:pt x="43" y="116"/>
                  </a:lnTo>
                  <a:lnTo>
                    <a:pt x="41" y="121"/>
                  </a:lnTo>
                  <a:lnTo>
                    <a:pt x="39" y="127"/>
                  </a:lnTo>
                  <a:lnTo>
                    <a:pt x="37" y="132"/>
                  </a:lnTo>
                  <a:lnTo>
                    <a:pt x="34" y="138"/>
                  </a:lnTo>
                  <a:lnTo>
                    <a:pt x="33" y="144"/>
                  </a:lnTo>
                  <a:lnTo>
                    <a:pt x="31" y="150"/>
                  </a:lnTo>
                  <a:lnTo>
                    <a:pt x="29" y="156"/>
                  </a:lnTo>
                  <a:lnTo>
                    <a:pt x="28" y="162"/>
                  </a:lnTo>
                  <a:lnTo>
                    <a:pt x="26" y="167"/>
                  </a:lnTo>
                  <a:lnTo>
                    <a:pt x="24" y="174"/>
                  </a:lnTo>
                  <a:lnTo>
                    <a:pt x="23" y="179"/>
                  </a:lnTo>
                  <a:lnTo>
                    <a:pt x="20" y="187"/>
                  </a:lnTo>
                  <a:lnTo>
                    <a:pt x="18" y="193"/>
                  </a:lnTo>
                  <a:lnTo>
                    <a:pt x="17" y="200"/>
                  </a:lnTo>
                  <a:lnTo>
                    <a:pt x="16" y="206"/>
                  </a:lnTo>
                  <a:lnTo>
                    <a:pt x="15" y="213"/>
                  </a:lnTo>
                  <a:lnTo>
                    <a:pt x="13" y="219"/>
                  </a:lnTo>
                  <a:lnTo>
                    <a:pt x="12" y="227"/>
                  </a:lnTo>
                  <a:lnTo>
                    <a:pt x="11" y="233"/>
                  </a:lnTo>
                  <a:lnTo>
                    <a:pt x="10" y="240"/>
                  </a:lnTo>
                  <a:lnTo>
                    <a:pt x="9" y="247"/>
                  </a:lnTo>
                  <a:lnTo>
                    <a:pt x="7" y="254"/>
                  </a:lnTo>
                  <a:lnTo>
                    <a:pt x="6" y="260"/>
                  </a:lnTo>
                  <a:lnTo>
                    <a:pt x="6" y="267"/>
                  </a:lnTo>
                  <a:lnTo>
                    <a:pt x="4" y="274"/>
                  </a:lnTo>
                  <a:lnTo>
                    <a:pt x="4" y="281"/>
                  </a:lnTo>
                  <a:lnTo>
                    <a:pt x="3" y="288"/>
                  </a:lnTo>
                  <a:lnTo>
                    <a:pt x="2" y="294"/>
                  </a:lnTo>
                  <a:lnTo>
                    <a:pt x="1" y="301"/>
                  </a:lnTo>
                  <a:lnTo>
                    <a:pt x="1" y="308"/>
                  </a:lnTo>
                  <a:lnTo>
                    <a:pt x="0" y="315"/>
                  </a:lnTo>
                  <a:lnTo>
                    <a:pt x="0" y="321"/>
                  </a:lnTo>
                  <a:lnTo>
                    <a:pt x="0" y="328"/>
                  </a:lnTo>
                  <a:lnTo>
                    <a:pt x="0" y="334"/>
                  </a:lnTo>
                  <a:lnTo>
                    <a:pt x="0" y="341"/>
                  </a:lnTo>
                  <a:lnTo>
                    <a:pt x="0" y="347"/>
                  </a:lnTo>
                  <a:lnTo>
                    <a:pt x="0" y="354"/>
                  </a:lnTo>
                  <a:lnTo>
                    <a:pt x="0" y="360"/>
                  </a:lnTo>
                  <a:lnTo>
                    <a:pt x="0" y="366"/>
                  </a:lnTo>
                  <a:lnTo>
                    <a:pt x="0" y="373"/>
                  </a:lnTo>
                  <a:lnTo>
                    <a:pt x="0" y="378"/>
                  </a:lnTo>
                  <a:lnTo>
                    <a:pt x="0" y="384"/>
                  </a:lnTo>
                  <a:lnTo>
                    <a:pt x="1" y="390"/>
                  </a:lnTo>
                  <a:lnTo>
                    <a:pt x="1" y="397"/>
                  </a:lnTo>
                  <a:lnTo>
                    <a:pt x="2" y="401"/>
                  </a:lnTo>
                  <a:lnTo>
                    <a:pt x="3" y="407"/>
                  </a:lnTo>
                  <a:lnTo>
                    <a:pt x="3" y="413"/>
                  </a:lnTo>
                  <a:lnTo>
                    <a:pt x="4" y="418"/>
                  </a:lnTo>
                  <a:lnTo>
                    <a:pt x="5" y="423"/>
                  </a:lnTo>
                  <a:lnTo>
                    <a:pt x="6" y="429"/>
                  </a:lnTo>
                  <a:lnTo>
                    <a:pt x="6" y="434"/>
                  </a:lnTo>
                  <a:lnTo>
                    <a:pt x="7" y="440"/>
                  </a:lnTo>
                  <a:lnTo>
                    <a:pt x="9" y="444"/>
                  </a:lnTo>
                  <a:lnTo>
                    <a:pt x="10" y="449"/>
                  </a:lnTo>
                  <a:lnTo>
                    <a:pt x="11" y="454"/>
                  </a:lnTo>
                  <a:lnTo>
                    <a:pt x="13" y="459"/>
                  </a:lnTo>
                  <a:lnTo>
                    <a:pt x="13" y="463"/>
                  </a:lnTo>
                  <a:lnTo>
                    <a:pt x="14" y="468"/>
                  </a:lnTo>
                  <a:lnTo>
                    <a:pt x="15" y="472"/>
                  </a:lnTo>
                  <a:lnTo>
                    <a:pt x="17" y="476"/>
                  </a:lnTo>
                  <a:lnTo>
                    <a:pt x="18" y="481"/>
                  </a:lnTo>
                  <a:lnTo>
                    <a:pt x="20" y="485"/>
                  </a:lnTo>
                  <a:lnTo>
                    <a:pt x="23" y="488"/>
                  </a:lnTo>
                  <a:lnTo>
                    <a:pt x="24" y="492"/>
                  </a:lnTo>
                  <a:lnTo>
                    <a:pt x="25" y="496"/>
                  </a:lnTo>
                  <a:lnTo>
                    <a:pt x="27" y="499"/>
                  </a:lnTo>
                  <a:lnTo>
                    <a:pt x="28" y="503"/>
                  </a:lnTo>
                  <a:lnTo>
                    <a:pt x="30" y="506"/>
                  </a:lnTo>
                  <a:lnTo>
                    <a:pt x="34" y="512"/>
                  </a:lnTo>
                  <a:lnTo>
                    <a:pt x="39" y="518"/>
                  </a:lnTo>
                  <a:lnTo>
                    <a:pt x="42" y="522"/>
                  </a:lnTo>
                  <a:lnTo>
                    <a:pt x="46" y="527"/>
                  </a:lnTo>
                  <a:lnTo>
                    <a:pt x="52" y="530"/>
                  </a:lnTo>
                  <a:lnTo>
                    <a:pt x="56" y="534"/>
                  </a:lnTo>
                  <a:lnTo>
                    <a:pt x="61" y="536"/>
                  </a:lnTo>
                  <a:lnTo>
                    <a:pt x="67" y="539"/>
                  </a:lnTo>
                  <a:lnTo>
                    <a:pt x="72" y="540"/>
                  </a:lnTo>
                  <a:lnTo>
                    <a:pt x="77" y="541"/>
                  </a:lnTo>
                  <a:lnTo>
                    <a:pt x="83" y="541"/>
                  </a:lnTo>
                  <a:lnTo>
                    <a:pt x="88" y="540"/>
                  </a:lnTo>
                  <a:lnTo>
                    <a:pt x="94" y="538"/>
                  </a:lnTo>
                  <a:lnTo>
                    <a:pt x="99" y="535"/>
                  </a:lnTo>
                  <a:lnTo>
                    <a:pt x="104" y="532"/>
                  </a:lnTo>
                  <a:lnTo>
                    <a:pt x="110" y="529"/>
                  </a:lnTo>
                  <a:lnTo>
                    <a:pt x="115" y="525"/>
                  </a:lnTo>
                  <a:lnTo>
                    <a:pt x="122" y="520"/>
                  </a:lnTo>
                  <a:lnTo>
                    <a:pt x="126" y="515"/>
                  </a:lnTo>
                  <a:lnTo>
                    <a:pt x="131" y="508"/>
                  </a:lnTo>
                  <a:lnTo>
                    <a:pt x="133" y="505"/>
                  </a:lnTo>
                  <a:lnTo>
                    <a:pt x="137" y="502"/>
                  </a:lnTo>
                  <a:lnTo>
                    <a:pt x="139" y="499"/>
                  </a:lnTo>
                  <a:lnTo>
                    <a:pt x="142" y="496"/>
                  </a:lnTo>
                  <a:lnTo>
                    <a:pt x="144" y="491"/>
                  </a:lnTo>
                  <a:lnTo>
                    <a:pt x="146" y="488"/>
                  </a:lnTo>
                  <a:lnTo>
                    <a:pt x="150" y="485"/>
                  </a:lnTo>
                  <a:lnTo>
                    <a:pt x="152" y="481"/>
                  </a:lnTo>
                  <a:lnTo>
                    <a:pt x="154" y="476"/>
                  </a:lnTo>
                  <a:lnTo>
                    <a:pt x="157" y="472"/>
                  </a:lnTo>
                  <a:lnTo>
                    <a:pt x="159" y="468"/>
                  </a:lnTo>
                  <a:lnTo>
                    <a:pt x="163" y="463"/>
                  </a:lnTo>
                  <a:lnTo>
                    <a:pt x="164" y="459"/>
                  </a:lnTo>
                  <a:lnTo>
                    <a:pt x="167" y="454"/>
                  </a:lnTo>
                  <a:lnTo>
                    <a:pt x="169" y="449"/>
                  </a:lnTo>
                  <a:lnTo>
                    <a:pt x="171" y="444"/>
                  </a:lnTo>
                  <a:lnTo>
                    <a:pt x="173" y="439"/>
                  </a:lnTo>
                  <a:lnTo>
                    <a:pt x="175" y="434"/>
                  </a:lnTo>
                  <a:lnTo>
                    <a:pt x="178" y="429"/>
                  </a:lnTo>
                  <a:lnTo>
                    <a:pt x="180" y="423"/>
                  </a:lnTo>
                  <a:lnTo>
                    <a:pt x="182" y="418"/>
                  </a:lnTo>
                  <a:lnTo>
                    <a:pt x="184" y="413"/>
                  </a:lnTo>
                  <a:lnTo>
                    <a:pt x="186" y="406"/>
                  </a:lnTo>
                  <a:lnTo>
                    <a:pt x="188" y="401"/>
                  </a:lnTo>
                  <a:lnTo>
                    <a:pt x="189" y="396"/>
                  </a:lnTo>
                  <a:lnTo>
                    <a:pt x="192" y="390"/>
                  </a:lnTo>
                  <a:lnTo>
                    <a:pt x="194" y="384"/>
                  </a:lnTo>
                  <a:lnTo>
                    <a:pt x="196" y="378"/>
                  </a:lnTo>
                  <a:lnTo>
                    <a:pt x="197" y="372"/>
                  </a:lnTo>
                  <a:lnTo>
                    <a:pt x="198" y="365"/>
                  </a:lnTo>
                  <a:lnTo>
                    <a:pt x="200" y="360"/>
                  </a:lnTo>
                  <a:lnTo>
                    <a:pt x="202" y="354"/>
                  </a:lnTo>
                  <a:lnTo>
                    <a:pt x="203" y="346"/>
                  </a:lnTo>
                  <a:lnTo>
                    <a:pt x="206" y="340"/>
                  </a:lnTo>
                  <a:lnTo>
                    <a:pt x="207" y="334"/>
                  </a:lnTo>
                  <a:lnTo>
                    <a:pt x="209" y="328"/>
                  </a:lnTo>
                  <a:lnTo>
                    <a:pt x="210" y="320"/>
                  </a:lnTo>
                  <a:lnTo>
                    <a:pt x="211" y="314"/>
                  </a:lnTo>
                  <a:lnTo>
                    <a:pt x="212" y="307"/>
                  </a:lnTo>
                  <a:lnTo>
                    <a:pt x="213" y="301"/>
                  </a:lnTo>
                  <a:lnTo>
                    <a:pt x="214" y="293"/>
                  </a:lnTo>
                  <a:lnTo>
                    <a:pt x="215" y="287"/>
                  </a:lnTo>
                  <a:lnTo>
                    <a:pt x="216" y="280"/>
                  </a:lnTo>
                  <a:lnTo>
                    <a:pt x="219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Freeform 33"/>
            <p:cNvSpPr>
              <a:spLocks/>
            </p:cNvSpPr>
            <p:nvPr/>
          </p:nvSpPr>
          <p:spPr bwMode="auto">
            <a:xfrm>
              <a:off x="1610" y="1806"/>
              <a:ext cx="57" cy="115"/>
            </a:xfrm>
            <a:custGeom>
              <a:avLst/>
              <a:gdLst>
                <a:gd name="T0" fmla="*/ 1 w 114"/>
                <a:gd name="T1" fmla="*/ 1 h 229"/>
                <a:gd name="T2" fmla="*/ 1 w 114"/>
                <a:gd name="T3" fmla="*/ 1 h 229"/>
                <a:gd name="T4" fmla="*/ 1 w 114"/>
                <a:gd name="T5" fmla="*/ 1 h 229"/>
                <a:gd name="T6" fmla="*/ 1 w 114"/>
                <a:gd name="T7" fmla="*/ 1 h 229"/>
                <a:gd name="T8" fmla="*/ 1 w 114"/>
                <a:gd name="T9" fmla="*/ 1 h 229"/>
                <a:gd name="T10" fmla="*/ 1 w 114"/>
                <a:gd name="T11" fmla="*/ 1 h 229"/>
                <a:gd name="T12" fmla="*/ 1 w 114"/>
                <a:gd name="T13" fmla="*/ 1 h 229"/>
                <a:gd name="T14" fmla="*/ 1 w 114"/>
                <a:gd name="T15" fmla="*/ 1 h 229"/>
                <a:gd name="T16" fmla="*/ 1 w 114"/>
                <a:gd name="T17" fmla="*/ 1 h 229"/>
                <a:gd name="T18" fmla="*/ 1 w 114"/>
                <a:gd name="T19" fmla="*/ 1 h 229"/>
                <a:gd name="T20" fmla="*/ 1 w 114"/>
                <a:gd name="T21" fmla="*/ 1 h 229"/>
                <a:gd name="T22" fmla="*/ 1 w 114"/>
                <a:gd name="T23" fmla="*/ 1 h 229"/>
                <a:gd name="T24" fmla="*/ 1 w 114"/>
                <a:gd name="T25" fmla="*/ 1 h 229"/>
                <a:gd name="T26" fmla="*/ 1 w 114"/>
                <a:gd name="T27" fmla="*/ 1 h 229"/>
                <a:gd name="T28" fmla="*/ 1 w 114"/>
                <a:gd name="T29" fmla="*/ 1 h 229"/>
                <a:gd name="T30" fmla="*/ 1 w 114"/>
                <a:gd name="T31" fmla="*/ 1 h 229"/>
                <a:gd name="T32" fmla="*/ 1 w 114"/>
                <a:gd name="T33" fmla="*/ 1 h 229"/>
                <a:gd name="T34" fmla="*/ 1 w 114"/>
                <a:gd name="T35" fmla="*/ 1 h 229"/>
                <a:gd name="T36" fmla="*/ 1 w 114"/>
                <a:gd name="T37" fmla="*/ 1 h 229"/>
                <a:gd name="T38" fmla="*/ 1 w 114"/>
                <a:gd name="T39" fmla="*/ 1 h 229"/>
                <a:gd name="T40" fmla="*/ 1 w 114"/>
                <a:gd name="T41" fmla="*/ 1 h 229"/>
                <a:gd name="T42" fmla="*/ 1 w 114"/>
                <a:gd name="T43" fmla="*/ 1 h 229"/>
                <a:gd name="T44" fmla="*/ 1 w 114"/>
                <a:gd name="T45" fmla="*/ 1 h 229"/>
                <a:gd name="T46" fmla="*/ 1 w 114"/>
                <a:gd name="T47" fmla="*/ 1 h 229"/>
                <a:gd name="T48" fmla="*/ 1 w 114"/>
                <a:gd name="T49" fmla="*/ 1 h 229"/>
                <a:gd name="T50" fmla="*/ 1 w 114"/>
                <a:gd name="T51" fmla="*/ 0 h 229"/>
                <a:gd name="T52" fmla="*/ 1 w 114"/>
                <a:gd name="T53" fmla="*/ 0 h 229"/>
                <a:gd name="T54" fmla="*/ 1 w 114"/>
                <a:gd name="T55" fmla="*/ 1 h 229"/>
                <a:gd name="T56" fmla="*/ 1 w 114"/>
                <a:gd name="T57" fmla="*/ 1 h 229"/>
                <a:gd name="T58" fmla="*/ 1 w 114"/>
                <a:gd name="T59" fmla="*/ 1 h 229"/>
                <a:gd name="T60" fmla="*/ 1 w 114"/>
                <a:gd name="T61" fmla="*/ 1 h 229"/>
                <a:gd name="T62" fmla="*/ 1 w 114"/>
                <a:gd name="T63" fmla="*/ 1 h 229"/>
                <a:gd name="T64" fmla="*/ 1 w 114"/>
                <a:gd name="T65" fmla="*/ 1 h 229"/>
                <a:gd name="T66" fmla="*/ 1 w 114"/>
                <a:gd name="T67" fmla="*/ 1 h 229"/>
                <a:gd name="T68" fmla="*/ 1 w 114"/>
                <a:gd name="T69" fmla="*/ 1 h 229"/>
                <a:gd name="T70" fmla="*/ 1 w 114"/>
                <a:gd name="T71" fmla="*/ 1 h 229"/>
                <a:gd name="T72" fmla="*/ 1 w 114"/>
                <a:gd name="T73" fmla="*/ 1 h 229"/>
                <a:gd name="T74" fmla="*/ 0 w 114"/>
                <a:gd name="T75" fmla="*/ 1 h 229"/>
                <a:gd name="T76" fmla="*/ 0 w 114"/>
                <a:gd name="T77" fmla="*/ 1 h 229"/>
                <a:gd name="T78" fmla="*/ 0 w 114"/>
                <a:gd name="T79" fmla="*/ 1 h 229"/>
                <a:gd name="T80" fmla="*/ 0 w 114"/>
                <a:gd name="T81" fmla="*/ 1 h 229"/>
                <a:gd name="T82" fmla="*/ 1 w 114"/>
                <a:gd name="T83" fmla="*/ 1 h 229"/>
                <a:gd name="T84" fmla="*/ 1 w 114"/>
                <a:gd name="T85" fmla="*/ 1 h 229"/>
                <a:gd name="T86" fmla="*/ 1 w 114"/>
                <a:gd name="T87" fmla="*/ 1 h 229"/>
                <a:gd name="T88" fmla="*/ 1 w 114"/>
                <a:gd name="T89" fmla="*/ 1 h 229"/>
                <a:gd name="T90" fmla="*/ 1 w 114"/>
                <a:gd name="T91" fmla="*/ 1 h 229"/>
                <a:gd name="T92" fmla="*/ 1 w 114"/>
                <a:gd name="T93" fmla="*/ 1 h 229"/>
                <a:gd name="T94" fmla="*/ 1 w 114"/>
                <a:gd name="T95" fmla="*/ 1 h 229"/>
                <a:gd name="T96" fmla="*/ 1 w 114"/>
                <a:gd name="T97" fmla="*/ 1 h 229"/>
                <a:gd name="T98" fmla="*/ 1 w 114"/>
                <a:gd name="T99" fmla="*/ 1 h 229"/>
                <a:gd name="T100" fmla="*/ 1 w 114"/>
                <a:gd name="T101" fmla="*/ 1 h 229"/>
                <a:gd name="T102" fmla="*/ 1 w 114"/>
                <a:gd name="T103" fmla="*/ 1 h 229"/>
                <a:gd name="T104" fmla="*/ 1 w 114"/>
                <a:gd name="T105" fmla="*/ 1 h 2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4"/>
                <a:gd name="T160" fmla="*/ 0 h 229"/>
                <a:gd name="T161" fmla="*/ 114 w 114"/>
                <a:gd name="T162" fmla="*/ 229 h 2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4" h="229">
                  <a:moveTo>
                    <a:pt x="57" y="229"/>
                  </a:moveTo>
                  <a:lnTo>
                    <a:pt x="62" y="228"/>
                  </a:lnTo>
                  <a:lnTo>
                    <a:pt x="67" y="227"/>
                  </a:lnTo>
                  <a:lnTo>
                    <a:pt x="73" y="222"/>
                  </a:lnTo>
                  <a:lnTo>
                    <a:pt x="79" y="219"/>
                  </a:lnTo>
                  <a:lnTo>
                    <a:pt x="84" y="214"/>
                  </a:lnTo>
                  <a:lnTo>
                    <a:pt x="89" y="208"/>
                  </a:lnTo>
                  <a:lnTo>
                    <a:pt x="90" y="205"/>
                  </a:lnTo>
                  <a:lnTo>
                    <a:pt x="92" y="202"/>
                  </a:lnTo>
                  <a:lnTo>
                    <a:pt x="94" y="199"/>
                  </a:lnTo>
                  <a:lnTo>
                    <a:pt x="98" y="194"/>
                  </a:lnTo>
                  <a:lnTo>
                    <a:pt x="99" y="190"/>
                  </a:lnTo>
                  <a:lnTo>
                    <a:pt x="101" y="186"/>
                  </a:lnTo>
                  <a:lnTo>
                    <a:pt x="102" y="181"/>
                  </a:lnTo>
                  <a:lnTo>
                    <a:pt x="104" y="177"/>
                  </a:lnTo>
                  <a:lnTo>
                    <a:pt x="105" y="173"/>
                  </a:lnTo>
                  <a:lnTo>
                    <a:pt x="106" y="167"/>
                  </a:lnTo>
                  <a:lnTo>
                    <a:pt x="107" y="163"/>
                  </a:lnTo>
                  <a:lnTo>
                    <a:pt x="109" y="158"/>
                  </a:lnTo>
                  <a:lnTo>
                    <a:pt x="109" y="152"/>
                  </a:lnTo>
                  <a:lnTo>
                    <a:pt x="110" y="147"/>
                  </a:lnTo>
                  <a:lnTo>
                    <a:pt x="112" y="142"/>
                  </a:lnTo>
                  <a:lnTo>
                    <a:pt x="113" y="137"/>
                  </a:lnTo>
                  <a:lnTo>
                    <a:pt x="113" y="131"/>
                  </a:lnTo>
                  <a:lnTo>
                    <a:pt x="114" y="125"/>
                  </a:lnTo>
                  <a:lnTo>
                    <a:pt x="114" y="120"/>
                  </a:lnTo>
                  <a:lnTo>
                    <a:pt x="114" y="115"/>
                  </a:lnTo>
                  <a:lnTo>
                    <a:pt x="114" y="108"/>
                  </a:lnTo>
                  <a:lnTo>
                    <a:pt x="114" y="103"/>
                  </a:lnTo>
                  <a:lnTo>
                    <a:pt x="113" y="96"/>
                  </a:lnTo>
                  <a:lnTo>
                    <a:pt x="113" y="91"/>
                  </a:lnTo>
                  <a:lnTo>
                    <a:pt x="112" y="85"/>
                  </a:lnTo>
                  <a:lnTo>
                    <a:pt x="110" y="79"/>
                  </a:lnTo>
                  <a:lnTo>
                    <a:pt x="109" y="75"/>
                  </a:lnTo>
                  <a:lnTo>
                    <a:pt x="109" y="70"/>
                  </a:lnTo>
                  <a:lnTo>
                    <a:pt x="107" y="64"/>
                  </a:lnTo>
                  <a:lnTo>
                    <a:pt x="106" y="59"/>
                  </a:lnTo>
                  <a:lnTo>
                    <a:pt x="105" y="53"/>
                  </a:lnTo>
                  <a:lnTo>
                    <a:pt x="104" y="49"/>
                  </a:lnTo>
                  <a:lnTo>
                    <a:pt x="102" y="45"/>
                  </a:lnTo>
                  <a:lnTo>
                    <a:pt x="101" y="40"/>
                  </a:lnTo>
                  <a:lnTo>
                    <a:pt x="99" y="36"/>
                  </a:lnTo>
                  <a:lnTo>
                    <a:pt x="98" y="33"/>
                  </a:lnTo>
                  <a:lnTo>
                    <a:pt x="94" y="29"/>
                  </a:lnTo>
                  <a:lnTo>
                    <a:pt x="92" y="24"/>
                  </a:lnTo>
                  <a:lnTo>
                    <a:pt x="90" y="21"/>
                  </a:lnTo>
                  <a:lnTo>
                    <a:pt x="89" y="18"/>
                  </a:lnTo>
                  <a:lnTo>
                    <a:pt x="84" y="12"/>
                  </a:lnTo>
                  <a:lnTo>
                    <a:pt x="79" y="8"/>
                  </a:lnTo>
                  <a:lnTo>
                    <a:pt x="73" y="4"/>
                  </a:lnTo>
                  <a:lnTo>
                    <a:pt x="67" y="1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39" y="4"/>
                  </a:lnTo>
                  <a:lnTo>
                    <a:pt x="34" y="8"/>
                  </a:lnTo>
                  <a:lnTo>
                    <a:pt x="29" y="12"/>
                  </a:lnTo>
                  <a:lnTo>
                    <a:pt x="24" y="18"/>
                  </a:lnTo>
                  <a:lnTo>
                    <a:pt x="22" y="21"/>
                  </a:lnTo>
                  <a:lnTo>
                    <a:pt x="20" y="24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0" y="45"/>
                  </a:lnTo>
                  <a:lnTo>
                    <a:pt x="9" y="49"/>
                  </a:lnTo>
                  <a:lnTo>
                    <a:pt x="7" y="53"/>
                  </a:lnTo>
                  <a:lnTo>
                    <a:pt x="6" y="59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2" y="75"/>
                  </a:lnTo>
                  <a:lnTo>
                    <a:pt x="2" y="79"/>
                  </a:lnTo>
                  <a:lnTo>
                    <a:pt x="1" y="85"/>
                  </a:lnTo>
                  <a:lnTo>
                    <a:pt x="1" y="91"/>
                  </a:lnTo>
                  <a:lnTo>
                    <a:pt x="0" y="96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1" y="137"/>
                  </a:lnTo>
                  <a:lnTo>
                    <a:pt x="1" y="142"/>
                  </a:lnTo>
                  <a:lnTo>
                    <a:pt x="2" y="147"/>
                  </a:lnTo>
                  <a:lnTo>
                    <a:pt x="2" y="152"/>
                  </a:lnTo>
                  <a:lnTo>
                    <a:pt x="4" y="158"/>
                  </a:lnTo>
                  <a:lnTo>
                    <a:pt x="4" y="163"/>
                  </a:lnTo>
                  <a:lnTo>
                    <a:pt x="6" y="167"/>
                  </a:lnTo>
                  <a:lnTo>
                    <a:pt x="7" y="173"/>
                  </a:lnTo>
                  <a:lnTo>
                    <a:pt x="9" y="177"/>
                  </a:lnTo>
                  <a:lnTo>
                    <a:pt x="10" y="181"/>
                  </a:lnTo>
                  <a:lnTo>
                    <a:pt x="12" y="186"/>
                  </a:lnTo>
                  <a:lnTo>
                    <a:pt x="14" y="190"/>
                  </a:lnTo>
                  <a:lnTo>
                    <a:pt x="17" y="194"/>
                  </a:lnTo>
                  <a:lnTo>
                    <a:pt x="18" y="199"/>
                  </a:lnTo>
                  <a:lnTo>
                    <a:pt x="20" y="202"/>
                  </a:lnTo>
                  <a:lnTo>
                    <a:pt x="22" y="205"/>
                  </a:lnTo>
                  <a:lnTo>
                    <a:pt x="24" y="208"/>
                  </a:lnTo>
                  <a:lnTo>
                    <a:pt x="29" y="214"/>
                  </a:lnTo>
                  <a:lnTo>
                    <a:pt x="34" y="219"/>
                  </a:lnTo>
                  <a:lnTo>
                    <a:pt x="39" y="222"/>
                  </a:lnTo>
                  <a:lnTo>
                    <a:pt x="45" y="227"/>
                  </a:lnTo>
                  <a:lnTo>
                    <a:pt x="50" y="228"/>
                  </a:lnTo>
                  <a:lnTo>
                    <a:pt x="57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Freeform 34"/>
            <p:cNvSpPr>
              <a:spLocks/>
            </p:cNvSpPr>
            <p:nvPr/>
          </p:nvSpPr>
          <p:spPr bwMode="auto">
            <a:xfrm>
              <a:off x="1618" y="1817"/>
              <a:ext cx="46" cy="91"/>
            </a:xfrm>
            <a:custGeom>
              <a:avLst/>
              <a:gdLst>
                <a:gd name="T0" fmla="*/ 1 w 91"/>
                <a:gd name="T1" fmla="*/ 0 h 183"/>
                <a:gd name="T2" fmla="*/ 1 w 91"/>
                <a:gd name="T3" fmla="*/ 0 h 183"/>
                <a:gd name="T4" fmla="*/ 1 w 91"/>
                <a:gd name="T5" fmla="*/ 0 h 183"/>
                <a:gd name="T6" fmla="*/ 1 w 91"/>
                <a:gd name="T7" fmla="*/ 0 h 183"/>
                <a:gd name="T8" fmla="*/ 1 w 91"/>
                <a:gd name="T9" fmla="*/ 0 h 183"/>
                <a:gd name="T10" fmla="*/ 1 w 91"/>
                <a:gd name="T11" fmla="*/ 0 h 183"/>
                <a:gd name="T12" fmla="*/ 1 w 91"/>
                <a:gd name="T13" fmla="*/ 0 h 183"/>
                <a:gd name="T14" fmla="*/ 1 w 91"/>
                <a:gd name="T15" fmla="*/ 0 h 183"/>
                <a:gd name="T16" fmla="*/ 1 w 91"/>
                <a:gd name="T17" fmla="*/ 0 h 183"/>
                <a:gd name="T18" fmla="*/ 1 w 91"/>
                <a:gd name="T19" fmla="*/ 0 h 183"/>
                <a:gd name="T20" fmla="*/ 1 w 91"/>
                <a:gd name="T21" fmla="*/ 0 h 183"/>
                <a:gd name="T22" fmla="*/ 1 w 91"/>
                <a:gd name="T23" fmla="*/ 0 h 183"/>
                <a:gd name="T24" fmla="*/ 1 w 91"/>
                <a:gd name="T25" fmla="*/ 0 h 183"/>
                <a:gd name="T26" fmla="*/ 1 w 91"/>
                <a:gd name="T27" fmla="*/ 0 h 183"/>
                <a:gd name="T28" fmla="*/ 1 w 91"/>
                <a:gd name="T29" fmla="*/ 0 h 183"/>
                <a:gd name="T30" fmla="*/ 1 w 91"/>
                <a:gd name="T31" fmla="*/ 0 h 183"/>
                <a:gd name="T32" fmla="*/ 1 w 91"/>
                <a:gd name="T33" fmla="*/ 0 h 183"/>
                <a:gd name="T34" fmla="*/ 1 w 91"/>
                <a:gd name="T35" fmla="*/ 0 h 183"/>
                <a:gd name="T36" fmla="*/ 1 w 91"/>
                <a:gd name="T37" fmla="*/ 0 h 183"/>
                <a:gd name="T38" fmla="*/ 1 w 91"/>
                <a:gd name="T39" fmla="*/ 0 h 183"/>
                <a:gd name="T40" fmla="*/ 1 w 91"/>
                <a:gd name="T41" fmla="*/ 0 h 183"/>
                <a:gd name="T42" fmla="*/ 1 w 91"/>
                <a:gd name="T43" fmla="*/ 0 h 183"/>
                <a:gd name="T44" fmla="*/ 1 w 91"/>
                <a:gd name="T45" fmla="*/ 0 h 183"/>
                <a:gd name="T46" fmla="*/ 1 w 91"/>
                <a:gd name="T47" fmla="*/ 0 h 183"/>
                <a:gd name="T48" fmla="*/ 1 w 91"/>
                <a:gd name="T49" fmla="*/ 0 h 183"/>
                <a:gd name="T50" fmla="*/ 1 w 91"/>
                <a:gd name="T51" fmla="*/ 0 h 183"/>
                <a:gd name="T52" fmla="*/ 1 w 91"/>
                <a:gd name="T53" fmla="*/ 0 h 183"/>
                <a:gd name="T54" fmla="*/ 1 w 91"/>
                <a:gd name="T55" fmla="*/ 0 h 183"/>
                <a:gd name="T56" fmla="*/ 1 w 91"/>
                <a:gd name="T57" fmla="*/ 0 h 183"/>
                <a:gd name="T58" fmla="*/ 1 w 91"/>
                <a:gd name="T59" fmla="*/ 0 h 183"/>
                <a:gd name="T60" fmla="*/ 1 w 91"/>
                <a:gd name="T61" fmla="*/ 0 h 183"/>
                <a:gd name="T62" fmla="*/ 1 w 91"/>
                <a:gd name="T63" fmla="*/ 0 h 183"/>
                <a:gd name="T64" fmla="*/ 1 w 91"/>
                <a:gd name="T65" fmla="*/ 0 h 183"/>
                <a:gd name="T66" fmla="*/ 1 w 91"/>
                <a:gd name="T67" fmla="*/ 0 h 183"/>
                <a:gd name="T68" fmla="*/ 1 w 91"/>
                <a:gd name="T69" fmla="*/ 0 h 183"/>
                <a:gd name="T70" fmla="*/ 1 w 91"/>
                <a:gd name="T71" fmla="*/ 0 h 183"/>
                <a:gd name="T72" fmla="*/ 0 w 91"/>
                <a:gd name="T73" fmla="*/ 0 h 183"/>
                <a:gd name="T74" fmla="*/ 0 w 91"/>
                <a:gd name="T75" fmla="*/ 0 h 183"/>
                <a:gd name="T76" fmla="*/ 0 w 91"/>
                <a:gd name="T77" fmla="*/ 0 h 183"/>
                <a:gd name="T78" fmla="*/ 0 w 91"/>
                <a:gd name="T79" fmla="*/ 0 h 183"/>
                <a:gd name="T80" fmla="*/ 1 w 91"/>
                <a:gd name="T81" fmla="*/ 0 h 183"/>
                <a:gd name="T82" fmla="*/ 1 w 91"/>
                <a:gd name="T83" fmla="*/ 0 h 183"/>
                <a:gd name="T84" fmla="*/ 1 w 91"/>
                <a:gd name="T85" fmla="*/ 0 h 183"/>
                <a:gd name="T86" fmla="*/ 1 w 91"/>
                <a:gd name="T87" fmla="*/ 0 h 183"/>
                <a:gd name="T88" fmla="*/ 1 w 91"/>
                <a:gd name="T89" fmla="*/ 0 h 183"/>
                <a:gd name="T90" fmla="*/ 1 w 91"/>
                <a:gd name="T91" fmla="*/ 0 h 183"/>
                <a:gd name="T92" fmla="*/ 1 w 91"/>
                <a:gd name="T93" fmla="*/ 0 h 183"/>
                <a:gd name="T94" fmla="*/ 1 w 91"/>
                <a:gd name="T95" fmla="*/ 0 h 183"/>
                <a:gd name="T96" fmla="*/ 1 w 91"/>
                <a:gd name="T97" fmla="*/ 0 h 183"/>
                <a:gd name="T98" fmla="*/ 1 w 91"/>
                <a:gd name="T99" fmla="*/ 0 h 183"/>
                <a:gd name="T100" fmla="*/ 1 w 91"/>
                <a:gd name="T101" fmla="*/ 0 h 1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"/>
                <a:gd name="T154" fmla="*/ 0 h 183"/>
                <a:gd name="T155" fmla="*/ 91 w 91"/>
                <a:gd name="T156" fmla="*/ 183 h 1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" h="183">
                  <a:moveTo>
                    <a:pt x="45" y="183"/>
                  </a:moveTo>
                  <a:lnTo>
                    <a:pt x="49" y="182"/>
                  </a:lnTo>
                  <a:lnTo>
                    <a:pt x="54" y="181"/>
                  </a:lnTo>
                  <a:lnTo>
                    <a:pt x="58" y="179"/>
                  </a:lnTo>
                  <a:lnTo>
                    <a:pt x="63" y="175"/>
                  </a:lnTo>
                  <a:lnTo>
                    <a:pt x="66" y="171"/>
                  </a:lnTo>
                  <a:lnTo>
                    <a:pt x="70" y="167"/>
                  </a:lnTo>
                  <a:lnTo>
                    <a:pt x="74" y="161"/>
                  </a:lnTo>
                  <a:lnTo>
                    <a:pt x="77" y="156"/>
                  </a:lnTo>
                  <a:lnTo>
                    <a:pt x="78" y="153"/>
                  </a:lnTo>
                  <a:lnTo>
                    <a:pt x="79" y="149"/>
                  </a:lnTo>
                  <a:lnTo>
                    <a:pt x="82" y="145"/>
                  </a:lnTo>
                  <a:lnTo>
                    <a:pt x="83" y="142"/>
                  </a:lnTo>
                  <a:lnTo>
                    <a:pt x="84" y="138"/>
                  </a:lnTo>
                  <a:lnTo>
                    <a:pt x="85" y="135"/>
                  </a:lnTo>
                  <a:lnTo>
                    <a:pt x="86" y="130"/>
                  </a:lnTo>
                  <a:lnTo>
                    <a:pt x="87" y="127"/>
                  </a:lnTo>
                  <a:lnTo>
                    <a:pt x="88" y="122"/>
                  </a:lnTo>
                  <a:lnTo>
                    <a:pt x="88" y="118"/>
                  </a:lnTo>
                  <a:lnTo>
                    <a:pt x="89" y="113"/>
                  </a:lnTo>
                  <a:lnTo>
                    <a:pt x="90" y="110"/>
                  </a:lnTo>
                  <a:lnTo>
                    <a:pt x="90" y="104"/>
                  </a:lnTo>
                  <a:lnTo>
                    <a:pt x="91" y="100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91" y="86"/>
                  </a:lnTo>
                  <a:lnTo>
                    <a:pt x="91" y="82"/>
                  </a:lnTo>
                  <a:lnTo>
                    <a:pt x="90" y="76"/>
                  </a:lnTo>
                  <a:lnTo>
                    <a:pt x="90" y="72"/>
                  </a:lnTo>
                  <a:lnTo>
                    <a:pt x="89" y="68"/>
                  </a:lnTo>
                  <a:lnTo>
                    <a:pt x="88" y="64"/>
                  </a:lnTo>
                  <a:lnTo>
                    <a:pt x="88" y="59"/>
                  </a:lnTo>
                  <a:lnTo>
                    <a:pt x="87" y="55"/>
                  </a:lnTo>
                  <a:lnTo>
                    <a:pt x="86" y="51"/>
                  </a:lnTo>
                  <a:lnTo>
                    <a:pt x="85" y="46"/>
                  </a:lnTo>
                  <a:lnTo>
                    <a:pt x="84" y="43"/>
                  </a:lnTo>
                  <a:lnTo>
                    <a:pt x="83" y="40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8" y="29"/>
                  </a:lnTo>
                  <a:lnTo>
                    <a:pt x="77" y="27"/>
                  </a:lnTo>
                  <a:lnTo>
                    <a:pt x="75" y="23"/>
                  </a:lnTo>
                  <a:lnTo>
                    <a:pt x="74" y="19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6" y="10"/>
                  </a:lnTo>
                  <a:lnTo>
                    <a:pt x="63" y="7"/>
                  </a:lnTo>
                  <a:lnTo>
                    <a:pt x="58" y="3"/>
                  </a:lnTo>
                  <a:lnTo>
                    <a:pt x="54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1" y="3"/>
                  </a:lnTo>
                  <a:lnTo>
                    <a:pt x="28" y="7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8" y="16"/>
                  </a:lnTo>
                  <a:lnTo>
                    <a:pt x="16" y="19"/>
                  </a:lnTo>
                  <a:lnTo>
                    <a:pt x="14" y="23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9" y="32"/>
                  </a:lnTo>
                  <a:lnTo>
                    <a:pt x="7" y="36"/>
                  </a:lnTo>
                  <a:lnTo>
                    <a:pt x="6" y="40"/>
                  </a:lnTo>
                  <a:lnTo>
                    <a:pt x="5" y="43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3" y="55"/>
                  </a:lnTo>
                  <a:lnTo>
                    <a:pt x="2" y="59"/>
                  </a:lnTo>
                  <a:lnTo>
                    <a:pt x="1" y="64"/>
                  </a:lnTo>
                  <a:lnTo>
                    <a:pt x="1" y="68"/>
                  </a:lnTo>
                  <a:lnTo>
                    <a:pt x="1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1" y="110"/>
                  </a:lnTo>
                  <a:lnTo>
                    <a:pt x="1" y="113"/>
                  </a:lnTo>
                  <a:lnTo>
                    <a:pt x="1" y="118"/>
                  </a:lnTo>
                  <a:lnTo>
                    <a:pt x="2" y="122"/>
                  </a:lnTo>
                  <a:lnTo>
                    <a:pt x="3" y="127"/>
                  </a:lnTo>
                  <a:lnTo>
                    <a:pt x="3" y="130"/>
                  </a:lnTo>
                  <a:lnTo>
                    <a:pt x="4" y="135"/>
                  </a:lnTo>
                  <a:lnTo>
                    <a:pt x="5" y="138"/>
                  </a:lnTo>
                  <a:lnTo>
                    <a:pt x="6" y="142"/>
                  </a:lnTo>
                  <a:lnTo>
                    <a:pt x="7" y="145"/>
                  </a:lnTo>
                  <a:lnTo>
                    <a:pt x="9" y="149"/>
                  </a:lnTo>
                  <a:lnTo>
                    <a:pt x="12" y="153"/>
                  </a:lnTo>
                  <a:lnTo>
                    <a:pt x="13" y="156"/>
                  </a:lnTo>
                  <a:lnTo>
                    <a:pt x="16" y="161"/>
                  </a:lnTo>
                  <a:lnTo>
                    <a:pt x="19" y="167"/>
                  </a:lnTo>
                  <a:lnTo>
                    <a:pt x="22" y="171"/>
                  </a:lnTo>
                  <a:lnTo>
                    <a:pt x="28" y="175"/>
                  </a:lnTo>
                  <a:lnTo>
                    <a:pt x="31" y="179"/>
                  </a:lnTo>
                  <a:lnTo>
                    <a:pt x="35" y="181"/>
                  </a:lnTo>
                  <a:lnTo>
                    <a:pt x="40" y="182"/>
                  </a:lnTo>
                  <a:lnTo>
                    <a:pt x="45" y="1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Freeform 35"/>
            <p:cNvSpPr>
              <a:spLocks/>
            </p:cNvSpPr>
            <p:nvPr/>
          </p:nvSpPr>
          <p:spPr bwMode="auto">
            <a:xfrm>
              <a:off x="1628" y="1832"/>
              <a:ext cx="37" cy="74"/>
            </a:xfrm>
            <a:custGeom>
              <a:avLst/>
              <a:gdLst>
                <a:gd name="T0" fmla="*/ 1 w 74"/>
                <a:gd name="T1" fmla="*/ 0 h 150"/>
                <a:gd name="T2" fmla="*/ 1 w 74"/>
                <a:gd name="T3" fmla="*/ 0 h 150"/>
                <a:gd name="T4" fmla="*/ 1 w 74"/>
                <a:gd name="T5" fmla="*/ 0 h 150"/>
                <a:gd name="T6" fmla="*/ 1 w 74"/>
                <a:gd name="T7" fmla="*/ 0 h 150"/>
                <a:gd name="T8" fmla="*/ 1 w 74"/>
                <a:gd name="T9" fmla="*/ 0 h 150"/>
                <a:gd name="T10" fmla="*/ 1 w 74"/>
                <a:gd name="T11" fmla="*/ 0 h 150"/>
                <a:gd name="T12" fmla="*/ 1 w 74"/>
                <a:gd name="T13" fmla="*/ 0 h 150"/>
                <a:gd name="T14" fmla="*/ 1 w 74"/>
                <a:gd name="T15" fmla="*/ 0 h 150"/>
                <a:gd name="T16" fmla="*/ 1 w 74"/>
                <a:gd name="T17" fmla="*/ 0 h 150"/>
                <a:gd name="T18" fmla="*/ 1 w 74"/>
                <a:gd name="T19" fmla="*/ 0 h 150"/>
                <a:gd name="T20" fmla="*/ 1 w 74"/>
                <a:gd name="T21" fmla="*/ 0 h 150"/>
                <a:gd name="T22" fmla="*/ 1 w 74"/>
                <a:gd name="T23" fmla="*/ 0 h 150"/>
                <a:gd name="T24" fmla="*/ 1 w 74"/>
                <a:gd name="T25" fmla="*/ 0 h 150"/>
                <a:gd name="T26" fmla="*/ 1 w 74"/>
                <a:gd name="T27" fmla="*/ 0 h 150"/>
                <a:gd name="T28" fmla="*/ 1 w 74"/>
                <a:gd name="T29" fmla="*/ 0 h 150"/>
                <a:gd name="T30" fmla="*/ 1 w 74"/>
                <a:gd name="T31" fmla="*/ 0 h 150"/>
                <a:gd name="T32" fmla="*/ 1 w 74"/>
                <a:gd name="T33" fmla="*/ 0 h 150"/>
                <a:gd name="T34" fmla="*/ 1 w 74"/>
                <a:gd name="T35" fmla="*/ 0 h 150"/>
                <a:gd name="T36" fmla="*/ 1 w 74"/>
                <a:gd name="T37" fmla="*/ 0 h 150"/>
                <a:gd name="T38" fmla="*/ 1 w 74"/>
                <a:gd name="T39" fmla="*/ 0 h 150"/>
                <a:gd name="T40" fmla="*/ 1 w 74"/>
                <a:gd name="T41" fmla="*/ 0 h 150"/>
                <a:gd name="T42" fmla="*/ 1 w 74"/>
                <a:gd name="T43" fmla="*/ 0 h 150"/>
                <a:gd name="T44" fmla="*/ 1 w 74"/>
                <a:gd name="T45" fmla="*/ 0 h 150"/>
                <a:gd name="T46" fmla="*/ 1 w 74"/>
                <a:gd name="T47" fmla="*/ 0 h 150"/>
                <a:gd name="T48" fmla="*/ 1 w 74"/>
                <a:gd name="T49" fmla="*/ 0 h 150"/>
                <a:gd name="T50" fmla="*/ 1 w 74"/>
                <a:gd name="T51" fmla="*/ 0 h 150"/>
                <a:gd name="T52" fmla="*/ 1 w 74"/>
                <a:gd name="T53" fmla="*/ 0 h 150"/>
                <a:gd name="T54" fmla="*/ 1 w 74"/>
                <a:gd name="T55" fmla="*/ 0 h 150"/>
                <a:gd name="T56" fmla="*/ 1 w 74"/>
                <a:gd name="T57" fmla="*/ 0 h 150"/>
                <a:gd name="T58" fmla="*/ 1 w 74"/>
                <a:gd name="T59" fmla="*/ 0 h 150"/>
                <a:gd name="T60" fmla="*/ 1 w 74"/>
                <a:gd name="T61" fmla="*/ 0 h 150"/>
                <a:gd name="T62" fmla="*/ 0 w 74"/>
                <a:gd name="T63" fmla="*/ 0 h 150"/>
                <a:gd name="T64" fmla="*/ 0 w 74"/>
                <a:gd name="T65" fmla="*/ 0 h 150"/>
                <a:gd name="T66" fmla="*/ 0 w 74"/>
                <a:gd name="T67" fmla="*/ 0 h 150"/>
                <a:gd name="T68" fmla="*/ 0 w 74"/>
                <a:gd name="T69" fmla="*/ 0 h 150"/>
                <a:gd name="T70" fmla="*/ 1 w 74"/>
                <a:gd name="T71" fmla="*/ 0 h 150"/>
                <a:gd name="T72" fmla="*/ 1 w 74"/>
                <a:gd name="T73" fmla="*/ 0 h 150"/>
                <a:gd name="T74" fmla="*/ 1 w 74"/>
                <a:gd name="T75" fmla="*/ 0 h 150"/>
                <a:gd name="T76" fmla="*/ 1 w 74"/>
                <a:gd name="T77" fmla="*/ 0 h 150"/>
                <a:gd name="T78" fmla="*/ 1 w 74"/>
                <a:gd name="T79" fmla="*/ 0 h 150"/>
                <a:gd name="T80" fmla="*/ 1 w 74"/>
                <a:gd name="T81" fmla="*/ 0 h 150"/>
                <a:gd name="T82" fmla="*/ 1 w 74"/>
                <a:gd name="T83" fmla="*/ 0 h 150"/>
                <a:gd name="T84" fmla="*/ 1 w 74"/>
                <a:gd name="T85" fmla="*/ 0 h 150"/>
                <a:gd name="T86" fmla="*/ 1 w 74"/>
                <a:gd name="T87" fmla="*/ 0 h 150"/>
                <a:gd name="T88" fmla="*/ 1 w 74"/>
                <a:gd name="T89" fmla="*/ 0 h 1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150"/>
                <a:gd name="T137" fmla="*/ 74 w 74"/>
                <a:gd name="T138" fmla="*/ 150 h 1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150">
                  <a:moveTo>
                    <a:pt x="38" y="150"/>
                  </a:moveTo>
                  <a:lnTo>
                    <a:pt x="41" y="150"/>
                  </a:lnTo>
                  <a:lnTo>
                    <a:pt x="44" y="149"/>
                  </a:lnTo>
                  <a:lnTo>
                    <a:pt x="47" y="145"/>
                  </a:lnTo>
                  <a:lnTo>
                    <a:pt x="52" y="143"/>
                  </a:lnTo>
                  <a:lnTo>
                    <a:pt x="55" y="140"/>
                  </a:lnTo>
                  <a:lnTo>
                    <a:pt x="58" y="136"/>
                  </a:lnTo>
                  <a:lnTo>
                    <a:pt x="60" y="131"/>
                  </a:lnTo>
                  <a:lnTo>
                    <a:pt x="64" y="127"/>
                  </a:lnTo>
                  <a:lnTo>
                    <a:pt x="66" y="122"/>
                  </a:lnTo>
                  <a:lnTo>
                    <a:pt x="68" y="115"/>
                  </a:lnTo>
                  <a:lnTo>
                    <a:pt x="68" y="112"/>
                  </a:lnTo>
                  <a:lnTo>
                    <a:pt x="69" y="109"/>
                  </a:lnTo>
                  <a:lnTo>
                    <a:pt x="70" y="106"/>
                  </a:lnTo>
                  <a:lnTo>
                    <a:pt x="72" y="103"/>
                  </a:lnTo>
                  <a:lnTo>
                    <a:pt x="72" y="99"/>
                  </a:lnTo>
                  <a:lnTo>
                    <a:pt x="72" y="96"/>
                  </a:lnTo>
                  <a:lnTo>
                    <a:pt x="73" y="92"/>
                  </a:lnTo>
                  <a:lnTo>
                    <a:pt x="73" y="88"/>
                  </a:lnTo>
                  <a:lnTo>
                    <a:pt x="73" y="84"/>
                  </a:lnTo>
                  <a:lnTo>
                    <a:pt x="74" y="81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0"/>
                  </a:lnTo>
                  <a:lnTo>
                    <a:pt x="74" y="66"/>
                  </a:lnTo>
                  <a:lnTo>
                    <a:pt x="73" y="63"/>
                  </a:lnTo>
                  <a:lnTo>
                    <a:pt x="73" y="59"/>
                  </a:lnTo>
                  <a:lnTo>
                    <a:pt x="73" y="55"/>
                  </a:lnTo>
                  <a:lnTo>
                    <a:pt x="72" y="52"/>
                  </a:lnTo>
                  <a:lnTo>
                    <a:pt x="72" y="47"/>
                  </a:lnTo>
                  <a:lnTo>
                    <a:pt x="72" y="45"/>
                  </a:lnTo>
                  <a:lnTo>
                    <a:pt x="70" y="42"/>
                  </a:lnTo>
                  <a:lnTo>
                    <a:pt x="69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6" y="26"/>
                  </a:lnTo>
                  <a:lnTo>
                    <a:pt x="64" y="22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5" y="9"/>
                  </a:lnTo>
                  <a:lnTo>
                    <a:pt x="52" y="6"/>
                  </a:lnTo>
                  <a:lnTo>
                    <a:pt x="47" y="2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6" y="2"/>
                  </a:lnTo>
                  <a:lnTo>
                    <a:pt x="23" y="6"/>
                  </a:lnTo>
                  <a:lnTo>
                    <a:pt x="19" y="9"/>
                  </a:lnTo>
                  <a:lnTo>
                    <a:pt x="16" y="12"/>
                  </a:lnTo>
                  <a:lnTo>
                    <a:pt x="13" y="16"/>
                  </a:lnTo>
                  <a:lnTo>
                    <a:pt x="11" y="22"/>
                  </a:lnTo>
                  <a:lnTo>
                    <a:pt x="9" y="26"/>
                  </a:lnTo>
                  <a:lnTo>
                    <a:pt x="5" y="31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2" y="47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1" y="59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1" y="88"/>
                  </a:lnTo>
                  <a:lnTo>
                    <a:pt x="1" y="92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3" y="103"/>
                  </a:lnTo>
                  <a:lnTo>
                    <a:pt x="3" y="106"/>
                  </a:lnTo>
                  <a:lnTo>
                    <a:pt x="4" y="109"/>
                  </a:lnTo>
                  <a:lnTo>
                    <a:pt x="4" y="112"/>
                  </a:lnTo>
                  <a:lnTo>
                    <a:pt x="5" y="115"/>
                  </a:lnTo>
                  <a:lnTo>
                    <a:pt x="9" y="122"/>
                  </a:lnTo>
                  <a:lnTo>
                    <a:pt x="11" y="127"/>
                  </a:lnTo>
                  <a:lnTo>
                    <a:pt x="13" y="131"/>
                  </a:lnTo>
                  <a:lnTo>
                    <a:pt x="16" y="136"/>
                  </a:lnTo>
                  <a:lnTo>
                    <a:pt x="19" y="140"/>
                  </a:lnTo>
                  <a:lnTo>
                    <a:pt x="23" y="143"/>
                  </a:lnTo>
                  <a:lnTo>
                    <a:pt x="26" y="145"/>
                  </a:lnTo>
                  <a:lnTo>
                    <a:pt x="29" y="149"/>
                  </a:lnTo>
                  <a:lnTo>
                    <a:pt x="33" y="150"/>
                  </a:lnTo>
                  <a:lnTo>
                    <a:pt x="38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Freeform 36"/>
            <p:cNvSpPr>
              <a:spLocks/>
            </p:cNvSpPr>
            <p:nvPr/>
          </p:nvSpPr>
          <p:spPr bwMode="auto">
            <a:xfrm>
              <a:off x="1596" y="1889"/>
              <a:ext cx="91" cy="94"/>
            </a:xfrm>
            <a:custGeom>
              <a:avLst/>
              <a:gdLst>
                <a:gd name="T0" fmla="*/ 1 w 180"/>
                <a:gd name="T1" fmla="*/ 0 h 190"/>
                <a:gd name="T2" fmla="*/ 1 w 180"/>
                <a:gd name="T3" fmla="*/ 0 h 190"/>
                <a:gd name="T4" fmla="*/ 1 w 180"/>
                <a:gd name="T5" fmla="*/ 0 h 190"/>
                <a:gd name="T6" fmla="*/ 1 w 180"/>
                <a:gd name="T7" fmla="*/ 0 h 190"/>
                <a:gd name="T8" fmla="*/ 1 w 180"/>
                <a:gd name="T9" fmla="*/ 0 h 190"/>
                <a:gd name="T10" fmla="*/ 1 w 180"/>
                <a:gd name="T11" fmla="*/ 0 h 190"/>
                <a:gd name="T12" fmla="*/ 1 w 180"/>
                <a:gd name="T13" fmla="*/ 0 h 190"/>
                <a:gd name="T14" fmla="*/ 1 w 180"/>
                <a:gd name="T15" fmla="*/ 0 h 190"/>
                <a:gd name="T16" fmla="*/ 1 w 180"/>
                <a:gd name="T17" fmla="*/ 0 h 190"/>
                <a:gd name="T18" fmla="*/ 1 w 180"/>
                <a:gd name="T19" fmla="*/ 0 h 190"/>
                <a:gd name="T20" fmla="*/ 1 w 180"/>
                <a:gd name="T21" fmla="*/ 0 h 190"/>
                <a:gd name="T22" fmla="*/ 1 w 180"/>
                <a:gd name="T23" fmla="*/ 0 h 190"/>
                <a:gd name="T24" fmla="*/ 1 w 180"/>
                <a:gd name="T25" fmla="*/ 0 h 190"/>
                <a:gd name="T26" fmla="*/ 1 w 180"/>
                <a:gd name="T27" fmla="*/ 0 h 190"/>
                <a:gd name="T28" fmla="*/ 1 w 180"/>
                <a:gd name="T29" fmla="*/ 0 h 190"/>
                <a:gd name="T30" fmla="*/ 0 w 180"/>
                <a:gd name="T31" fmla="*/ 0 h 190"/>
                <a:gd name="T32" fmla="*/ 0 w 180"/>
                <a:gd name="T33" fmla="*/ 0 h 190"/>
                <a:gd name="T34" fmla="*/ 1 w 180"/>
                <a:gd name="T35" fmla="*/ 0 h 190"/>
                <a:gd name="T36" fmla="*/ 1 w 180"/>
                <a:gd name="T37" fmla="*/ 0 h 190"/>
                <a:gd name="T38" fmla="*/ 1 w 180"/>
                <a:gd name="T39" fmla="*/ 0 h 190"/>
                <a:gd name="T40" fmla="*/ 1 w 180"/>
                <a:gd name="T41" fmla="*/ 0 h 190"/>
                <a:gd name="T42" fmla="*/ 1 w 180"/>
                <a:gd name="T43" fmla="*/ 0 h 190"/>
                <a:gd name="T44" fmla="*/ 1 w 180"/>
                <a:gd name="T45" fmla="*/ 0 h 190"/>
                <a:gd name="T46" fmla="*/ 1 w 180"/>
                <a:gd name="T47" fmla="*/ 0 h 190"/>
                <a:gd name="T48" fmla="*/ 1 w 180"/>
                <a:gd name="T49" fmla="*/ 0 h 190"/>
                <a:gd name="T50" fmla="*/ 1 w 180"/>
                <a:gd name="T51" fmla="*/ 0 h 190"/>
                <a:gd name="T52" fmla="*/ 1 w 180"/>
                <a:gd name="T53" fmla="*/ 0 h 190"/>
                <a:gd name="T54" fmla="*/ 1 w 180"/>
                <a:gd name="T55" fmla="*/ 0 h 190"/>
                <a:gd name="T56" fmla="*/ 1 w 180"/>
                <a:gd name="T57" fmla="*/ 0 h 190"/>
                <a:gd name="T58" fmla="*/ 1 w 180"/>
                <a:gd name="T59" fmla="*/ 0 h 190"/>
                <a:gd name="T60" fmla="*/ 1 w 180"/>
                <a:gd name="T61" fmla="*/ 0 h 190"/>
                <a:gd name="T62" fmla="*/ 1 w 180"/>
                <a:gd name="T63" fmla="*/ 0 h 190"/>
                <a:gd name="T64" fmla="*/ 1 w 180"/>
                <a:gd name="T65" fmla="*/ 0 h 190"/>
                <a:gd name="T66" fmla="*/ 1 w 180"/>
                <a:gd name="T67" fmla="*/ 0 h 190"/>
                <a:gd name="T68" fmla="*/ 1 w 180"/>
                <a:gd name="T69" fmla="*/ 0 h 190"/>
                <a:gd name="T70" fmla="*/ 1 w 180"/>
                <a:gd name="T71" fmla="*/ 0 h 190"/>
                <a:gd name="T72" fmla="*/ 1 w 180"/>
                <a:gd name="T73" fmla="*/ 0 h 190"/>
                <a:gd name="T74" fmla="*/ 1 w 180"/>
                <a:gd name="T75" fmla="*/ 0 h 190"/>
                <a:gd name="T76" fmla="*/ 1 w 180"/>
                <a:gd name="T77" fmla="*/ 0 h 190"/>
                <a:gd name="T78" fmla="*/ 1 w 180"/>
                <a:gd name="T79" fmla="*/ 0 h 190"/>
                <a:gd name="T80" fmla="*/ 1 w 180"/>
                <a:gd name="T81" fmla="*/ 0 h 190"/>
                <a:gd name="T82" fmla="*/ 1 w 180"/>
                <a:gd name="T83" fmla="*/ 0 h 190"/>
                <a:gd name="T84" fmla="*/ 1 w 180"/>
                <a:gd name="T85" fmla="*/ 0 h 190"/>
                <a:gd name="T86" fmla="*/ 1 w 180"/>
                <a:gd name="T87" fmla="*/ 0 h 1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0"/>
                <a:gd name="T133" fmla="*/ 0 h 190"/>
                <a:gd name="T134" fmla="*/ 180 w 180"/>
                <a:gd name="T135" fmla="*/ 190 h 1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0" h="190">
                  <a:moveTo>
                    <a:pt x="160" y="190"/>
                  </a:moveTo>
                  <a:lnTo>
                    <a:pt x="156" y="188"/>
                  </a:lnTo>
                  <a:lnTo>
                    <a:pt x="151" y="188"/>
                  </a:lnTo>
                  <a:lnTo>
                    <a:pt x="148" y="187"/>
                  </a:lnTo>
                  <a:lnTo>
                    <a:pt x="144" y="187"/>
                  </a:lnTo>
                  <a:lnTo>
                    <a:pt x="138" y="186"/>
                  </a:lnTo>
                  <a:lnTo>
                    <a:pt x="135" y="186"/>
                  </a:lnTo>
                  <a:lnTo>
                    <a:pt x="130" y="185"/>
                  </a:lnTo>
                  <a:lnTo>
                    <a:pt x="126" y="185"/>
                  </a:lnTo>
                  <a:lnTo>
                    <a:pt x="120" y="184"/>
                  </a:lnTo>
                  <a:lnTo>
                    <a:pt x="115" y="184"/>
                  </a:lnTo>
                  <a:lnTo>
                    <a:pt x="110" y="183"/>
                  </a:lnTo>
                  <a:lnTo>
                    <a:pt x="105" y="183"/>
                  </a:lnTo>
                  <a:lnTo>
                    <a:pt x="101" y="183"/>
                  </a:lnTo>
                  <a:lnTo>
                    <a:pt x="95" y="182"/>
                  </a:lnTo>
                  <a:lnTo>
                    <a:pt x="91" y="182"/>
                  </a:lnTo>
                  <a:lnTo>
                    <a:pt x="86" y="182"/>
                  </a:lnTo>
                  <a:lnTo>
                    <a:pt x="81" y="181"/>
                  </a:lnTo>
                  <a:lnTo>
                    <a:pt x="76" y="181"/>
                  </a:lnTo>
                  <a:lnTo>
                    <a:pt x="71" y="180"/>
                  </a:lnTo>
                  <a:lnTo>
                    <a:pt x="65" y="180"/>
                  </a:lnTo>
                  <a:lnTo>
                    <a:pt x="60" y="180"/>
                  </a:lnTo>
                  <a:lnTo>
                    <a:pt x="56" y="179"/>
                  </a:lnTo>
                  <a:lnTo>
                    <a:pt x="50" y="179"/>
                  </a:lnTo>
                  <a:lnTo>
                    <a:pt x="46" y="179"/>
                  </a:lnTo>
                  <a:lnTo>
                    <a:pt x="40" y="178"/>
                  </a:lnTo>
                  <a:lnTo>
                    <a:pt x="36" y="178"/>
                  </a:lnTo>
                  <a:lnTo>
                    <a:pt x="32" y="177"/>
                  </a:lnTo>
                  <a:lnTo>
                    <a:pt x="28" y="177"/>
                  </a:lnTo>
                  <a:lnTo>
                    <a:pt x="23" y="176"/>
                  </a:lnTo>
                  <a:lnTo>
                    <a:pt x="19" y="176"/>
                  </a:lnTo>
                  <a:lnTo>
                    <a:pt x="15" y="176"/>
                  </a:lnTo>
                  <a:lnTo>
                    <a:pt x="11" y="176"/>
                  </a:lnTo>
                  <a:lnTo>
                    <a:pt x="10" y="172"/>
                  </a:lnTo>
                  <a:lnTo>
                    <a:pt x="8" y="169"/>
                  </a:lnTo>
                  <a:lnTo>
                    <a:pt x="7" y="165"/>
                  </a:lnTo>
                  <a:lnTo>
                    <a:pt x="6" y="162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3" y="151"/>
                  </a:lnTo>
                  <a:lnTo>
                    <a:pt x="3" y="146"/>
                  </a:lnTo>
                  <a:lnTo>
                    <a:pt x="2" y="143"/>
                  </a:lnTo>
                  <a:lnTo>
                    <a:pt x="1" y="139"/>
                  </a:lnTo>
                  <a:lnTo>
                    <a:pt x="1" y="135"/>
                  </a:lnTo>
                  <a:lnTo>
                    <a:pt x="1" y="131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" y="98"/>
                  </a:lnTo>
                  <a:lnTo>
                    <a:pt x="2" y="93"/>
                  </a:lnTo>
                  <a:lnTo>
                    <a:pt x="2" y="86"/>
                  </a:lnTo>
                  <a:lnTo>
                    <a:pt x="3" y="81"/>
                  </a:lnTo>
                  <a:lnTo>
                    <a:pt x="5" y="75"/>
                  </a:lnTo>
                  <a:lnTo>
                    <a:pt x="7" y="71"/>
                  </a:lnTo>
                  <a:lnTo>
                    <a:pt x="8" y="65"/>
                  </a:lnTo>
                  <a:lnTo>
                    <a:pt x="10" y="59"/>
                  </a:lnTo>
                  <a:lnTo>
                    <a:pt x="11" y="55"/>
                  </a:lnTo>
                  <a:lnTo>
                    <a:pt x="15" y="50"/>
                  </a:lnTo>
                  <a:lnTo>
                    <a:pt x="17" y="45"/>
                  </a:lnTo>
                  <a:lnTo>
                    <a:pt x="20" y="41"/>
                  </a:lnTo>
                  <a:lnTo>
                    <a:pt x="22" y="37"/>
                  </a:lnTo>
                  <a:lnTo>
                    <a:pt x="26" y="34"/>
                  </a:lnTo>
                  <a:lnTo>
                    <a:pt x="29" y="29"/>
                  </a:lnTo>
                  <a:lnTo>
                    <a:pt x="32" y="26"/>
                  </a:lnTo>
                  <a:lnTo>
                    <a:pt x="35" y="22"/>
                  </a:lnTo>
                  <a:lnTo>
                    <a:pt x="39" y="18"/>
                  </a:lnTo>
                  <a:lnTo>
                    <a:pt x="43" y="15"/>
                  </a:lnTo>
                  <a:lnTo>
                    <a:pt x="46" y="13"/>
                  </a:lnTo>
                  <a:lnTo>
                    <a:pt x="50" y="10"/>
                  </a:lnTo>
                  <a:lnTo>
                    <a:pt x="54" y="9"/>
                  </a:lnTo>
                  <a:lnTo>
                    <a:pt x="58" y="6"/>
                  </a:lnTo>
                  <a:lnTo>
                    <a:pt x="63" y="4"/>
                  </a:lnTo>
                  <a:lnTo>
                    <a:pt x="66" y="2"/>
                  </a:lnTo>
                  <a:lnTo>
                    <a:pt x="72" y="1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8" y="1"/>
                  </a:lnTo>
                  <a:lnTo>
                    <a:pt x="112" y="2"/>
                  </a:lnTo>
                  <a:lnTo>
                    <a:pt x="116" y="4"/>
                  </a:lnTo>
                  <a:lnTo>
                    <a:pt x="120" y="6"/>
                  </a:lnTo>
                  <a:lnTo>
                    <a:pt x="124" y="9"/>
                  </a:lnTo>
                  <a:lnTo>
                    <a:pt x="128" y="10"/>
                  </a:lnTo>
                  <a:lnTo>
                    <a:pt x="132" y="13"/>
                  </a:lnTo>
                  <a:lnTo>
                    <a:pt x="136" y="15"/>
                  </a:lnTo>
                  <a:lnTo>
                    <a:pt x="140" y="18"/>
                  </a:lnTo>
                  <a:lnTo>
                    <a:pt x="144" y="22"/>
                  </a:lnTo>
                  <a:lnTo>
                    <a:pt x="147" y="26"/>
                  </a:lnTo>
                  <a:lnTo>
                    <a:pt x="150" y="29"/>
                  </a:lnTo>
                  <a:lnTo>
                    <a:pt x="154" y="34"/>
                  </a:lnTo>
                  <a:lnTo>
                    <a:pt x="156" y="37"/>
                  </a:lnTo>
                  <a:lnTo>
                    <a:pt x="159" y="41"/>
                  </a:lnTo>
                  <a:lnTo>
                    <a:pt x="162" y="45"/>
                  </a:lnTo>
                  <a:lnTo>
                    <a:pt x="164" y="50"/>
                  </a:lnTo>
                  <a:lnTo>
                    <a:pt x="166" y="55"/>
                  </a:lnTo>
                  <a:lnTo>
                    <a:pt x="169" y="59"/>
                  </a:lnTo>
                  <a:lnTo>
                    <a:pt x="171" y="65"/>
                  </a:lnTo>
                  <a:lnTo>
                    <a:pt x="173" y="71"/>
                  </a:lnTo>
                  <a:lnTo>
                    <a:pt x="174" y="75"/>
                  </a:lnTo>
                  <a:lnTo>
                    <a:pt x="176" y="81"/>
                  </a:lnTo>
                  <a:lnTo>
                    <a:pt x="177" y="86"/>
                  </a:lnTo>
                  <a:lnTo>
                    <a:pt x="178" y="93"/>
                  </a:lnTo>
                  <a:lnTo>
                    <a:pt x="178" y="98"/>
                  </a:lnTo>
                  <a:lnTo>
                    <a:pt x="179" y="103"/>
                  </a:lnTo>
                  <a:lnTo>
                    <a:pt x="179" y="107"/>
                  </a:lnTo>
                  <a:lnTo>
                    <a:pt x="180" y="110"/>
                  </a:lnTo>
                  <a:lnTo>
                    <a:pt x="180" y="113"/>
                  </a:lnTo>
                  <a:lnTo>
                    <a:pt x="180" y="116"/>
                  </a:lnTo>
                  <a:lnTo>
                    <a:pt x="180" y="121"/>
                  </a:lnTo>
                  <a:lnTo>
                    <a:pt x="180" y="126"/>
                  </a:lnTo>
                  <a:lnTo>
                    <a:pt x="179" y="131"/>
                  </a:lnTo>
                  <a:lnTo>
                    <a:pt x="178" y="137"/>
                  </a:lnTo>
                  <a:lnTo>
                    <a:pt x="177" y="141"/>
                  </a:lnTo>
                  <a:lnTo>
                    <a:pt x="177" y="146"/>
                  </a:lnTo>
                  <a:lnTo>
                    <a:pt x="176" y="151"/>
                  </a:lnTo>
                  <a:lnTo>
                    <a:pt x="175" y="156"/>
                  </a:lnTo>
                  <a:lnTo>
                    <a:pt x="174" y="160"/>
                  </a:lnTo>
                  <a:lnTo>
                    <a:pt x="172" y="165"/>
                  </a:lnTo>
                  <a:lnTo>
                    <a:pt x="171" y="169"/>
                  </a:lnTo>
                  <a:lnTo>
                    <a:pt x="169" y="173"/>
                  </a:lnTo>
                  <a:lnTo>
                    <a:pt x="166" y="178"/>
                  </a:lnTo>
                  <a:lnTo>
                    <a:pt x="164" y="181"/>
                  </a:lnTo>
                  <a:lnTo>
                    <a:pt x="162" y="185"/>
                  </a:lnTo>
                  <a:lnTo>
                    <a:pt x="160" y="1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0" name="Freeform 37"/>
            <p:cNvSpPr>
              <a:spLocks/>
            </p:cNvSpPr>
            <p:nvPr/>
          </p:nvSpPr>
          <p:spPr bwMode="auto">
            <a:xfrm>
              <a:off x="1603" y="1898"/>
              <a:ext cx="66" cy="69"/>
            </a:xfrm>
            <a:custGeom>
              <a:avLst/>
              <a:gdLst>
                <a:gd name="T0" fmla="*/ 1 w 132"/>
                <a:gd name="T1" fmla="*/ 1 h 138"/>
                <a:gd name="T2" fmla="*/ 1 w 132"/>
                <a:gd name="T3" fmla="*/ 1 h 138"/>
                <a:gd name="T4" fmla="*/ 1 w 132"/>
                <a:gd name="T5" fmla="*/ 1 h 138"/>
                <a:gd name="T6" fmla="*/ 1 w 132"/>
                <a:gd name="T7" fmla="*/ 1 h 138"/>
                <a:gd name="T8" fmla="*/ 1 w 132"/>
                <a:gd name="T9" fmla="*/ 1 h 138"/>
                <a:gd name="T10" fmla="*/ 1 w 132"/>
                <a:gd name="T11" fmla="*/ 1 h 138"/>
                <a:gd name="T12" fmla="*/ 1 w 132"/>
                <a:gd name="T13" fmla="*/ 1 h 138"/>
                <a:gd name="T14" fmla="*/ 1 w 132"/>
                <a:gd name="T15" fmla="*/ 1 h 138"/>
                <a:gd name="T16" fmla="*/ 1 w 132"/>
                <a:gd name="T17" fmla="*/ 1 h 138"/>
                <a:gd name="T18" fmla="*/ 1 w 132"/>
                <a:gd name="T19" fmla="*/ 1 h 138"/>
                <a:gd name="T20" fmla="*/ 1 w 132"/>
                <a:gd name="T21" fmla="*/ 1 h 138"/>
                <a:gd name="T22" fmla="*/ 1 w 132"/>
                <a:gd name="T23" fmla="*/ 1 h 138"/>
                <a:gd name="T24" fmla="*/ 1 w 132"/>
                <a:gd name="T25" fmla="*/ 1 h 138"/>
                <a:gd name="T26" fmla="*/ 1 w 132"/>
                <a:gd name="T27" fmla="*/ 1 h 138"/>
                <a:gd name="T28" fmla="*/ 1 w 132"/>
                <a:gd name="T29" fmla="*/ 1 h 138"/>
                <a:gd name="T30" fmla="*/ 1 w 132"/>
                <a:gd name="T31" fmla="*/ 1 h 138"/>
                <a:gd name="T32" fmla="*/ 1 w 132"/>
                <a:gd name="T33" fmla="*/ 1 h 138"/>
                <a:gd name="T34" fmla="*/ 1 w 132"/>
                <a:gd name="T35" fmla="*/ 1 h 138"/>
                <a:gd name="T36" fmla="*/ 0 w 132"/>
                <a:gd name="T37" fmla="*/ 1 h 138"/>
                <a:gd name="T38" fmla="*/ 0 w 132"/>
                <a:gd name="T39" fmla="*/ 1 h 138"/>
                <a:gd name="T40" fmla="*/ 0 w 132"/>
                <a:gd name="T41" fmla="*/ 1 h 138"/>
                <a:gd name="T42" fmla="*/ 1 w 132"/>
                <a:gd name="T43" fmla="*/ 1 h 138"/>
                <a:gd name="T44" fmla="*/ 1 w 132"/>
                <a:gd name="T45" fmla="*/ 1 h 138"/>
                <a:gd name="T46" fmla="*/ 1 w 132"/>
                <a:gd name="T47" fmla="*/ 1 h 138"/>
                <a:gd name="T48" fmla="*/ 1 w 132"/>
                <a:gd name="T49" fmla="*/ 1 h 138"/>
                <a:gd name="T50" fmla="*/ 1 w 132"/>
                <a:gd name="T51" fmla="*/ 1 h 138"/>
                <a:gd name="T52" fmla="*/ 1 w 132"/>
                <a:gd name="T53" fmla="*/ 1 h 138"/>
                <a:gd name="T54" fmla="*/ 1 w 132"/>
                <a:gd name="T55" fmla="*/ 1 h 138"/>
                <a:gd name="T56" fmla="*/ 1 w 132"/>
                <a:gd name="T57" fmla="*/ 1 h 138"/>
                <a:gd name="T58" fmla="*/ 1 w 132"/>
                <a:gd name="T59" fmla="*/ 1 h 138"/>
                <a:gd name="T60" fmla="*/ 1 w 132"/>
                <a:gd name="T61" fmla="*/ 1 h 138"/>
                <a:gd name="T62" fmla="*/ 1 w 132"/>
                <a:gd name="T63" fmla="*/ 0 h 138"/>
                <a:gd name="T64" fmla="*/ 1 w 132"/>
                <a:gd name="T65" fmla="*/ 0 h 138"/>
                <a:gd name="T66" fmla="*/ 1 w 132"/>
                <a:gd name="T67" fmla="*/ 1 h 138"/>
                <a:gd name="T68" fmla="*/ 1 w 132"/>
                <a:gd name="T69" fmla="*/ 1 h 138"/>
                <a:gd name="T70" fmla="*/ 1 w 132"/>
                <a:gd name="T71" fmla="*/ 1 h 138"/>
                <a:gd name="T72" fmla="*/ 1 w 132"/>
                <a:gd name="T73" fmla="*/ 1 h 138"/>
                <a:gd name="T74" fmla="*/ 1 w 132"/>
                <a:gd name="T75" fmla="*/ 1 h 138"/>
                <a:gd name="T76" fmla="*/ 1 w 132"/>
                <a:gd name="T77" fmla="*/ 1 h 138"/>
                <a:gd name="T78" fmla="*/ 1 w 132"/>
                <a:gd name="T79" fmla="*/ 1 h 138"/>
                <a:gd name="T80" fmla="*/ 1 w 132"/>
                <a:gd name="T81" fmla="*/ 1 h 138"/>
                <a:gd name="T82" fmla="*/ 1 w 132"/>
                <a:gd name="T83" fmla="*/ 1 h 138"/>
                <a:gd name="T84" fmla="*/ 1 w 132"/>
                <a:gd name="T85" fmla="*/ 1 h 138"/>
                <a:gd name="T86" fmla="*/ 1 w 132"/>
                <a:gd name="T87" fmla="*/ 1 h 138"/>
                <a:gd name="T88" fmla="*/ 1 w 132"/>
                <a:gd name="T89" fmla="*/ 1 h 138"/>
                <a:gd name="T90" fmla="*/ 1 w 132"/>
                <a:gd name="T91" fmla="*/ 1 h 138"/>
                <a:gd name="T92" fmla="*/ 1 w 132"/>
                <a:gd name="T93" fmla="*/ 1 h 138"/>
                <a:gd name="T94" fmla="*/ 1 w 132"/>
                <a:gd name="T95" fmla="*/ 1 h 138"/>
                <a:gd name="T96" fmla="*/ 1 w 132"/>
                <a:gd name="T97" fmla="*/ 1 h 138"/>
                <a:gd name="T98" fmla="*/ 1 w 132"/>
                <a:gd name="T99" fmla="*/ 1 h 138"/>
                <a:gd name="T100" fmla="*/ 1 w 132"/>
                <a:gd name="T101" fmla="*/ 1 h 138"/>
                <a:gd name="T102" fmla="*/ 1 w 132"/>
                <a:gd name="T103" fmla="*/ 1 h 138"/>
                <a:gd name="T104" fmla="*/ 1 w 132"/>
                <a:gd name="T105" fmla="*/ 1 h 138"/>
                <a:gd name="T106" fmla="*/ 1 w 132"/>
                <a:gd name="T107" fmla="*/ 1 h 1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"/>
                <a:gd name="T163" fmla="*/ 0 h 138"/>
                <a:gd name="T164" fmla="*/ 132 w 132"/>
                <a:gd name="T165" fmla="*/ 138 h 1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" h="138">
                  <a:moveTo>
                    <a:pt x="117" y="138"/>
                  </a:moveTo>
                  <a:lnTo>
                    <a:pt x="110" y="137"/>
                  </a:lnTo>
                  <a:lnTo>
                    <a:pt x="105" y="137"/>
                  </a:lnTo>
                  <a:lnTo>
                    <a:pt x="102" y="136"/>
                  </a:lnTo>
                  <a:lnTo>
                    <a:pt x="99" y="136"/>
                  </a:lnTo>
                  <a:lnTo>
                    <a:pt x="95" y="136"/>
                  </a:lnTo>
                  <a:lnTo>
                    <a:pt x="92" y="136"/>
                  </a:lnTo>
                  <a:lnTo>
                    <a:pt x="88" y="135"/>
                  </a:lnTo>
                  <a:lnTo>
                    <a:pt x="85" y="135"/>
                  </a:lnTo>
                  <a:lnTo>
                    <a:pt x="81" y="135"/>
                  </a:lnTo>
                  <a:lnTo>
                    <a:pt x="78" y="135"/>
                  </a:lnTo>
                  <a:lnTo>
                    <a:pt x="74" y="134"/>
                  </a:lnTo>
                  <a:lnTo>
                    <a:pt x="71" y="134"/>
                  </a:lnTo>
                  <a:lnTo>
                    <a:pt x="67" y="134"/>
                  </a:lnTo>
                  <a:lnTo>
                    <a:pt x="63" y="134"/>
                  </a:lnTo>
                  <a:lnTo>
                    <a:pt x="60" y="133"/>
                  </a:lnTo>
                  <a:lnTo>
                    <a:pt x="55" y="133"/>
                  </a:lnTo>
                  <a:lnTo>
                    <a:pt x="51" y="132"/>
                  </a:lnTo>
                  <a:lnTo>
                    <a:pt x="48" y="132"/>
                  </a:lnTo>
                  <a:lnTo>
                    <a:pt x="45" y="132"/>
                  </a:lnTo>
                  <a:lnTo>
                    <a:pt x="41" y="132"/>
                  </a:lnTo>
                  <a:lnTo>
                    <a:pt x="37" y="131"/>
                  </a:lnTo>
                  <a:lnTo>
                    <a:pt x="34" y="131"/>
                  </a:lnTo>
                  <a:lnTo>
                    <a:pt x="31" y="130"/>
                  </a:lnTo>
                  <a:lnTo>
                    <a:pt x="27" y="130"/>
                  </a:lnTo>
                  <a:lnTo>
                    <a:pt x="24" y="130"/>
                  </a:lnTo>
                  <a:lnTo>
                    <a:pt x="21" y="130"/>
                  </a:lnTo>
                  <a:lnTo>
                    <a:pt x="18" y="128"/>
                  </a:lnTo>
                  <a:lnTo>
                    <a:pt x="15" y="128"/>
                  </a:lnTo>
                  <a:lnTo>
                    <a:pt x="12" y="128"/>
                  </a:lnTo>
                  <a:lnTo>
                    <a:pt x="9" y="128"/>
                  </a:lnTo>
                  <a:lnTo>
                    <a:pt x="7" y="123"/>
                  </a:lnTo>
                  <a:lnTo>
                    <a:pt x="5" y="118"/>
                  </a:lnTo>
                  <a:lnTo>
                    <a:pt x="3" y="112"/>
                  </a:lnTo>
                  <a:lnTo>
                    <a:pt x="2" y="108"/>
                  </a:lnTo>
                  <a:lnTo>
                    <a:pt x="1" y="102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7"/>
                  </a:lnTo>
                  <a:lnTo>
                    <a:pt x="1" y="64"/>
                  </a:lnTo>
                  <a:lnTo>
                    <a:pt x="2" y="60"/>
                  </a:lnTo>
                  <a:lnTo>
                    <a:pt x="3" y="55"/>
                  </a:lnTo>
                  <a:lnTo>
                    <a:pt x="5" y="52"/>
                  </a:lnTo>
                  <a:lnTo>
                    <a:pt x="6" y="48"/>
                  </a:lnTo>
                  <a:lnTo>
                    <a:pt x="7" y="45"/>
                  </a:lnTo>
                  <a:lnTo>
                    <a:pt x="8" y="40"/>
                  </a:lnTo>
                  <a:lnTo>
                    <a:pt x="10" y="37"/>
                  </a:lnTo>
                  <a:lnTo>
                    <a:pt x="12" y="34"/>
                  </a:lnTo>
                  <a:lnTo>
                    <a:pt x="13" y="31"/>
                  </a:lnTo>
                  <a:lnTo>
                    <a:pt x="16" y="27"/>
                  </a:lnTo>
                  <a:lnTo>
                    <a:pt x="19" y="25"/>
                  </a:lnTo>
                  <a:lnTo>
                    <a:pt x="23" y="19"/>
                  </a:lnTo>
                  <a:lnTo>
                    <a:pt x="29" y="14"/>
                  </a:lnTo>
                  <a:lnTo>
                    <a:pt x="34" y="10"/>
                  </a:lnTo>
                  <a:lnTo>
                    <a:pt x="40" y="7"/>
                  </a:lnTo>
                  <a:lnTo>
                    <a:pt x="46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79" y="2"/>
                  </a:lnTo>
                  <a:lnTo>
                    <a:pt x="81" y="3"/>
                  </a:lnTo>
                  <a:lnTo>
                    <a:pt x="86" y="4"/>
                  </a:lnTo>
                  <a:lnTo>
                    <a:pt x="88" y="5"/>
                  </a:lnTo>
                  <a:lnTo>
                    <a:pt x="91" y="7"/>
                  </a:lnTo>
                  <a:lnTo>
                    <a:pt x="96" y="10"/>
                  </a:lnTo>
                  <a:lnTo>
                    <a:pt x="102" y="14"/>
                  </a:lnTo>
                  <a:lnTo>
                    <a:pt x="107" y="19"/>
                  </a:lnTo>
                  <a:lnTo>
                    <a:pt x="113" y="25"/>
                  </a:lnTo>
                  <a:lnTo>
                    <a:pt x="114" y="27"/>
                  </a:lnTo>
                  <a:lnTo>
                    <a:pt x="116" y="31"/>
                  </a:lnTo>
                  <a:lnTo>
                    <a:pt x="117" y="34"/>
                  </a:lnTo>
                  <a:lnTo>
                    <a:pt x="119" y="37"/>
                  </a:lnTo>
                  <a:lnTo>
                    <a:pt x="121" y="40"/>
                  </a:lnTo>
                  <a:lnTo>
                    <a:pt x="123" y="45"/>
                  </a:lnTo>
                  <a:lnTo>
                    <a:pt x="124" y="48"/>
                  </a:lnTo>
                  <a:lnTo>
                    <a:pt x="125" y="52"/>
                  </a:lnTo>
                  <a:lnTo>
                    <a:pt x="127" y="55"/>
                  </a:lnTo>
                  <a:lnTo>
                    <a:pt x="128" y="60"/>
                  </a:lnTo>
                  <a:lnTo>
                    <a:pt x="129" y="64"/>
                  </a:lnTo>
                  <a:lnTo>
                    <a:pt x="130" y="67"/>
                  </a:lnTo>
                  <a:lnTo>
                    <a:pt x="131" y="71"/>
                  </a:lnTo>
                  <a:lnTo>
                    <a:pt x="131" y="76"/>
                  </a:lnTo>
                  <a:lnTo>
                    <a:pt x="131" y="80"/>
                  </a:lnTo>
                  <a:lnTo>
                    <a:pt x="132" y="85"/>
                  </a:lnTo>
                  <a:lnTo>
                    <a:pt x="131" y="89"/>
                  </a:lnTo>
                  <a:lnTo>
                    <a:pt x="131" y="92"/>
                  </a:lnTo>
                  <a:lnTo>
                    <a:pt x="131" y="96"/>
                  </a:lnTo>
                  <a:lnTo>
                    <a:pt x="131" y="99"/>
                  </a:lnTo>
                  <a:lnTo>
                    <a:pt x="129" y="103"/>
                  </a:lnTo>
                  <a:lnTo>
                    <a:pt x="129" y="107"/>
                  </a:lnTo>
                  <a:lnTo>
                    <a:pt x="128" y="110"/>
                  </a:lnTo>
                  <a:lnTo>
                    <a:pt x="128" y="113"/>
                  </a:lnTo>
                  <a:lnTo>
                    <a:pt x="127" y="117"/>
                  </a:lnTo>
                  <a:lnTo>
                    <a:pt x="125" y="120"/>
                  </a:lnTo>
                  <a:lnTo>
                    <a:pt x="124" y="123"/>
                  </a:lnTo>
                  <a:lnTo>
                    <a:pt x="123" y="126"/>
                  </a:lnTo>
                  <a:lnTo>
                    <a:pt x="120" y="132"/>
                  </a:lnTo>
                  <a:lnTo>
                    <a:pt x="117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1" name="Freeform 38"/>
            <p:cNvSpPr>
              <a:spLocks/>
            </p:cNvSpPr>
            <p:nvPr/>
          </p:nvSpPr>
          <p:spPr bwMode="auto">
            <a:xfrm>
              <a:off x="1611" y="1906"/>
              <a:ext cx="55" cy="57"/>
            </a:xfrm>
            <a:custGeom>
              <a:avLst/>
              <a:gdLst>
                <a:gd name="T0" fmla="*/ 1 w 109"/>
                <a:gd name="T1" fmla="*/ 1 h 114"/>
                <a:gd name="T2" fmla="*/ 1 w 109"/>
                <a:gd name="T3" fmla="*/ 1 h 114"/>
                <a:gd name="T4" fmla="*/ 1 w 109"/>
                <a:gd name="T5" fmla="*/ 1 h 114"/>
                <a:gd name="T6" fmla="*/ 1 w 109"/>
                <a:gd name="T7" fmla="*/ 1 h 114"/>
                <a:gd name="T8" fmla="*/ 1 w 109"/>
                <a:gd name="T9" fmla="*/ 1 h 114"/>
                <a:gd name="T10" fmla="*/ 1 w 109"/>
                <a:gd name="T11" fmla="*/ 1 h 114"/>
                <a:gd name="T12" fmla="*/ 1 w 109"/>
                <a:gd name="T13" fmla="*/ 1 h 114"/>
                <a:gd name="T14" fmla="*/ 1 w 109"/>
                <a:gd name="T15" fmla="*/ 1 h 114"/>
                <a:gd name="T16" fmla="*/ 1 w 109"/>
                <a:gd name="T17" fmla="*/ 1 h 114"/>
                <a:gd name="T18" fmla="*/ 1 w 109"/>
                <a:gd name="T19" fmla="*/ 1 h 114"/>
                <a:gd name="T20" fmla="*/ 1 w 109"/>
                <a:gd name="T21" fmla="*/ 1 h 114"/>
                <a:gd name="T22" fmla="*/ 1 w 109"/>
                <a:gd name="T23" fmla="*/ 1 h 114"/>
                <a:gd name="T24" fmla="*/ 0 w 109"/>
                <a:gd name="T25" fmla="*/ 1 h 114"/>
                <a:gd name="T26" fmla="*/ 0 w 109"/>
                <a:gd name="T27" fmla="*/ 1 h 114"/>
                <a:gd name="T28" fmla="*/ 0 w 109"/>
                <a:gd name="T29" fmla="*/ 1 h 114"/>
                <a:gd name="T30" fmla="*/ 1 w 109"/>
                <a:gd name="T31" fmla="*/ 1 h 114"/>
                <a:gd name="T32" fmla="*/ 1 w 109"/>
                <a:gd name="T33" fmla="*/ 1 h 114"/>
                <a:gd name="T34" fmla="*/ 1 w 109"/>
                <a:gd name="T35" fmla="*/ 1 h 114"/>
                <a:gd name="T36" fmla="*/ 1 w 109"/>
                <a:gd name="T37" fmla="*/ 1 h 114"/>
                <a:gd name="T38" fmla="*/ 1 w 109"/>
                <a:gd name="T39" fmla="*/ 1 h 114"/>
                <a:gd name="T40" fmla="*/ 1 w 109"/>
                <a:gd name="T41" fmla="*/ 1 h 114"/>
                <a:gd name="T42" fmla="*/ 1 w 109"/>
                <a:gd name="T43" fmla="*/ 1 h 114"/>
                <a:gd name="T44" fmla="*/ 1 w 109"/>
                <a:gd name="T45" fmla="*/ 1 h 114"/>
                <a:gd name="T46" fmla="*/ 1 w 109"/>
                <a:gd name="T47" fmla="*/ 0 h 114"/>
                <a:gd name="T48" fmla="*/ 1 w 109"/>
                <a:gd name="T49" fmla="*/ 0 h 114"/>
                <a:gd name="T50" fmla="*/ 1 w 109"/>
                <a:gd name="T51" fmla="*/ 1 h 114"/>
                <a:gd name="T52" fmla="*/ 1 w 109"/>
                <a:gd name="T53" fmla="*/ 1 h 114"/>
                <a:gd name="T54" fmla="*/ 1 w 109"/>
                <a:gd name="T55" fmla="*/ 1 h 114"/>
                <a:gd name="T56" fmla="*/ 1 w 109"/>
                <a:gd name="T57" fmla="*/ 1 h 114"/>
                <a:gd name="T58" fmla="*/ 1 w 109"/>
                <a:gd name="T59" fmla="*/ 1 h 114"/>
                <a:gd name="T60" fmla="*/ 1 w 109"/>
                <a:gd name="T61" fmla="*/ 1 h 114"/>
                <a:gd name="T62" fmla="*/ 1 w 109"/>
                <a:gd name="T63" fmla="*/ 1 h 114"/>
                <a:gd name="T64" fmla="*/ 1 w 109"/>
                <a:gd name="T65" fmla="*/ 1 h 114"/>
                <a:gd name="T66" fmla="*/ 1 w 109"/>
                <a:gd name="T67" fmla="*/ 1 h 114"/>
                <a:gd name="T68" fmla="*/ 1 w 109"/>
                <a:gd name="T69" fmla="*/ 1 h 114"/>
                <a:gd name="T70" fmla="*/ 1 w 109"/>
                <a:gd name="T71" fmla="*/ 1 h 114"/>
                <a:gd name="T72" fmla="*/ 1 w 109"/>
                <a:gd name="T73" fmla="*/ 1 h 114"/>
                <a:gd name="T74" fmla="*/ 1 w 109"/>
                <a:gd name="T75" fmla="*/ 1 h 114"/>
                <a:gd name="T76" fmla="*/ 1 w 109"/>
                <a:gd name="T77" fmla="*/ 1 h 114"/>
                <a:gd name="T78" fmla="*/ 1 w 109"/>
                <a:gd name="T79" fmla="*/ 1 h 1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9"/>
                <a:gd name="T121" fmla="*/ 0 h 114"/>
                <a:gd name="T122" fmla="*/ 109 w 109"/>
                <a:gd name="T123" fmla="*/ 114 h 1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9" h="114">
                  <a:moveTo>
                    <a:pt x="98" y="114"/>
                  </a:moveTo>
                  <a:lnTo>
                    <a:pt x="92" y="113"/>
                  </a:lnTo>
                  <a:lnTo>
                    <a:pt x="87" y="112"/>
                  </a:lnTo>
                  <a:lnTo>
                    <a:pt x="81" y="112"/>
                  </a:lnTo>
                  <a:lnTo>
                    <a:pt x="76" y="110"/>
                  </a:lnTo>
                  <a:lnTo>
                    <a:pt x="70" y="109"/>
                  </a:lnTo>
                  <a:lnTo>
                    <a:pt x="64" y="109"/>
                  </a:lnTo>
                  <a:lnTo>
                    <a:pt x="58" y="108"/>
                  </a:lnTo>
                  <a:lnTo>
                    <a:pt x="52" y="108"/>
                  </a:lnTo>
                  <a:lnTo>
                    <a:pt x="49" y="108"/>
                  </a:lnTo>
                  <a:lnTo>
                    <a:pt x="46" y="108"/>
                  </a:lnTo>
                  <a:lnTo>
                    <a:pt x="43" y="107"/>
                  </a:lnTo>
                  <a:lnTo>
                    <a:pt x="39" y="107"/>
                  </a:lnTo>
                  <a:lnTo>
                    <a:pt x="34" y="107"/>
                  </a:lnTo>
                  <a:lnTo>
                    <a:pt x="29" y="107"/>
                  </a:lnTo>
                  <a:lnTo>
                    <a:pt x="22" y="106"/>
                  </a:lnTo>
                  <a:lnTo>
                    <a:pt x="17" y="106"/>
                  </a:lnTo>
                  <a:lnTo>
                    <a:pt x="11" y="106"/>
                  </a:lnTo>
                  <a:lnTo>
                    <a:pt x="8" y="106"/>
                  </a:lnTo>
                  <a:lnTo>
                    <a:pt x="6" y="101"/>
                  </a:lnTo>
                  <a:lnTo>
                    <a:pt x="5" y="98"/>
                  </a:lnTo>
                  <a:lnTo>
                    <a:pt x="3" y="92"/>
                  </a:lnTo>
                  <a:lnTo>
                    <a:pt x="2" y="89"/>
                  </a:lnTo>
                  <a:lnTo>
                    <a:pt x="1" y="84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1" y="52"/>
                  </a:lnTo>
                  <a:lnTo>
                    <a:pt x="2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5" y="38"/>
                  </a:lnTo>
                  <a:lnTo>
                    <a:pt x="6" y="35"/>
                  </a:lnTo>
                  <a:lnTo>
                    <a:pt x="7" y="32"/>
                  </a:lnTo>
                  <a:lnTo>
                    <a:pt x="9" y="30"/>
                  </a:lnTo>
                  <a:lnTo>
                    <a:pt x="11" y="24"/>
                  </a:lnTo>
                  <a:lnTo>
                    <a:pt x="16" y="20"/>
                  </a:lnTo>
                  <a:lnTo>
                    <a:pt x="19" y="15"/>
                  </a:lnTo>
                  <a:lnTo>
                    <a:pt x="23" y="12"/>
                  </a:lnTo>
                  <a:lnTo>
                    <a:pt x="28" y="7"/>
                  </a:lnTo>
                  <a:lnTo>
                    <a:pt x="33" y="5"/>
                  </a:lnTo>
                  <a:lnTo>
                    <a:pt x="37" y="2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1" y="2"/>
                  </a:lnTo>
                  <a:lnTo>
                    <a:pt x="75" y="5"/>
                  </a:lnTo>
                  <a:lnTo>
                    <a:pt x="80" y="7"/>
                  </a:lnTo>
                  <a:lnTo>
                    <a:pt x="85" y="12"/>
                  </a:lnTo>
                  <a:lnTo>
                    <a:pt x="89" y="15"/>
                  </a:lnTo>
                  <a:lnTo>
                    <a:pt x="93" y="20"/>
                  </a:lnTo>
                  <a:lnTo>
                    <a:pt x="97" y="24"/>
                  </a:lnTo>
                  <a:lnTo>
                    <a:pt x="100" y="30"/>
                  </a:lnTo>
                  <a:lnTo>
                    <a:pt x="101" y="32"/>
                  </a:lnTo>
                  <a:lnTo>
                    <a:pt x="102" y="35"/>
                  </a:lnTo>
                  <a:lnTo>
                    <a:pt x="103" y="38"/>
                  </a:lnTo>
                  <a:lnTo>
                    <a:pt x="105" y="43"/>
                  </a:lnTo>
                  <a:lnTo>
                    <a:pt x="105" y="45"/>
                  </a:lnTo>
                  <a:lnTo>
                    <a:pt x="106" y="48"/>
                  </a:lnTo>
                  <a:lnTo>
                    <a:pt x="106" y="52"/>
                  </a:lnTo>
                  <a:lnTo>
                    <a:pt x="107" y="56"/>
                  </a:lnTo>
                  <a:lnTo>
                    <a:pt x="108" y="59"/>
                  </a:lnTo>
                  <a:lnTo>
                    <a:pt x="108" y="62"/>
                  </a:lnTo>
                  <a:lnTo>
                    <a:pt x="108" y="65"/>
                  </a:lnTo>
                  <a:lnTo>
                    <a:pt x="109" y="70"/>
                  </a:lnTo>
                  <a:lnTo>
                    <a:pt x="108" y="75"/>
                  </a:lnTo>
                  <a:lnTo>
                    <a:pt x="108" y="81"/>
                  </a:lnTo>
                  <a:lnTo>
                    <a:pt x="107" y="87"/>
                  </a:lnTo>
                  <a:lnTo>
                    <a:pt x="106" y="93"/>
                  </a:lnTo>
                  <a:lnTo>
                    <a:pt x="104" y="99"/>
                  </a:lnTo>
                  <a:lnTo>
                    <a:pt x="102" y="103"/>
                  </a:lnTo>
                  <a:lnTo>
                    <a:pt x="100" y="108"/>
                  </a:lnTo>
                  <a:lnTo>
                    <a:pt x="98" y="114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39"/>
            <p:cNvSpPr>
              <a:spLocks/>
            </p:cNvSpPr>
            <p:nvPr/>
          </p:nvSpPr>
          <p:spPr bwMode="auto">
            <a:xfrm>
              <a:off x="1619" y="1882"/>
              <a:ext cx="45" cy="45"/>
            </a:xfrm>
            <a:custGeom>
              <a:avLst/>
              <a:gdLst>
                <a:gd name="T0" fmla="*/ 1 w 88"/>
                <a:gd name="T1" fmla="*/ 0 h 91"/>
                <a:gd name="T2" fmla="*/ 1 w 88"/>
                <a:gd name="T3" fmla="*/ 0 h 91"/>
                <a:gd name="T4" fmla="*/ 1 w 88"/>
                <a:gd name="T5" fmla="*/ 0 h 91"/>
                <a:gd name="T6" fmla="*/ 1 w 88"/>
                <a:gd name="T7" fmla="*/ 0 h 91"/>
                <a:gd name="T8" fmla="*/ 1 w 88"/>
                <a:gd name="T9" fmla="*/ 0 h 91"/>
                <a:gd name="T10" fmla="*/ 1 w 88"/>
                <a:gd name="T11" fmla="*/ 0 h 91"/>
                <a:gd name="T12" fmla="*/ 1 w 88"/>
                <a:gd name="T13" fmla="*/ 0 h 91"/>
                <a:gd name="T14" fmla="*/ 1 w 88"/>
                <a:gd name="T15" fmla="*/ 0 h 91"/>
                <a:gd name="T16" fmla="*/ 1 w 88"/>
                <a:gd name="T17" fmla="*/ 0 h 91"/>
                <a:gd name="T18" fmla="*/ 1 w 88"/>
                <a:gd name="T19" fmla="*/ 0 h 91"/>
                <a:gd name="T20" fmla="*/ 1 w 88"/>
                <a:gd name="T21" fmla="*/ 0 h 91"/>
                <a:gd name="T22" fmla="*/ 1 w 88"/>
                <a:gd name="T23" fmla="*/ 0 h 91"/>
                <a:gd name="T24" fmla="*/ 1 w 88"/>
                <a:gd name="T25" fmla="*/ 0 h 91"/>
                <a:gd name="T26" fmla="*/ 1 w 88"/>
                <a:gd name="T27" fmla="*/ 0 h 91"/>
                <a:gd name="T28" fmla="*/ 1 w 88"/>
                <a:gd name="T29" fmla="*/ 0 h 91"/>
                <a:gd name="T30" fmla="*/ 1 w 88"/>
                <a:gd name="T31" fmla="*/ 0 h 91"/>
                <a:gd name="T32" fmla="*/ 1 w 88"/>
                <a:gd name="T33" fmla="*/ 0 h 91"/>
                <a:gd name="T34" fmla="*/ 1 w 88"/>
                <a:gd name="T35" fmla="*/ 0 h 91"/>
                <a:gd name="T36" fmla="*/ 1 w 88"/>
                <a:gd name="T37" fmla="*/ 0 h 91"/>
                <a:gd name="T38" fmla="*/ 1 w 88"/>
                <a:gd name="T39" fmla="*/ 0 h 91"/>
                <a:gd name="T40" fmla="*/ 1 w 88"/>
                <a:gd name="T41" fmla="*/ 0 h 91"/>
                <a:gd name="T42" fmla="*/ 1 w 88"/>
                <a:gd name="T43" fmla="*/ 0 h 91"/>
                <a:gd name="T44" fmla="*/ 1 w 88"/>
                <a:gd name="T45" fmla="*/ 0 h 91"/>
                <a:gd name="T46" fmla="*/ 0 w 88"/>
                <a:gd name="T47" fmla="*/ 0 h 91"/>
                <a:gd name="T48" fmla="*/ 0 w 88"/>
                <a:gd name="T49" fmla="*/ 0 h 91"/>
                <a:gd name="T50" fmla="*/ 1 w 88"/>
                <a:gd name="T51" fmla="*/ 0 h 91"/>
                <a:gd name="T52" fmla="*/ 1 w 88"/>
                <a:gd name="T53" fmla="*/ 0 h 91"/>
                <a:gd name="T54" fmla="*/ 1 w 88"/>
                <a:gd name="T55" fmla="*/ 0 h 91"/>
                <a:gd name="T56" fmla="*/ 1 w 88"/>
                <a:gd name="T57" fmla="*/ 0 h 91"/>
                <a:gd name="T58" fmla="*/ 1 w 88"/>
                <a:gd name="T59" fmla="*/ 0 h 91"/>
                <a:gd name="T60" fmla="*/ 1 w 88"/>
                <a:gd name="T61" fmla="*/ 0 h 91"/>
                <a:gd name="T62" fmla="*/ 1 w 88"/>
                <a:gd name="T63" fmla="*/ 0 h 91"/>
                <a:gd name="T64" fmla="*/ 1 w 88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91"/>
                <a:gd name="T101" fmla="*/ 88 w 88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91">
                  <a:moveTo>
                    <a:pt x="44" y="91"/>
                  </a:moveTo>
                  <a:lnTo>
                    <a:pt x="48" y="89"/>
                  </a:lnTo>
                  <a:lnTo>
                    <a:pt x="53" y="89"/>
                  </a:lnTo>
                  <a:lnTo>
                    <a:pt x="56" y="87"/>
                  </a:lnTo>
                  <a:lnTo>
                    <a:pt x="61" y="86"/>
                  </a:lnTo>
                  <a:lnTo>
                    <a:pt x="64" y="84"/>
                  </a:lnTo>
                  <a:lnTo>
                    <a:pt x="68" y="82"/>
                  </a:lnTo>
                  <a:lnTo>
                    <a:pt x="72" y="80"/>
                  </a:lnTo>
                  <a:lnTo>
                    <a:pt x="75" y="78"/>
                  </a:lnTo>
                  <a:lnTo>
                    <a:pt x="77" y="73"/>
                  </a:lnTo>
                  <a:lnTo>
                    <a:pt x="81" y="70"/>
                  </a:lnTo>
                  <a:lnTo>
                    <a:pt x="82" y="67"/>
                  </a:lnTo>
                  <a:lnTo>
                    <a:pt x="84" y="63"/>
                  </a:lnTo>
                  <a:lnTo>
                    <a:pt x="85" y="58"/>
                  </a:lnTo>
                  <a:lnTo>
                    <a:pt x="87" y="54"/>
                  </a:lnTo>
                  <a:lnTo>
                    <a:pt x="88" y="50"/>
                  </a:lnTo>
                  <a:lnTo>
                    <a:pt x="88" y="45"/>
                  </a:lnTo>
                  <a:lnTo>
                    <a:pt x="88" y="41"/>
                  </a:lnTo>
                  <a:lnTo>
                    <a:pt x="87" y="36"/>
                  </a:lnTo>
                  <a:lnTo>
                    <a:pt x="85" y="31"/>
                  </a:lnTo>
                  <a:lnTo>
                    <a:pt x="84" y="28"/>
                  </a:lnTo>
                  <a:lnTo>
                    <a:pt x="82" y="24"/>
                  </a:lnTo>
                  <a:lnTo>
                    <a:pt x="81" y="20"/>
                  </a:lnTo>
                  <a:lnTo>
                    <a:pt x="77" y="16"/>
                  </a:lnTo>
                  <a:lnTo>
                    <a:pt x="75" y="14"/>
                  </a:lnTo>
                  <a:lnTo>
                    <a:pt x="72" y="10"/>
                  </a:lnTo>
                  <a:lnTo>
                    <a:pt x="68" y="8"/>
                  </a:lnTo>
                  <a:lnTo>
                    <a:pt x="64" y="6"/>
                  </a:lnTo>
                  <a:lnTo>
                    <a:pt x="61" y="3"/>
                  </a:lnTo>
                  <a:lnTo>
                    <a:pt x="56" y="1"/>
                  </a:lnTo>
                  <a:lnTo>
                    <a:pt x="53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5" y="1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13" y="14"/>
                  </a:lnTo>
                  <a:lnTo>
                    <a:pt x="10" y="16"/>
                  </a:lnTo>
                  <a:lnTo>
                    <a:pt x="7" y="20"/>
                  </a:lnTo>
                  <a:lnTo>
                    <a:pt x="4" y="24"/>
                  </a:lnTo>
                  <a:lnTo>
                    <a:pt x="3" y="28"/>
                  </a:lnTo>
                  <a:lnTo>
                    <a:pt x="1" y="31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3" y="63"/>
                  </a:lnTo>
                  <a:lnTo>
                    <a:pt x="4" y="67"/>
                  </a:lnTo>
                  <a:lnTo>
                    <a:pt x="7" y="70"/>
                  </a:lnTo>
                  <a:lnTo>
                    <a:pt x="10" y="73"/>
                  </a:lnTo>
                  <a:lnTo>
                    <a:pt x="13" y="78"/>
                  </a:lnTo>
                  <a:lnTo>
                    <a:pt x="16" y="80"/>
                  </a:lnTo>
                  <a:lnTo>
                    <a:pt x="19" y="82"/>
                  </a:lnTo>
                  <a:lnTo>
                    <a:pt x="22" y="84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5" y="89"/>
                  </a:lnTo>
                  <a:lnTo>
                    <a:pt x="39" y="89"/>
                  </a:lnTo>
                  <a:lnTo>
                    <a:pt x="44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0"/>
            <p:cNvSpPr>
              <a:spLocks/>
            </p:cNvSpPr>
            <p:nvPr/>
          </p:nvSpPr>
          <p:spPr bwMode="auto">
            <a:xfrm>
              <a:off x="1625" y="1888"/>
              <a:ext cx="27" cy="26"/>
            </a:xfrm>
            <a:custGeom>
              <a:avLst/>
              <a:gdLst>
                <a:gd name="T0" fmla="*/ 1 w 52"/>
                <a:gd name="T1" fmla="*/ 1 h 52"/>
                <a:gd name="T2" fmla="*/ 1 w 52"/>
                <a:gd name="T3" fmla="*/ 1 h 52"/>
                <a:gd name="T4" fmla="*/ 1 w 52"/>
                <a:gd name="T5" fmla="*/ 1 h 52"/>
                <a:gd name="T6" fmla="*/ 1 w 52"/>
                <a:gd name="T7" fmla="*/ 1 h 52"/>
                <a:gd name="T8" fmla="*/ 1 w 52"/>
                <a:gd name="T9" fmla="*/ 1 h 52"/>
                <a:gd name="T10" fmla="*/ 1 w 52"/>
                <a:gd name="T11" fmla="*/ 1 h 52"/>
                <a:gd name="T12" fmla="*/ 1 w 52"/>
                <a:gd name="T13" fmla="*/ 1 h 52"/>
                <a:gd name="T14" fmla="*/ 1 w 52"/>
                <a:gd name="T15" fmla="*/ 1 h 52"/>
                <a:gd name="T16" fmla="*/ 1 w 52"/>
                <a:gd name="T17" fmla="*/ 1 h 52"/>
                <a:gd name="T18" fmla="*/ 1 w 52"/>
                <a:gd name="T19" fmla="*/ 1 h 52"/>
                <a:gd name="T20" fmla="*/ 1 w 52"/>
                <a:gd name="T21" fmla="*/ 1 h 52"/>
                <a:gd name="T22" fmla="*/ 1 w 52"/>
                <a:gd name="T23" fmla="*/ 1 h 52"/>
                <a:gd name="T24" fmla="*/ 1 w 52"/>
                <a:gd name="T25" fmla="*/ 1 h 52"/>
                <a:gd name="T26" fmla="*/ 1 w 52"/>
                <a:gd name="T27" fmla="*/ 1 h 52"/>
                <a:gd name="T28" fmla="*/ 1 w 52"/>
                <a:gd name="T29" fmla="*/ 1 h 52"/>
                <a:gd name="T30" fmla="*/ 1 w 52"/>
                <a:gd name="T31" fmla="*/ 0 h 52"/>
                <a:gd name="T32" fmla="*/ 1 w 52"/>
                <a:gd name="T33" fmla="*/ 0 h 52"/>
                <a:gd name="T34" fmla="*/ 1 w 52"/>
                <a:gd name="T35" fmla="*/ 0 h 52"/>
                <a:gd name="T36" fmla="*/ 1 w 52"/>
                <a:gd name="T37" fmla="*/ 1 h 52"/>
                <a:gd name="T38" fmla="*/ 1 w 52"/>
                <a:gd name="T39" fmla="*/ 1 h 52"/>
                <a:gd name="T40" fmla="*/ 1 w 52"/>
                <a:gd name="T41" fmla="*/ 1 h 52"/>
                <a:gd name="T42" fmla="*/ 1 w 52"/>
                <a:gd name="T43" fmla="*/ 1 h 52"/>
                <a:gd name="T44" fmla="*/ 1 w 52"/>
                <a:gd name="T45" fmla="*/ 1 h 52"/>
                <a:gd name="T46" fmla="*/ 0 w 52"/>
                <a:gd name="T47" fmla="*/ 1 h 52"/>
                <a:gd name="T48" fmla="*/ 0 w 52"/>
                <a:gd name="T49" fmla="*/ 1 h 52"/>
                <a:gd name="T50" fmla="*/ 0 w 52"/>
                <a:gd name="T51" fmla="*/ 1 h 52"/>
                <a:gd name="T52" fmla="*/ 1 w 52"/>
                <a:gd name="T53" fmla="*/ 1 h 52"/>
                <a:gd name="T54" fmla="*/ 1 w 52"/>
                <a:gd name="T55" fmla="*/ 1 h 52"/>
                <a:gd name="T56" fmla="*/ 1 w 52"/>
                <a:gd name="T57" fmla="*/ 1 h 52"/>
                <a:gd name="T58" fmla="*/ 1 w 52"/>
                <a:gd name="T59" fmla="*/ 1 h 52"/>
                <a:gd name="T60" fmla="*/ 1 w 52"/>
                <a:gd name="T61" fmla="*/ 1 h 52"/>
                <a:gd name="T62" fmla="*/ 1 w 52"/>
                <a:gd name="T63" fmla="*/ 1 h 52"/>
                <a:gd name="T64" fmla="*/ 1 w 52"/>
                <a:gd name="T65" fmla="*/ 1 h 52"/>
                <a:gd name="T66" fmla="*/ 1 w 52"/>
                <a:gd name="T67" fmla="*/ 1 h 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2"/>
                <a:gd name="T103" fmla="*/ 0 h 52"/>
                <a:gd name="T104" fmla="*/ 52 w 52"/>
                <a:gd name="T105" fmla="*/ 52 h 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2" h="52">
                  <a:moveTo>
                    <a:pt x="26" y="52"/>
                  </a:moveTo>
                  <a:lnTo>
                    <a:pt x="30" y="51"/>
                  </a:lnTo>
                  <a:lnTo>
                    <a:pt x="35" y="50"/>
                  </a:lnTo>
                  <a:lnTo>
                    <a:pt x="40" y="47"/>
                  </a:lnTo>
                  <a:lnTo>
                    <a:pt x="44" y="44"/>
                  </a:lnTo>
                  <a:lnTo>
                    <a:pt x="47" y="40"/>
                  </a:lnTo>
                  <a:lnTo>
                    <a:pt x="50" y="36"/>
                  </a:lnTo>
                  <a:lnTo>
                    <a:pt x="51" y="30"/>
                  </a:lnTo>
                  <a:lnTo>
                    <a:pt x="52" y="26"/>
                  </a:lnTo>
                  <a:lnTo>
                    <a:pt x="51" y="21"/>
                  </a:lnTo>
                  <a:lnTo>
                    <a:pt x="50" y="15"/>
                  </a:lnTo>
                  <a:lnTo>
                    <a:pt x="47" y="11"/>
                  </a:lnTo>
                  <a:lnTo>
                    <a:pt x="44" y="7"/>
                  </a:lnTo>
                  <a:lnTo>
                    <a:pt x="40" y="3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7" y="44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19" y="51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1"/>
            <p:cNvSpPr>
              <a:spLocks/>
            </p:cNvSpPr>
            <p:nvPr/>
          </p:nvSpPr>
          <p:spPr bwMode="auto">
            <a:xfrm>
              <a:off x="2012" y="1995"/>
              <a:ext cx="48" cy="67"/>
            </a:xfrm>
            <a:custGeom>
              <a:avLst/>
              <a:gdLst>
                <a:gd name="T0" fmla="*/ 1 w 96"/>
                <a:gd name="T1" fmla="*/ 0 h 135"/>
                <a:gd name="T2" fmla="*/ 1 w 96"/>
                <a:gd name="T3" fmla="*/ 0 h 135"/>
                <a:gd name="T4" fmla="*/ 1 w 96"/>
                <a:gd name="T5" fmla="*/ 0 h 135"/>
                <a:gd name="T6" fmla="*/ 1 w 96"/>
                <a:gd name="T7" fmla="*/ 0 h 135"/>
                <a:gd name="T8" fmla="*/ 1 w 96"/>
                <a:gd name="T9" fmla="*/ 0 h 135"/>
                <a:gd name="T10" fmla="*/ 1 w 96"/>
                <a:gd name="T11" fmla="*/ 0 h 135"/>
                <a:gd name="T12" fmla="*/ 1 w 96"/>
                <a:gd name="T13" fmla="*/ 0 h 135"/>
                <a:gd name="T14" fmla="*/ 1 w 96"/>
                <a:gd name="T15" fmla="*/ 0 h 135"/>
                <a:gd name="T16" fmla="*/ 1 w 96"/>
                <a:gd name="T17" fmla="*/ 0 h 135"/>
                <a:gd name="T18" fmla="*/ 1 w 96"/>
                <a:gd name="T19" fmla="*/ 0 h 135"/>
                <a:gd name="T20" fmla="*/ 1 w 96"/>
                <a:gd name="T21" fmla="*/ 0 h 135"/>
                <a:gd name="T22" fmla="*/ 1 w 96"/>
                <a:gd name="T23" fmla="*/ 0 h 135"/>
                <a:gd name="T24" fmla="*/ 1 w 96"/>
                <a:gd name="T25" fmla="*/ 0 h 135"/>
                <a:gd name="T26" fmla="*/ 1 w 96"/>
                <a:gd name="T27" fmla="*/ 0 h 135"/>
                <a:gd name="T28" fmla="*/ 1 w 96"/>
                <a:gd name="T29" fmla="*/ 0 h 135"/>
                <a:gd name="T30" fmla="*/ 1 w 96"/>
                <a:gd name="T31" fmla="*/ 0 h 135"/>
                <a:gd name="T32" fmla="*/ 1 w 96"/>
                <a:gd name="T33" fmla="*/ 0 h 135"/>
                <a:gd name="T34" fmla="*/ 1 w 96"/>
                <a:gd name="T35" fmla="*/ 0 h 135"/>
                <a:gd name="T36" fmla="*/ 1 w 96"/>
                <a:gd name="T37" fmla="*/ 0 h 135"/>
                <a:gd name="T38" fmla="*/ 1 w 96"/>
                <a:gd name="T39" fmla="*/ 0 h 135"/>
                <a:gd name="T40" fmla="*/ 1 w 96"/>
                <a:gd name="T41" fmla="*/ 0 h 135"/>
                <a:gd name="T42" fmla="*/ 1 w 96"/>
                <a:gd name="T43" fmla="*/ 0 h 135"/>
                <a:gd name="T44" fmla="*/ 1 w 96"/>
                <a:gd name="T45" fmla="*/ 0 h 135"/>
                <a:gd name="T46" fmla="*/ 1 w 96"/>
                <a:gd name="T47" fmla="*/ 0 h 135"/>
                <a:gd name="T48" fmla="*/ 1 w 96"/>
                <a:gd name="T49" fmla="*/ 0 h 135"/>
                <a:gd name="T50" fmla="*/ 1 w 96"/>
                <a:gd name="T51" fmla="*/ 0 h 135"/>
                <a:gd name="T52" fmla="*/ 1 w 96"/>
                <a:gd name="T53" fmla="*/ 0 h 135"/>
                <a:gd name="T54" fmla="*/ 1 w 96"/>
                <a:gd name="T55" fmla="*/ 0 h 135"/>
                <a:gd name="T56" fmla="*/ 0 w 96"/>
                <a:gd name="T57" fmla="*/ 0 h 135"/>
                <a:gd name="T58" fmla="*/ 0 w 96"/>
                <a:gd name="T59" fmla="*/ 0 h 135"/>
                <a:gd name="T60" fmla="*/ 0 w 96"/>
                <a:gd name="T61" fmla="*/ 0 h 135"/>
                <a:gd name="T62" fmla="*/ 0 w 96"/>
                <a:gd name="T63" fmla="*/ 0 h 135"/>
                <a:gd name="T64" fmla="*/ 1 w 96"/>
                <a:gd name="T65" fmla="*/ 0 h 135"/>
                <a:gd name="T66" fmla="*/ 1 w 96"/>
                <a:gd name="T67" fmla="*/ 0 h 135"/>
                <a:gd name="T68" fmla="*/ 1 w 96"/>
                <a:gd name="T69" fmla="*/ 0 h 135"/>
                <a:gd name="T70" fmla="*/ 1 w 96"/>
                <a:gd name="T71" fmla="*/ 0 h 135"/>
                <a:gd name="T72" fmla="*/ 1 w 96"/>
                <a:gd name="T73" fmla="*/ 0 h 135"/>
                <a:gd name="T74" fmla="*/ 1 w 96"/>
                <a:gd name="T75" fmla="*/ 0 h 135"/>
                <a:gd name="T76" fmla="*/ 1 w 96"/>
                <a:gd name="T77" fmla="*/ 0 h 135"/>
                <a:gd name="T78" fmla="*/ 1 w 96"/>
                <a:gd name="T79" fmla="*/ 0 h 135"/>
                <a:gd name="T80" fmla="*/ 1 w 96"/>
                <a:gd name="T81" fmla="*/ 0 h 1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135"/>
                <a:gd name="T125" fmla="*/ 96 w 96"/>
                <a:gd name="T126" fmla="*/ 135 h 1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135">
                  <a:moveTo>
                    <a:pt x="48" y="135"/>
                  </a:moveTo>
                  <a:lnTo>
                    <a:pt x="53" y="134"/>
                  </a:lnTo>
                  <a:lnTo>
                    <a:pt x="57" y="132"/>
                  </a:lnTo>
                  <a:lnTo>
                    <a:pt x="61" y="130"/>
                  </a:lnTo>
                  <a:lnTo>
                    <a:pt x="66" y="128"/>
                  </a:lnTo>
                  <a:lnTo>
                    <a:pt x="70" y="126"/>
                  </a:lnTo>
                  <a:lnTo>
                    <a:pt x="74" y="122"/>
                  </a:lnTo>
                  <a:lnTo>
                    <a:pt x="77" y="118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7" y="104"/>
                  </a:lnTo>
                  <a:lnTo>
                    <a:pt x="89" y="99"/>
                  </a:lnTo>
                  <a:lnTo>
                    <a:pt x="91" y="94"/>
                  </a:lnTo>
                  <a:lnTo>
                    <a:pt x="92" y="90"/>
                  </a:lnTo>
                  <a:lnTo>
                    <a:pt x="92" y="87"/>
                  </a:lnTo>
                  <a:lnTo>
                    <a:pt x="93" y="84"/>
                  </a:lnTo>
                  <a:lnTo>
                    <a:pt x="94" y="81"/>
                  </a:lnTo>
                  <a:lnTo>
                    <a:pt x="94" y="78"/>
                  </a:lnTo>
                  <a:lnTo>
                    <a:pt x="96" y="74"/>
                  </a:lnTo>
                  <a:lnTo>
                    <a:pt x="96" y="71"/>
                  </a:lnTo>
                  <a:lnTo>
                    <a:pt x="96" y="68"/>
                  </a:lnTo>
                  <a:lnTo>
                    <a:pt x="96" y="64"/>
                  </a:lnTo>
                  <a:lnTo>
                    <a:pt x="96" y="60"/>
                  </a:lnTo>
                  <a:lnTo>
                    <a:pt x="94" y="57"/>
                  </a:lnTo>
                  <a:lnTo>
                    <a:pt x="94" y="53"/>
                  </a:lnTo>
                  <a:lnTo>
                    <a:pt x="93" y="50"/>
                  </a:lnTo>
                  <a:lnTo>
                    <a:pt x="92" y="47"/>
                  </a:lnTo>
                  <a:lnTo>
                    <a:pt x="92" y="43"/>
                  </a:lnTo>
                  <a:lnTo>
                    <a:pt x="91" y="41"/>
                  </a:lnTo>
                  <a:lnTo>
                    <a:pt x="89" y="35"/>
                  </a:lnTo>
                  <a:lnTo>
                    <a:pt x="87" y="29"/>
                  </a:lnTo>
                  <a:lnTo>
                    <a:pt x="84" y="24"/>
                  </a:lnTo>
                  <a:lnTo>
                    <a:pt x="82" y="19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70" y="8"/>
                  </a:lnTo>
                  <a:lnTo>
                    <a:pt x="66" y="5"/>
                  </a:lnTo>
                  <a:lnTo>
                    <a:pt x="61" y="2"/>
                  </a:lnTo>
                  <a:lnTo>
                    <a:pt x="57" y="1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3" y="2"/>
                  </a:lnTo>
                  <a:lnTo>
                    <a:pt x="29" y="5"/>
                  </a:lnTo>
                  <a:lnTo>
                    <a:pt x="25" y="8"/>
                  </a:lnTo>
                  <a:lnTo>
                    <a:pt x="20" y="11"/>
                  </a:lnTo>
                  <a:lnTo>
                    <a:pt x="17" y="14"/>
                  </a:lnTo>
                  <a:lnTo>
                    <a:pt x="14" y="19"/>
                  </a:lnTo>
                  <a:lnTo>
                    <a:pt x="11" y="24"/>
                  </a:lnTo>
                  <a:lnTo>
                    <a:pt x="7" y="29"/>
                  </a:lnTo>
                  <a:lnTo>
                    <a:pt x="5" y="35"/>
                  </a:lnTo>
                  <a:lnTo>
                    <a:pt x="4" y="41"/>
                  </a:lnTo>
                  <a:lnTo>
                    <a:pt x="3" y="43"/>
                  </a:lnTo>
                  <a:lnTo>
                    <a:pt x="2" y="47"/>
                  </a:lnTo>
                  <a:lnTo>
                    <a:pt x="1" y="50"/>
                  </a:lnTo>
                  <a:lnTo>
                    <a:pt x="1" y="53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1" y="84"/>
                  </a:lnTo>
                  <a:lnTo>
                    <a:pt x="2" y="87"/>
                  </a:lnTo>
                  <a:lnTo>
                    <a:pt x="3" y="90"/>
                  </a:lnTo>
                  <a:lnTo>
                    <a:pt x="4" y="94"/>
                  </a:lnTo>
                  <a:lnTo>
                    <a:pt x="5" y="99"/>
                  </a:lnTo>
                  <a:lnTo>
                    <a:pt x="7" y="104"/>
                  </a:lnTo>
                  <a:lnTo>
                    <a:pt x="11" y="110"/>
                  </a:lnTo>
                  <a:lnTo>
                    <a:pt x="14" y="114"/>
                  </a:lnTo>
                  <a:lnTo>
                    <a:pt x="17" y="118"/>
                  </a:lnTo>
                  <a:lnTo>
                    <a:pt x="20" y="122"/>
                  </a:lnTo>
                  <a:lnTo>
                    <a:pt x="25" y="126"/>
                  </a:lnTo>
                  <a:lnTo>
                    <a:pt x="29" y="128"/>
                  </a:lnTo>
                  <a:lnTo>
                    <a:pt x="33" y="130"/>
                  </a:lnTo>
                  <a:lnTo>
                    <a:pt x="37" y="132"/>
                  </a:lnTo>
                  <a:lnTo>
                    <a:pt x="43" y="134"/>
                  </a:lnTo>
                  <a:lnTo>
                    <a:pt x="48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5" name="Freeform 42"/>
            <p:cNvSpPr>
              <a:spLocks/>
            </p:cNvSpPr>
            <p:nvPr/>
          </p:nvSpPr>
          <p:spPr bwMode="auto">
            <a:xfrm>
              <a:off x="2201" y="1846"/>
              <a:ext cx="95" cy="231"/>
            </a:xfrm>
            <a:custGeom>
              <a:avLst/>
              <a:gdLst>
                <a:gd name="T0" fmla="*/ 1 w 190"/>
                <a:gd name="T1" fmla="*/ 0 h 463"/>
                <a:gd name="T2" fmla="*/ 1 w 190"/>
                <a:gd name="T3" fmla="*/ 0 h 463"/>
                <a:gd name="T4" fmla="*/ 1 w 190"/>
                <a:gd name="T5" fmla="*/ 0 h 463"/>
                <a:gd name="T6" fmla="*/ 1 w 190"/>
                <a:gd name="T7" fmla="*/ 0 h 463"/>
                <a:gd name="T8" fmla="*/ 1 w 190"/>
                <a:gd name="T9" fmla="*/ 0 h 463"/>
                <a:gd name="T10" fmla="*/ 1 w 190"/>
                <a:gd name="T11" fmla="*/ 0 h 463"/>
                <a:gd name="T12" fmla="*/ 1 w 190"/>
                <a:gd name="T13" fmla="*/ 0 h 463"/>
                <a:gd name="T14" fmla="*/ 1 w 190"/>
                <a:gd name="T15" fmla="*/ 0 h 463"/>
                <a:gd name="T16" fmla="*/ 1 w 190"/>
                <a:gd name="T17" fmla="*/ 0 h 463"/>
                <a:gd name="T18" fmla="*/ 1 w 190"/>
                <a:gd name="T19" fmla="*/ 0 h 463"/>
                <a:gd name="T20" fmla="*/ 1 w 190"/>
                <a:gd name="T21" fmla="*/ 0 h 463"/>
                <a:gd name="T22" fmla="*/ 1 w 190"/>
                <a:gd name="T23" fmla="*/ 0 h 463"/>
                <a:gd name="T24" fmla="*/ 1 w 190"/>
                <a:gd name="T25" fmla="*/ 0 h 463"/>
                <a:gd name="T26" fmla="*/ 1 w 190"/>
                <a:gd name="T27" fmla="*/ 0 h 463"/>
                <a:gd name="T28" fmla="*/ 1 w 190"/>
                <a:gd name="T29" fmla="*/ 0 h 463"/>
                <a:gd name="T30" fmla="*/ 1 w 190"/>
                <a:gd name="T31" fmla="*/ 0 h 463"/>
                <a:gd name="T32" fmla="*/ 1 w 190"/>
                <a:gd name="T33" fmla="*/ 0 h 463"/>
                <a:gd name="T34" fmla="*/ 1 w 190"/>
                <a:gd name="T35" fmla="*/ 0 h 463"/>
                <a:gd name="T36" fmla="*/ 1 w 190"/>
                <a:gd name="T37" fmla="*/ 0 h 463"/>
                <a:gd name="T38" fmla="*/ 1 w 190"/>
                <a:gd name="T39" fmla="*/ 0 h 463"/>
                <a:gd name="T40" fmla="*/ 1 w 190"/>
                <a:gd name="T41" fmla="*/ 0 h 463"/>
                <a:gd name="T42" fmla="*/ 1 w 190"/>
                <a:gd name="T43" fmla="*/ 0 h 463"/>
                <a:gd name="T44" fmla="*/ 1 w 190"/>
                <a:gd name="T45" fmla="*/ 0 h 463"/>
                <a:gd name="T46" fmla="*/ 1 w 190"/>
                <a:gd name="T47" fmla="*/ 0 h 463"/>
                <a:gd name="T48" fmla="*/ 1 w 190"/>
                <a:gd name="T49" fmla="*/ 0 h 463"/>
                <a:gd name="T50" fmla="*/ 1 w 190"/>
                <a:gd name="T51" fmla="*/ 0 h 463"/>
                <a:gd name="T52" fmla="*/ 1 w 190"/>
                <a:gd name="T53" fmla="*/ 0 h 463"/>
                <a:gd name="T54" fmla="*/ 1 w 190"/>
                <a:gd name="T55" fmla="*/ 0 h 463"/>
                <a:gd name="T56" fmla="*/ 0 w 190"/>
                <a:gd name="T57" fmla="*/ 0 h 463"/>
                <a:gd name="T58" fmla="*/ 0 w 190"/>
                <a:gd name="T59" fmla="*/ 0 h 463"/>
                <a:gd name="T60" fmla="*/ 0 w 190"/>
                <a:gd name="T61" fmla="*/ 0 h 463"/>
                <a:gd name="T62" fmla="*/ 1 w 190"/>
                <a:gd name="T63" fmla="*/ 0 h 463"/>
                <a:gd name="T64" fmla="*/ 1 w 190"/>
                <a:gd name="T65" fmla="*/ 0 h 463"/>
                <a:gd name="T66" fmla="*/ 1 w 190"/>
                <a:gd name="T67" fmla="*/ 0 h 463"/>
                <a:gd name="T68" fmla="*/ 1 w 190"/>
                <a:gd name="T69" fmla="*/ 0 h 463"/>
                <a:gd name="T70" fmla="*/ 1 w 190"/>
                <a:gd name="T71" fmla="*/ 0 h 463"/>
                <a:gd name="T72" fmla="*/ 1 w 190"/>
                <a:gd name="T73" fmla="*/ 0 h 463"/>
                <a:gd name="T74" fmla="*/ 1 w 190"/>
                <a:gd name="T75" fmla="*/ 0 h 463"/>
                <a:gd name="T76" fmla="*/ 1 w 190"/>
                <a:gd name="T77" fmla="*/ 0 h 463"/>
                <a:gd name="T78" fmla="*/ 1 w 190"/>
                <a:gd name="T79" fmla="*/ 0 h 463"/>
                <a:gd name="T80" fmla="*/ 1 w 190"/>
                <a:gd name="T81" fmla="*/ 0 h 463"/>
                <a:gd name="T82" fmla="*/ 1 w 190"/>
                <a:gd name="T83" fmla="*/ 0 h 463"/>
                <a:gd name="T84" fmla="*/ 1 w 190"/>
                <a:gd name="T85" fmla="*/ 0 h 463"/>
                <a:gd name="T86" fmla="*/ 1 w 190"/>
                <a:gd name="T87" fmla="*/ 0 h 463"/>
                <a:gd name="T88" fmla="*/ 1 w 190"/>
                <a:gd name="T89" fmla="*/ 0 h 463"/>
                <a:gd name="T90" fmla="*/ 1 w 190"/>
                <a:gd name="T91" fmla="*/ 0 h 463"/>
                <a:gd name="T92" fmla="*/ 1 w 190"/>
                <a:gd name="T93" fmla="*/ 0 h 463"/>
                <a:gd name="T94" fmla="*/ 1 w 190"/>
                <a:gd name="T95" fmla="*/ 0 h 463"/>
                <a:gd name="T96" fmla="*/ 1 w 190"/>
                <a:gd name="T97" fmla="*/ 0 h 463"/>
                <a:gd name="T98" fmla="*/ 1 w 190"/>
                <a:gd name="T99" fmla="*/ 0 h 463"/>
                <a:gd name="T100" fmla="*/ 1 w 190"/>
                <a:gd name="T101" fmla="*/ 0 h 463"/>
                <a:gd name="T102" fmla="*/ 1 w 190"/>
                <a:gd name="T103" fmla="*/ 0 h 463"/>
                <a:gd name="T104" fmla="*/ 1 w 190"/>
                <a:gd name="T105" fmla="*/ 0 h 4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0"/>
                <a:gd name="T160" fmla="*/ 0 h 463"/>
                <a:gd name="T161" fmla="*/ 190 w 190"/>
                <a:gd name="T162" fmla="*/ 463 h 4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0" h="463">
                  <a:moveTo>
                    <a:pt x="185" y="235"/>
                  </a:moveTo>
                  <a:lnTo>
                    <a:pt x="185" y="228"/>
                  </a:lnTo>
                  <a:lnTo>
                    <a:pt x="186" y="223"/>
                  </a:lnTo>
                  <a:lnTo>
                    <a:pt x="186" y="216"/>
                  </a:lnTo>
                  <a:lnTo>
                    <a:pt x="188" y="211"/>
                  </a:lnTo>
                  <a:lnTo>
                    <a:pt x="188" y="205"/>
                  </a:lnTo>
                  <a:lnTo>
                    <a:pt x="188" y="199"/>
                  </a:lnTo>
                  <a:lnTo>
                    <a:pt x="189" y="193"/>
                  </a:lnTo>
                  <a:lnTo>
                    <a:pt x="189" y="187"/>
                  </a:lnTo>
                  <a:lnTo>
                    <a:pt x="189" y="182"/>
                  </a:lnTo>
                  <a:lnTo>
                    <a:pt x="189" y="177"/>
                  </a:lnTo>
                  <a:lnTo>
                    <a:pt x="189" y="170"/>
                  </a:lnTo>
                  <a:lnTo>
                    <a:pt x="190" y="166"/>
                  </a:lnTo>
                  <a:lnTo>
                    <a:pt x="190" y="159"/>
                  </a:lnTo>
                  <a:lnTo>
                    <a:pt x="190" y="155"/>
                  </a:lnTo>
                  <a:lnTo>
                    <a:pt x="190" y="150"/>
                  </a:lnTo>
                  <a:lnTo>
                    <a:pt x="190" y="144"/>
                  </a:lnTo>
                  <a:lnTo>
                    <a:pt x="189" y="139"/>
                  </a:lnTo>
                  <a:lnTo>
                    <a:pt x="189" y="134"/>
                  </a:lnTo>
                  <a:lnTo>
                    <a:pt x="188" y="129"/>
                  </a:lnTo>
                  <a:lnTo>
                    <a:pt x="188" y="124"/>
                  </a:lnTo>
                  <a:lnTo>
                    <a:pt x="188" y="119"/>
                  </a:lnTo>
                  <a:lnTo>
                    <a:pt x="187" y="114"/>
                  </a:lnTo>
                  <a:lnTo>
                    <a:pt x="186" y="110"/>
                  </a:lnTo>
                  <a:lnTo>
                    <a:pt x="186" y="105"/>
                  </a:lnTo>
                  <a:lnTo>
                    <a:pt x="185" y="99"/>
                  </a:lnTo>
                  <a:lnTo>
                    <a:pt x="185" y="95"/>
                  </a:lnTo>
                  <a:lnTo>
                    <a:pt x="184" y="91"/>
                  </a:lnTo>
                  <a:lnTo>
                    <a:pt x="183" y="86"/>
                  </a:lnTo>
                  <a:lnTo>
                    <a:pt x="182" y="82"/>
                  </a:lnTo>
                  <a:lnTo>
                    <a:pt x="182" y="78"/>
                  </a:lnTo>
                  <a:lnTo>
                    <a:pt x="181" y="74"/>
                  </a:lnTo>
                  <a:lnTo>
                    <a:pt x="181" y="70"/>
                  </a:lnTo>
                  <a:lnTo>
                    <a:pt x="178" y="66"/>
                  </a:lnTo>
                  <a:lnTo>
                    <a:pt x="177" y="62"/>
                  </a:lnTo>
                  <a:lnTo>
                    <a:pt x="176" y="58"/>
                  </a:lnTo>
                  <a:lnTo>
                    <a:pt x="175" y="55"/>
                  </a:lnTo>
                  <a:lnTo>
                    <a:pt x="173" y="51"/>
                  </a:lnTo>
                  <a:lnTo>
                    <a:pt x="172" y="48"/>
                  </a:lnTo>
                  <a:lnTo>
                    <a:pt x="171" y="44"/>
                  </a:lnTo>
                  <a:lnTo>
                    <a:pt x="170" y="42"/>
                  </a:lnTo>
                  <a:lnTo>
                    <a:pt x="168" y="38"/>
                  </a:lnTo>
                  <a:lnTo>
                    <a:pt x="167" y="35"/>
                  </a:lnTo>
                  <a:lnTo>
                    <a:pt x="164" y="32"/>
                  </a:lnTo>
                  <a:lnTo>
                    <a:pt x="163" y="30"/>
                  </a:lnTo>
                  <a:lnTo>
                    <a:pt x="160" y="24"/>
                  </a:lnTo>
                  <a:lnTo>
                    <a:pt x="157" y="20"/>
                  </a:lnTo>
                  <a:lnTo>
                    <a:pt x="154" y="15"/>
                  </a:lnTo>
                  <a:lnTo>
                    <a:pt x="149" y="11"/>
                  </a:lnTo>
                  <a:lnTo>
                    <a:pt x="146" y="8"/>
                  </a:lnTo>
                  <a:lnTo>
                    <a:pt x="142" y="6"/>
                  </a:lnTo>
                  <a:lnTo>
                    <a:pt x="137" y="3"/>
                  </a:lnTo>
                  <a:lnTo>
                    <a:pt x="133" y="2"/>
                  </a:lnTo>
                  <a:lnTo>
                    <a:pt x="129" y="1"/>
                  </a:lnTo>
                  <a:lnTo>
                    <a:pt x="126" y="1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1" y="2"/>
                  </a:lnTo>
                  <a:lnTo>
                    <a:pt x="106" y="6"/>
                  </a:lnTo>
                  <a:lnTo>
                    <a:pt x="101" y="7"/>
                  </a:lnTo>
                  <a:lnTo>
                    <a:pt x="95" y="10"/>
                  </a:lnTo>
                  <a:lnTo>
                    <a:pt x="91" y="14"/>
                  </a:lnTo>
                  <a:lnTo>
                    <a:pt x="87" y="18"/>
                  </a:lnTo>
                  <a:lnTo>
                    <a:pt x="81" y="23"/>
                  </a:lnTo>
                  <a:lnTo>
                    <a:pt x="77" y="27"/>
                  </a:lnTo>
                  <a:lnTo>
                    <a:pt x="73" y="32"/>
                  </a:lnTo>
                  <a:lnTo>
                    <a:pt x="69" y="39"/>
                  </a:lnTo>
                  <a:lnTo>
                    <a:pt x="66" y="42"/>
                  </a:lnTo>
                  <a:lnTo>
                    <a:pt x="64" y="44"/>
                  </a:lnTo>
                  <a:lnTo>
                    <a:pt x="62" y="49"/>
                  </a:lnTo>
                  <a:lnTo>
                    <a:pt x="60" y="52"/>
                  </a:lnTo>
                  <a:lnTo>
                    <a:pt x="58" y="55"/>
                  </a:lnTo>
                  <a:lnTo>
                    <a:pt x="56" y="59"/>
                  </a:lnTo>
                  <a:lnTo>
                    <a:pt x="53" y="63"/>
                  </a:lnTo>
                  <a:lnTo>
                    <a:pt x="52" y="67"/>
                  </a:lnTo>
                  <a:lnTo>
                    <a:pt x="49" y="70"/>
                  </a:lnTo>
                  <a:lnTo>
                    <a:pt x="47" y="74"/>
                  </a:lnTo>
                  <a:lnTo>
                    <a:pt x="45" y="79"/>
                  </a:lnTo>
                  <a:lnTo>
                    <a:pt x="44" y="83"/>
                  </a:lnTo>
                  <a:lnTo>
                    <a:pt x="42" y="86"/>
                  </a:lnTo>
                  <a:lnTo>
                    <a:pt x="39" y="91"/>
                  </a:lnTo>
                  <a:lnTo>
                    <a:pt x="38" y="96"/>
                  </a:lnTo>
                  <a:lnTo>
                    <a:pt x="36" y="101"/>
                  </a:lnTo>
                  <a:lnTo>
                    <a:pt x="34" y="105"/>
                  </a:lnTo>
                  <a:lnTo>
                    <a:pt x="32" y="110"/>
                  </a:lnTo>
                  <a:lnTo>
                    <a:pt x="31" y="114"/>
                  </a:lnTo>
                  <a:lnTo>
                    <a:pt x="29" y="120"/>
                  </a:lnTo>
                  <a:lnTo>
                    <a:pt x="28" y="124"/>
                  </a:lnTo>
                  <a:lnTo>
                    <a:pt x="25" y="129"/>
                  </a:lnTo>
                  <a:lnTo>
                    <a:pt x="24" y="135"/>
                  </a:lnTo>
                  <a:lnTo>
                    <a:pt x="22" y="140"/>
                  </a:lnTo>
                  <a:lnTo>
                    <a:pt x="21" y="144"/>
                  </a:lnTo>
                  <a:lnTo>
                    <a:pt x="19" y="150"/>
                  </a:lnTo>
                  <a:lnTo>
                    <a:pt x="18" y="155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14" y="171"/>
                  </a:lnTo>
                  <a:lnTo>
                    <a:pt x="13" y="177"/>
                  </a:lnTo>
                  <a:lnTo>
                    <a:pt x="11" y="183"/>
                  </a:lnTo>
                  <a:lnTo>
                    <a:pt x="10" y="187"/>
                  </a:lnTo>
                  <a:lnTo>
                    <a:pt x="9" y="194"/>
                  </a:lnTo>
                  <a:lnTo>
                    <a:pt x="8" y="199"/>
                  </a:lnTo>
                  <a:lnTo>
                    <a:pt x="7" y="206"/>
                  </a:lnTo>
                  <a:lnTo>
                    <a:pt x="6" y="211"/>
                  </a:lnTo>
                  <a:lnTo>
                    <a:pt x="5" y="218"/>
                  </a:lnTo>
                  <a:lnTo>
                    <a:pt x="4" y="223"/>
                  </a:lnTo>
                  <a:lnTo>
                    <a:pt x="4" y="229"/>
                  </a:lnTo>
                  <a:lnTo>
                    <a:pt x="3" y="235"/>
                  </a:lnTo>
                  <a:lnTo>
                    <a:pt x="3" y="241"/>
                  </a:lnTo>
                  <a:lnTo>
                    <a:pt x="2" y="247"/>
                  </a:lnTo>
                  <a:lnTo>
                    <a:pt x="2" y="253"/>
                  </a:lnTo>
                  <a:lnTo>
                    <a:pt x="1" y="257"/>
                  </a:lnTo>
                  <a:lnTo>
                    <a:pt x="1" y="264"/>
                  </a:lnTo>
                  <a:lnTo>
                    <a:pt x="0" y="269"/>
                  </a:lnTo>
                  <a:lnTo>
                    <a:pt x="0" y="276"/>
                  </a:lnTo>
                  <a:lnTo>
                    <a:pt x="0" y="281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7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3"/>
                  </a:lnTo>
                  <a:lnTo>
                    <a:pt x="0" y="319"/>
                  </a:lnTo>
                  <a:lnTo>
                    <a:pt x="0" y="324"/>
                  </a:lnTo>
                  <a:lnTo>
                    <a:pt x="0" y="328"/>
                  </a:lnTo>
                  <a:lnTo>
                    <a:pt x="1" y="334"/>
                  </a:lnTo>
                  <a:lnTo>
                    <a:pt x="1" y="339"/>
                  </a:lnTo>
                  <a:lnTo>
                    <a:pt x="1" y="343"/>
                  </a:lnTo>
                  <a:lnTo>
                    <a:pt x="2" y="349"/>
                  </a:lnTo>
                  <a:lnTo>
                    <a:pt x="2" y="353"/>
                  </a:lnTo>
                  <a:lnTo>
                    <a:pt x="3" y="358"/>
                  </a:lnTo>
                  <a:lnTo>
                    <a:pt x="3" y="363"/>
                  </a:lnTo>
                  <a:lnTo>
                    <a:pt x="4" y="367"/>
                  </a:lnTo>
                  <a:lnTo>
                    <a:pt x="5" y="371"/>
                  </a:lnTo>
                  <a:lnTo>
                    <a:pt x="6" y="377"/>
                  </a:lnTo>
                  <a:lnTo>
                    <a:pt x="7" y="380"/>
                  </a:lnTo>
                  <a:lnTo>
                    <a:pt x="8" y="384"/>
                  </a:lnTo>
                  <a:lnTo>
                    <a:pt x="8" y="389"/>
                  </a:lnTo>
                  <a:lnTo>
                    <a:pt x="10" y="393"/>
                  </a:lnTo>
                  <a:lnTo>
                    <a:pt x="10" y="397"/>
                  </a:lnTo>
                  <a:lnTo>
                    <a:pt x="11" y="400"/>
                  </a:lnTo>
                  <a:lnTo>
                    <a:pt x="13" y="404"/>
                  </a:lnTo>
                  <a:lnTo>
                    <a:pt x="14" y="408"/>
                  </a:lnTo>
                  <a:lnTo>
                    <a:pt x="16" y="411"/>
                  </a:lnTo>
                  <a:lnTo>
                    <a:pt x="17" y="414"/>
                  </a:lnTo>
                  <a:lnTo>
                    <a:pt x="18" y="418"/>
                  </a:lnTo>
                  <a:lnTo>
                    <a:pt x="20" y="422"/>
                  </a:lnTo>
                  <a:lnTo>
                    <a:pt x="22" y="427"/>
                  </a:lnTo>
                  <a:lnTo>
                    <a:pt x="25" y="433"/>
                  </a:lnTo>
                  <a:lnTo>
                    <a:pt x="29" y="438"/>
                  </a:lnTo>
                  <a:lnTo>
                    <a:pt x="32" y="443"/>
                  </a:lnTo>
                  <a:lnTo>
                    <a:pt x="36" y="447"/>
                  </a:lnTo>
                  <a:lnTo>
                    <a:pt x="39" y="451"/>
                  </a:lnTo>
                  <a:lnTo>
                    <a:pt x="44" y="453"/>
                  </a:lnTo>
                  <a:lnTo>
                    <a:pt x="48" y="457"/>
                  </a:lnTo>
                  <a:lnTo>
                    <a:pt x="51" y="458"/>
                  </a:lnTo>
                  <a:lnTo>
                    <a:pt x="56" y="461"/>
                  </a:lnTo>
                  <a:lnTo>
                    <a:pt x="61" y="462"/>
                  </a:lnTo>
                  <a:lnTo>
                    <a:pt x="65" y="463"/>
                  </a:lnTo>
                  <a:lnTo>
                    <a:pt x="71" y="462"/>
                  </a:lnTo>
                  <a:lnTo>
                    <a:pt x="75" y="461"/>
                  </a:lnTo>
                  <a:lnTo>
                    <a:pt x="79" y="460"/>
                  </a:lnTo>
                  <a:lnTo>
                    <a:pt x="84" y="458"/>
                  </a:lnTo>
                  <a:lnTo>
                    <a:pt x="89" y="455"/>
                  </a:lnTo>
                  <a:lnTo>
                    <a:pt x="93" y="452"/>
                  </a:lnTo>
                  <a:lnTo>
                    <a:pt x="98" y="449"/>
                  </a:lnTo>
                  <a:lnTo>
                    <a:pt x="103" y="445"/>
                  </a:lnTo>
                  <a:lnTo>
                    <a:pt x="107" y="440"/>
                  </a:lnTo>
                  <a:lnTo>
                    <a:pt x="112" y="435"/>
                  </a:lnTo>
                  <a:lnTo>
                    <a:pt x="116" y="429"/>
                  </a:lnTo>
                  <a:lnTo>
                    <a:pt x="121" y="424"/>
                  </a:lnTo>
                  <a:lnTo>
                    <a:pt x="122" y="421"/>
                  </a:lnTo>
                  <a:lnTo>
                    <a:pt x="126" y="418"/>
                  </a:lnTo>
                  <a:lnTo>
                    <a:pt x="128" y="414"/>
                  </a:lnTo>
                  <a:lnTo>
                    <a:pt x="130" y="411"/>
                  </a:lnTo>
                  <a:lnTo>
                    <a:pt x="131" y="407"/>
                  </a:lnTo>
                  <a:lnTo>
                    <a:pt x="134" y="404"/>
                  </a:lnTo>
                  <a:lnTo>
                    <a:pt x="136" y="400"/>
                  </a:lnTo>
                  <a:lnTo>
                    <a:pt x="139" y="397"/>
                  </a:lnTo>
                  <a:lnTo>
                    <a:pt x="140" y="392"/>
                  </a:lnTo>
                  <a:lnTo>
                    <a:pt x="142" y="389"/>
                  </a:lnTo>
                  <a:lnTo>
                    <a:pt x="144" y="384"/>
                  </a:lnTo>
                  <a:lnTo>
                    <a:pt x="146" y="380"/>
                  </a:lnTo>
                  <a:lnTo>
                    <a:pt x="147" y="376"/>
                  </a:lnTo>
                  <a:lnTo>
                    <a:pt x="149" y="371"/>
                  </a:lnTo>
                  <a:lnTo>
                    <a:pt x="151" y="367"/>
                  </a:lnTo>
                  <a:lnTo>
                    <a:pt x="154" y="363"/>
                  </a:lnTo>
                  <a:lnTo>
                    <a:pt x="155" y="357"/>
                  </a:lnTo>
                  <a:lnTo>
                    <a:pt x="156" y="353"/>
                  </a:lnTo>
                  <a:lnTo>
                    <a:pt x="158" y="348"/>
                  </a:lnTo>
                  <a:lnTo>
                    <a:pt x="159" y="343"/>
                  </a:lnTo>
                  <a:lnTo>
                    <a:pt x="161" y="338"/>
                  </a:lnTo>
                  <a:lnTo>
                    <a:pt x="163" y="334"/>
                  </a:lnTo>
                  <a:lnTo>
                    <a:pt x="164" y="328"/>
                  </a:lnTo>
                  <a:lnTo>
                    <a:pt x="167" y="324"/>
                  </a:lnTo>
                  <a:lnTo>
                    <a:pt x="168" y="319"/>
                  </a:lnTo>
                  <a:lnTo>
                    <a:pt x="169" y="313"/>
                  </a:lnTo>
                  <a:lnTo>
                    <a:pt x="170" y="308"/>
                  </a:lnTo>
                  <a:lnTo>
                    <a:pt x="172" y="302"/>
                  </a:lnTo>
                  <a:lnTo>
                    <a:pt x="173" y="296"/>
                  </a:lnTo>
                  <a:lnTo>
                    <a:pt x="174" y="292"/>
                  </a:lnTo>
                  <a:lnTo>
                    <a:pt x="175" y="285"/>
                  </a:lnTo>
                  <a:lnTo>
                    <a:pt x="177" y="281"/>
                  </a:lnTo>
                  <a:lnTo>
                    <a:pt x="178" y="275"/>
                  </a:lnTo>
                  <a:lnTo>
                    <a:pt x="179" y="269"/>
                  </a:lnTo>
                  <a:lnTo>
                    <a:pt x="181" y="263"/>
                  </a:lnTo>
                  <a:lnTo>
                    <a:pt x="182" y="257"/>
                  </a:lnTo>
                  <a:lnTo>
                    <a:pt x="182" y="251"/>
                  </a:lnTo>
                  <a:lnTo>
                    <a:pt x="183" y="247"/>
                  </a:lnTo>
                  <a:lnTo>
                    <a:pt x="184" y="240"/>
                  </a:lnTo>
                  <a:lnTo>
                    <a:pt x="185" y="23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6" name="Freeform 43"/>
            <p:cNvSpPr>
              <a:spLocks/>
            </p:cNvSpPr>
            <p:nvPr/>
          </p:nvSpPr>
          <p:spPr bwMode="auto">
            <a:xfrm>
              <a:off x="1967" y="1774"/>
              <a:ext cx="215" cy="133"/>
            </a:xfrm>
            <a:custGeom>
              <a:avLst/>
              <a:gdLst>
                <a:gd name="T0" fmla="*/ 0 w 431"/>
                <a:gd name="T1" fmla="*/ 0 h 267"/>
                <a:gd name="T2" fmla="*/ 0 w 431"/>
                <a:gd name="T3" fmla="*/ 0 h 267"/>
                <a:gd name="T4" fmla="*/ 0 w 431"/>
                <a:gd name="T5" fmla="*/ 0 h 267"/>
                <a:gd name="T6" fmla="*/ 0 w 431"/>
                <a:gd name="T7" fmla="*/ 0 h 267"/>
                <a:gd name="T8" fmla="*/ 0 w 431"/>
                <a:gd name="T9" fmla="*/ 0 h 267"/>
                <a:gd name="T10" fmla="*/ 0 w 431"/>
                <a:gd name="T11" fmla="*/ 0 h 267"/>
                <a:gd name="T12" fmla="*/ 0 w 431"/>
                <a:gd name="T13" fmla="*/ 0 h 267"/>
                <a:gd name="T14" fmla="*/ 0 w 431"/>
                <a:gd name="T15" fmla="*/ 0 h 267"/>
                <a:gd name="T16" fmla="*/ 0 w 431"/>
                <a:gd name="T17" fmla="*/ 0 h 267"/>
                <a:gd name="T18" fmla="*/ 0 w 431"/>
                <a:gd name="T19" fmla="*/ 0 h 267"/>
                <a:gd name="T20" fmla="*/ 0 w 431"/>
                <a:gd name="T21" fmla="*/ 0 h 267"/>
                <a:gd name="T22" fmla="*/ 0 w 431"/>
                <a:gd name="T23" fmla="*/ 0 h 267"/>
                <a:gd name="T24" fmla="*/ 0 w 431"/>
                <a:gd name="T25" fmla="*/ 0 h 267"/>
                <a:gd name="T26" fmla="*/ 0 w 431"/>
                <a:gd name="T27" fmla="*/ 0 h 267"/>
                <a:gd name="T28" fmla="*/ 0 w 431"/>
                <a:gd name="T29" fmla="*/ 0 h 267"/>
                <a:gd name="T30" fmla="*/ 0 w 431"/>
                <a:gd name="T31" fmla="*/ 0 h 267"/>
                <a:gd name="T32" fmla="*/ 0 w 431"/>
                <a:gd name="T33" fmla="*/ 0 h 267"/>
                <a:gd name="T34" fmla="*/ 0 w 431"/>
                <a:gd name="T35" fmla="*/ 0 h 267"/>
                <a:gd name="T36" fmla="*/ 0 w 431"/>
                <a:gd name="T37" fmla="*/ 0 h 267"/>
                <a:gd name="T38" fmla="*/ 0 w 431"/>
                <a:gd name="T39" fmla="*/ 0 h 267"/>
                <a:gd name="T40" fmla="*/ 0 w 431"/>
                <a:gd name="T41" fmla="*/ 0 h 267"/>
                <a:gd name="T42" fmla="*/ 0 w 431"/>
                <a:gd name="T43" fmla="*/ 0 h 267"/>
                <a:gd name="T44" fmla="*/ 0 w 431"/>
                <a:gd name="T45" fmla="*/ 0 h 267"/>
                <a:gd name="T46" fmla="*/ 0 w 431"/>
                <a:gd name="T47" fmla="*/ 0 h 267"/>
                <a:gd name="T48" fmla="*/ 0 w 431"/>
                <a:gd name="T49" fmla="*/ 0 h 267"/>
                <a:gd name="T50" fmla="*/ 0 w 431"/>
                <a:gd name="T51" fmla="*/ 0 h 267"/>
                <a:gd name="T52" fmla="*/ 0 w 431"/>
                <a:gd name="T53" fmla="*/ 0 h 267"/>
                <a:gd name="T54" fmla="*/ 0 w 431"/>
                <a:gd name="T55" fmla="*/ 0 h 267"/>
                <a:gd name="T56" fmla="*/ 0 w 431"/>
                <a:gd name="T57" fmla="*/ 0 h 267"/>
                <a:gd name="T58" fmla="*/ 0 w 431"/>
                <a:gd name="T59" fmla="*/ 0 h 267"/>
                <a:gd name="T60" fmla="*/ 0 w 431"/>
                <a:gd name="T61" fmla="*/ 0 h 267"/>
                <a:gd name="T62" fmla="*/ 0 w 431"/>
                <a:gd name="T63" fmla="*/ 0 h 267"/>
                <a:gd name="T64" fmla="*/ 0 w 431"/>
                <a:gd name="T65" fmla="*/ 0 h 267"/>
                <a:gd name="T66" fmla="*/ 0 w 431"/>
                <a:gd name="T67" fmla="*/ 0 h 267"/>
                <a:gd name="T68" fmla="*/ 0 w 431"/>
                <a:gd name="T69" fmla="*/ 0 h 267"/>
                <a:gd name="T70" fmla="*/ 0 w 431"/>
                <a:gd name="T71" fmla="*/ 0 h 267"/>
                <a:gd name="T72" fmla="*/ 0 w 431"/>
                <a:gd name="T73" fmla="*/ 0 h 267"/>
                <a:gd name="T74" fmla="*/ 0 w 431"/>
                <a:gd name="T75" fmla="*/ 0 h 267"/>
                <a:gd name="T76" fmla="*/ 0 w 431"/>
                <a:gd name="T77" fmla="*/ 0 h 267"/>
                <a:gd name="T78" fmla="*/ 0 w 431"/>
                <a:gd name="T79" fmla="*/ 0 h 267"/>
                <a:gd name="T80" fmla="*/ 0 w 431"/>
                <a:gd name="T81" fmla="*/ 0 h 267"/>
                <a:gd name="T82" fmla="*/ 0 w 431"/>
                <a:gd name="T83" fmla="*/ 0 h 267"/>
                <a:gd name="T84" fmla="*/ 0 w 431"/>
                <a:gd name="T85" fmla="*/ 0 h 267"/>
                <a:gd name="T86" fmla="*/ 0 w 431"/>
                <a:gd name="T87" fmla="*/ 0 h 267"/>
                <a:gd name="T88" fmla="*/ 0 w 431"/>
                <a:gd name="T89" fmla="*/ 0 h 267"/>
                <a:gd name="T90" fmla="*/ 0 w 431"/>
                <a:gd name="T91" fmla="*/ 0 h 267"/>
                <a:gd name="T92" fmla="*/ 0 w 431"/>
                <a:gd name="T93" fmla="*/ 0 h 267"/>
                <a:gd name="T94" fmla="*/ 0 w 431"/>
                <a:gd name="T95" fmla="*/ 0 h 267"/>
                <a:gd name="T96" fmla="*/ 0 w 431"/>
                <a:gd name="T97" fmla="*/ 0 h 267"/>
                <a:gd name="T98" fmla="*/ 0 w 431"/>
                <a:gd name="T99" fmla="*/ 0 h 267"/>
                <a:gd name="T100" fmla="*/ 0 w 431"/>
                <a:gd name="T101" fmla="*/ 0 h 267"/>
                <a:gd name="T102" fmla="*/ 0 w 431"/>
                <a:gd name="T103" fmla="*/ 0 h 267"/>
                <a:gd name="T104" fmla="*/ 0 w 431"/>
                <a:gd name="T105" fmla="*/ 0 h 267"/>
                <a:gd name="T106" fmla="*/ 0 w 431"/>
                <a:gd name="T107" fmla="*/ 0 h 267"/>
                <a:gd name="T108" fmla="*/ 0 w 431"/>
                <a:gd name="T109" fmla="*/ 0 h 267"/>
                <a:gd name="T110" fmla="*/ 0 w 431"/>
                <a:gd name="T111" fmla="*/ 0 h 267"/>
                <a:gd name="T112" fmla="*/ 0 w 431"/>
                <a:gd name="T113" fmla="*/ 0 h 267"/>
                <a:gd name="T114" fmla="*/ 0 w 431"/>
                <a:gd name="T115" fmla="*/ 0 h 267"/>
                <a:gd name="T116" fmla="*/ 0 w 431"/>
                <a:gd name="T117" fmla="*/ 0 h 267"/>
                <a:gd name="T118" fmla="*/ 0 w 431"/>
                <a:gd name="T119" fmla="*/ 0 h 2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1"/>
                <a:gd name="T181" fmla="*/ 0 h 267"/>
                <a:gd name="T182" fmla="*/ 431 w 431"/>
                <a:gd name="T183" fmla="*/ 267 h 2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1" h="267">
                  <a:moveTo>
                    <a:pt x="193" y="8"/>
                  </a:moveTo>
                  <a:lnTo>
                    <a:pt x="197" y="5"/>
                  </a:lnTo>
                  <a:lnTo>
                    <a:pt x="203" y="5"/>
                  </a:lnTo>
                  <a:lnTo>
                    <a:pt x="207" y="3"/>
                  </a:lnTo>
                  <a:lnTo>
                    <a:pt x="212" y="3"/>
                  </a:lnTo>
                  <a:lnTo>
                    <a:pt x="217" y="2"/>
                  </a:lnTo>
                  <a:lnTo>
                    <a:pt x="221" y="2"/>
                  </a:lnTo>
                  <a:lnTo>
                    <a:pt x="225" y="1"/>
                  </a:lnTo>
                  <a:lnTo>
                    <a:pt x="231" y="1"/>
                  </a:lnTo>
                  <a:lnTo>
                    <a:pt x="235" y="1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5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8" y="0"/>
                  </a:lnTo>
                  <a:lnTo>
                    <a:pt x="291" y="1"/>
                  </a:lnTo>
                  <a:lnTo>
                    <a:pt x="295" y="1"/>
                  </a:lnTo>
                  <a:lnTo>
                    <a:pt x="300" y="2"/>
                  </a:lnTo>
                  <a:lnTo>
                    <a:pt x="304" y="2"/>
                  </a:lnTo>
                  <a:lnTo>
                    <a:pt x="307" y="3"/>
                  </a:lnTo>
                  <a:lnTo>
                    <a:pt x="311" y="4"/>
                  </a:lnTo>
                  <a:lnTo>
                    <a:pt x="316" y="5"/>
                  </a:lnTo>
                  <a:lnTo>
                    <a:pt x="319" y="6"/>
                  </a:lnTo>
                  <a:lnTo>
                    <a:pt x="323" y="8"/>
                  </a:lnTo>
                  <a:lnTo>
                    <a:pt x="328" y="9"/>
                  </a:lnTo>
                  <a:lnTo>
                    <a:pt x="332" y="10"/>
                  </a:lnTo>
                  <a:lnTo>
                    <a:pt x="335" y="11"/>
                  </a:lnTo>
                  <a:lnTo>
                    <a:pt x="338" y="12"/>
                  </a:lnTo>
                  <a:lnTo>
                    <a:pt x="342" y="13"/>
                  </a:lnTo>
                  <a:lnTo>
                    <a:pt x="345" y="14"/>
                  </a:lnTo>
                  <a:lnTo>
                    <a:pt x="348" y="15"/>
                  </a:lnTo>
                  <a:lnTo>
                    <a:pt x="351" y="16"/>
                  </a:lnTo>
                  <a:lnTo>
                    <a:pt x="355" y="18"/>
                  </a:lnTo>
                  <a:lnTo>
                    <a:pt x="359" y="19"/>
                  </a:lnTo>
                  <a:lnTo>
                    <a:pt x="364" y="23"/>
                  </a:lnTo>
                  <a:lnTo>
                    <a:pt x="371" y="26"/>
                  </a:lnTo>
                  <a:lnTo>
                    <a:pt x="376" y="29"/>
                  </a:lnTo>
                  <a:lnTo>
                    <a:pt x="383" y="33"/>
                  </a:lnTo>
                  <a:lnTo>
                    <a:pt x="387" y="37"/>
                  </a:lnTo>
                  <a:lnTo>
                    <a:pt x="392" y="40"/>
                  </a:lnTo>
                  <a:lnTo>
                    <a:pt x="397" y="44"/>
                  </a:lnTo>
                  <a:lnTo>
                    <a:pt x="401" y="48"/>
                  </a:lnTo>
                  <a:lnTo>
                    <a:pt x="405" y="53"/>
                  </a:lnTo>
                  <a:lnTo>
                    <a:pt x="409" y="57"/>
                  </a:lnTo>
                  <a:lnTo>
                    <a:pt x="413" y="62"/>
                  </a:lnTo>
                  <a:lnTo>
                    <a:pt x="416" y="68"/>
                  </a:lnTo>
                  <a:lnTo>
                    <a:pt x="419" y="72"/>
                  </a:lnTo>
                  <a:lnTo>
                    <a:pt x="422" y="79"/>
                  </a:lnTo>
                  <a:lnTo>
                    <a:pt x="425" y="84"/>
                  </a:lnTo>
                  <a:lnTo>
                    <a:pt x="427" y="89"/>
                  </a:lnTo>
                  <a:lnTo>
                    <a:pt x="428" y="96"/>
                  </a:lnTo>
                  <a:lnTo>
                    <a:pt x="430" y="101"/>
                  </a:lnTo>
                  <a:lnTo>
                    <a:pt x="431" y="108"/>
                  </a:lnTo>
                  <a:lnTo>
                    <a:pt x="431" y="114"/>
                  </a:lnTo>
                  <a:lnTo>
                    <a:pt x="431" y="119"/>
                  </a:lnTo>
                  <a:lnTo>
                    <a:pt x="430" y="126"/>
                  </a:lnTo>
                  <a:lnTo>
                    <a:pt x="429" y="129"/>
                  </a:lnTo>
                  <a:lnTo>
                    <a:pt x="428" y="132"/>
                  </a:lnTo>
                  <a:lnTo>
                    <a:pt x="428" y="135"/>
                  </a:lnTo>
                  <a:lnTo>
                    <a:pt x="427" y="139"/>
                  </a:lnTo>
                  <a:lnTo>
                    <a:pt x="426" y="141"/>
                  </a:lnTo>
                  <a:lnTo>
                    <a:pt x="425" y="144"/>
                  </a:lnTo>
                  <a:lnTo>
                    <a:pt x="423" y="148"/>
                  </a:lnTo>
                  <a:lnTo>
                    <a:pt x="422" y="152"/>
                  </a:lnTo>
                  <a:lnTo>
                    <a:pt x="421" y="155"/>
                  </a:lnTo>
                  <a:lnTo>
                    <a:pt x="419" y="158"/>
                  </a:lnTo>
                  <a:lnTo>
                    <a:pt x="417" y="161"/>
                  </a:lnTo>
                  <a:lnTo>
                    <a:pt x="416" y="166"/>
                  </a:lnTo>
                  <a:lnTo>
                    <a:pt x="412" y="171"/>
                  </a:lnTo>
                  <a:lnTo>
                    <a:pt x="407" y="178"/>
                  </a:lnTo>
                  <a:lnTo>
                    <a:pt x="402" y="183"/>
                  </a:lnTo>
                  <a:lnTo>
                    <a:pt x="397" y="189"/>
                  </a:lnTo>
                  <a:lnTo>
                    <a:pt x="390" y="195"/>
                  </a:lnTo>
                  <a:lnTo>
                    <a:pt x="385" y="201"/>
                  </a:lnTo>
                  <a:lnTo>
                    <a:pt x="381" y="203"/>
                  </a:lnTo>
                  <a:lnTo>
                    <a:pt x="378" y="206"/>
                  </a:lnTo>
                  <a:lnTo>
                    <a:pt x="374" y="209"/>
                  </a:lnTo>
                  <a:lnTo>
                    <a:pt x="371" y="212"/>
                  </a:lnTo>
                  <a:lnTo>
                    <a:pt x="367" y="214"/>
                  </a:lnTo>
                  <a:lnTo>
                    <a:pt x="363" y="216"/>
                  </a:lnTo>
                  <a:lnTo>
                    <a:pt x="359" y="218"/>
                  </a:lnTo>
                  <a:lnTo>
                    <a:pt x="355" y="222"/>
                  </a:lnTo>
                  <a:lnTo>
                    <a:pt x="350" y="224"/>
                  </a:lnTo>
                  <a:lnTo>
                    <a:pt x="346" y="226"/>
                  </a:lnTo>
                  <a:lnTo>
                    <a:pt x="342" y="228"/>
                  </a:lnTo>
                  <a:lnTo>
                    <a:pt x="337" y="231"/>
                  </a:lnTo>
                  <a:lnTo>
                    <a:pt x="332" y="232"/>
                  </a:lnTo>
                  <a:lnTo>
                    <a:pt x="328" y="235"/>
                  </a:lnTo>
                  <a:lnTo>
                    <a:pt x="322" y="238"/>
                  </a:lnTo>
                  <a:lnTo>
                    <a:pt x="318" y="240"/>
                  </a:lnTo>
                  <a:lnTo>
                    <a:pt x="313" y="242"/>
                  </a:lnTo>
                  <a:lnTo>
                    <a:pt x="307" y="244"/>
                  </a:lnTo>
                  <a:lnTo>
                    <a:pt x="302" y="246"/>
                  </a:lnTo>
                  <a:lnTo>
                    <a:pt x="296" y="249"/>
                  </a:lnTo>
                  <a:lnTo>
                    <a:pt x="291" y="250"/>
                  </a:lnTo>
                  <a:lnTo>
                    <a:pt x="286" y="252"/>
                  </a:lnTo>
                  <a:lnTo>
                    <a:pt x="280" y="254"/>
                  </a:lnTo>
                  <a:lnTo>
                    <a:pt x="275" y="255"/>
                  </a:lnTo>
                  <a:lnTo>
                    <a:pt x="269" y="256"/>
                  </a:lnTo>
                  <a:lnTo>
                    <a:pt x="264" y="257"/>
                  </a:lnTo>
                  <a:lnTo>
                    <a:pt x="259" y="258"/>
                  </a:lnTo>
                  <a:lnTo>
                    <a:pt x="253" y="260"/>
                  </a:lnTo>
                  <a:lnTo>
                    <a:pt x="249" y="260"/>
                  </a:lnTo>
                  <a:lnTo>
                    <a:pt x="244" y="261"/>
                  </a:lnTo>
                  <a:lnTo>
                    <a:pt x="238" y="264"/>
                  </a:lnTo>
                  <a:lnTo>
                    <a:pt x="233" y="265"/>
                  </a:lnTo>
                  <a:lnTo>
                    <a:pt x="227" y="265"/>
                  </a:lnTo>
                  <a:lnTo>
                    <a:pt x="223" y="266"/>
                  </a:lnTo>
                  <a:lnTo>
                    <a:pt x="218" y="266"/>
                  </a:lnTo>
                  <a:lnTo>
                    <a:pt x="212" y="267"/>
                  </a:lnTo>
                  <a:lnTo>
                    <a:pt x="207" y="267"/>
                  </a:lnTo>
                  <a:lnTo>
                    <a:pt x="203" y="267"/>
                  </a:lnTo>
                  <a:lnTo>
                    <a:pt x="197" y="267"/>
                  </a:lnTo>
                  <a:lnTo>
                    <a:pt x="192" y="267"/>
                  </a:lnTo>
                  <a:lnTo>
                    <a:pt x="187" y="266"/>
                  </a:lnTo>
                  <a:lnTo>
                    <a:pt x="181" y="266"/>
                  </a:lnTo>
                  <a:lnTo>
                    <a:pt x="177" y="266"/>
                  </a:lnTo>
                  <a:lnTo>
                    <a:pt x="171" y="266"/>
                  </a:lnTo>
                  <a:lnTo>
                    <a:pt x="166" y="265"/>
                  </a:lnTo>
                  <a:lnTo>
                    <a:pt x="161" y="265"/>
                  </a:lnTo>
                  <a:lnTo>
                    <a:pt x="155" y="264"/>
                  </a:lnTo>
                  <a:lnTo>
                    <a:pt x="151" y="264"/>
                  </a:lnTo>
                  <a:lnTo>
                    <a:pt x="146" y="261"/>
                  </a:lnTo>
                  <a:lnTo>
                    <a:pt x="141" y="260"/>
                  </a:lnTo>
                  <a:lnTo>
                    <a:pt x="137" y="259"/>
                  </a:lnTo>
                  <a:lnTo>
                    <a:pt x="133" y="259"/>
                  </a:lnTo>
                  <a:lnTo>
                    <a:pt x="127" y="257"/>
                  </a:lnTo>
                  <a:lnTo>
                    <a:pt x="122" y="256"/>
                  </a:lnTo>
                  <a:lnTo>
                    <a:pt x="117" y="255"/>
                  </a:lnTo>
                  <a:lnTo>
                    <a:pt x="113" y="254"/>
                  </a:lnTo>
                  <a:lnTo>
                    <a:pt x="108" y="252"/>
                  </a:lnTo>
                  <a:lnTo>
                    <a:pt x="104" y="251"/>
                  </a:lnTo>
                  <a:lnTo>
                    <a:pt x="99" y="249"/>
                  </a:lnTo>
                  <a:lnTo>
                    <a:pt x="95" y="247"/>
                  </a:lnTo>
                  <a:lnTo>
                    <a:pt x="91" y="245"/>
                  </a:lnTo>
                  <a:lnTo>
                    <a:pt x="86" y="243"/>
                  </a:lnTo>
                  <a:lnTo>
                    <a:pt x="82" y="242"/>
                  </a:lnTo>
                  <a:lnTo>
                    <a:pt x="79" y="240"/>
                  </a:lnTo>
                  <a:lnTo>
                    <a:pt x="75" y="238"/>
                  </a:lnTo>
                  <a:lnTo>
                    <a:pt x="71" y="237"/>
                  </a:lnTo>
                  <a:lnTo>
                    <a:pt x="68" y="233"/>
                  </a:lnTo>
                  <a:lnTo>
                    <a:pt x="64" y="232"/>
                  </a:lnTo>
                  <a:lnTo>
                    <a:pt x="61" y="229"/>
                  </a:lnTo>
                  <a:lnTo>
                    <a:pt x="56" y="227"/>
                  </a:lnTo>
                  <a:lnTo>
                    <a:pt x="53" y="224"/>
                  </a:lnTo>
                  <a:lnTo>
                    <a:pt x="51" y="222"/>
                  </a:lnTo>
                  <a:lnTo>
                    <a:pt x="47" y="219"/>
                  </a:lnTo>
                  <a:lnTo>
                    <a:pt x="43" y="216"/>
                  </a:lnTo>
                  <a:lnTo>
                    <a:pt x="41" y="214"/>
                  </a:lnTo>
                  <a:lnTo>
                    <a:pt x="39" y="212"/>
                  </a:lnTo>
                  <a:lnTo>
                    <a:pt x="33" y="206"/>
                  </a:lnTo>
                  <a:lnTo>
                    <a:pt x="27" y="199"/>
                  </a:lnTo>
                  <a:lnTo>
                    <a:pt x="23" y="194"/>
                  </a:lnTo>
                  <a:lnTo>
                    <a:pt x="19" y="187"/>
                  </a:lnTo>
                  <a:lnTo>
                    <a:pt x="15" y="182"/>
                  </a:lnTo>
                  <a:lnTo>
                    <a:pt x="13" y="178"/>
                  </a:lnTo>
                  <a:lnTo>
                    <a:pt x="10" y="173"/>
                  </a:lnTo>
                  <a:lnTo>
                    <a:pt x="8" y="169"/>
                  </a:lnTo>
                  <a:lnTo>
                    <a:pt x="6" y="164"/>
                  </a:lnTo>
                  <a:lnTo>
                    <a:pt x="5" y="159"/>
                  </a:lnTo>
                  <a:lnTo>
                    <a:pt x="4" y="154"/>
                  </a:lnTo>
                  <a:lnTo>
                    <a:pt x="2" y="150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2" y="123"/>
                  </a:lnTo>
                  <a:lnTo>
                    <a:pt x="4" y="117"/>
                  </a:lnTo>
                  <a:lnTo>
                    <a:pt x="5" y="114"/>
                  </a:lnTo>
                  <a:lnTo>
                    <a:pt x="6" y="109"/>
                  </a:lnTo>
                  <a:lnTo>
                    <a:pt x="8" y="104"/>
                  </a:lnTo>
                  <a:lnTo>
                    <a:pt x="9" y="100"/>
                  </a:lnTo>
                  <a:lnTo>
                    <a:pt x="12" y="97"/>
                  </a:lnTo>
                  <a:lnTo>
                    <a:pt x="13" y="93"/>
                  </a:lnTo>
                  <a:lnTo>
                    <a:pt x="15" y="89"/>
                  </a:lnTo>
                  <a:lnTo>
                    <a:pt x="18" y="86"/>
                  </a:lnTo>
                  <a:lnTo>
                    <a:pt x="22" y="83"/>
                  </a:lnTo>
                  <a:lnTo>
                    <a:pt x="24" y="80"/>
                  </a:lnTo>
                  <a:lnTo>
                    <a:pt x="26" y="77"/>
                  </a:lnTo>
                  <a:lnTo>
                    <a:pt x="29" y="75"/>
                  </a:lnTo>
                  <a:lnTo>
                    <a:pt x="33" y="73"/>
                  </a:lnTo>
                  <a:lnTo>
                    <a:pt x="36" y="71"/>
                  </a:lnTo>
                  <a:lnTo>
                    <a:pt x="39" y="70"/>
                  </a:lnTo>
                  <a:lnTo>
                    <a:pt x="43" y="68"/>
                  </a:lnTo>
                  <a:lnTo>
                    <a:pt x="47" y="68"/>
                  </a:lnTo>
                  <a:lnTo>
                    <a:pt x="51" y="66"/>
                  </a:lnTo>
                  <a:lnTo>
                    <a:pt x="54" y="65"/>
                  </a:lnTo>
                  <a:lnTo>
                    <a:pt x="58" y="63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5"/>
                  </a:lnTo>
                  <a:lnTo>
                    <a:pt x="78" y="66"/>
                  </a:lnTo>
                  <a:lnTo>
                    <a:pt x="81" y="66"/>
                  </a:lnTo>
                  <a:lnTo>
                    <a:pt x="83" y="68"/>
                  </a:lnTo>
                  <a:lnTo>
                    <a:pt x="86" y="70"/>
                  </a:lnTo>
                  <a:lnTo>
                    <a:pt x="90" y="71"/>
                  </a:lnTo>
                  <a:lnTo>
                    <a:pt x="94" y="76"/>
                  </a:lnTo>
                  <a:lnTo>
                    <a:pt x="99" y="82"/>
                  </a:lnTo>
                  <a:lnTo>
                    <a:pt x="102" y="86"/>
                  </a:lnTo>
                  <a:lnTo>
                    <a:pt x="104" y="89"/>
                  </a:lnTo>
                  <a:lnTo>
                    <a:pt x="105" y="94"/>
                  </a:lnTo>
                  <a:lnTo>
                    <a:pt x="106" y="98"/>
                  </a:lnTo>
                  <a:lnTo>
                    <a:pt x="105" y="101"/>
                  </a:lnTo>
                  <a:lnTo>
                    <a:pt x="105" y="105"/>
                  </a:lnTo>
                  <a:lnTo>
                    <a:pt x="104" y="110"/>
                  </a:lnTo>
                  <a:lnTo>
                    <a:pt x="102" y="114"/>
                  </a:lnTo>
                  <a:lnTo>
                    <a:pt x="99" y="115"/>
                  </a:lnTo>
                  <a:lnTo>
                    <a:pt x="97" y="117"/>
                  </a:lnTo>
                  <a:lnTo>
                    <a:pt x="94" y="119"/>
                  </a:lnTo>
                  <a:lnTo>
                    <a:pt x="91" y="122"/>
                  </a:lnTo>
                  <a:lnTo>
                    <a:pt x="88" y="124"/>
                  </a:lnTo>
                  <a:lnTo>
                    <a:pt x="83" y="127"/>
                  </a:lnTo>
                  <a:lnTo>
                    <a:pt x="79" y="129"/>
                  </a:lnTo>
                  <a:lnTo>
                    <a:pt x="74" y="132"/>
                  </a:lnTo>
                  <a:lnTo>
                    <a:pt x="68" y="135"/>
                  </a:lnTo>
                  <a:lnTo>
                    <a:pt x="64" y="137"/>
                  </a:lnTo>
                  <a:lnTo>
                    <a:pt x="60" y="140"/>
                  </a:lnTo>
                  <a:lnTo>
                    <a:pt x="55" y="143"/>
                  </a:lnTo>
                  <a:lnTo>
                    <a:pt x="52" y="145"/>
                  </a:lnTo>
                  <a:lnTo>
                    <a:pt x="50" y="150"/>
                  </a:lnTo>
                  <a:lnTo>
                    <a:pt x="47" y="153"/>
                  </a:lnTo>
                  <a:lnTo>
                    <a:pt x="46" y="156"/>
                  </a:lnTo>
                  <a:lnTo>
                    <a:pt x="44" y="159"/>
                  </a:lnTo>
                  <a:lnTo>
                    <a:pt x="43" y="162"/>
                  </a:lnTo>
                  <a:lnTo>
                    <a:pt x="43" y="167"/>
                  </a:lnTo>
                  <a:lnTo>
                    <a:pt x="44" y="171"/>
                  </a:lnTo>
                  <a:lnTo>
                    <a:pt x="46" y="175"/>
                  </a:lnTo>
                  <a:lnTo>
                    <a:pt x="47" y="180"/>
                  </a:lnTo>
                  <a:lnTo>
                    <a:pt x="49" y="184"/>
                  </a:lnTo>
                  <a:lnTo>
                    <a:pt x="52" y="189"/>
                  </a:lnTo>
                  <a:lnTo>
                    <a:pt x="54" y="193"/>
                  </a:lnTo>
                  <a:lnTo>
                    <a:pt x="56" y="196"/>
                  </a:lnTo>
                  <a:lnTo>
                    <a:pt x="60" y="198"/>
                  </a:lnTo>
                  <a:lnTo>
                    <a:pt x="63" y="201"/>
                  </a:lnTo>
                  <a:lnTo>
                    <a:pt x="66" y="203"/>
                  </a:lnTo>
                  <a:lnTo>
                    <a:pt x="69" y="207"/>
                  </a:lnTo>
                  <a:lnTo>
                    <a:pt x="72" y="210"/>
                  </a:lnTo>
                  <a:lnTo>
                    <a:pt x="77" y="212"/>
                  </a:lnTo>
                  <a:lnTo>
                    <a:pt x="80" y="214"/>
                  </a:lnTo>
                  <a:lnTo>
                    <a:pt x="83" y="216"/>
                  </a:lnTo>
                  <a:lnTo>
                    <a:pt x="88" y="218"/>
                  </a:lnTo>
                  <a:lnTo>
                    <a:pt x="92" y="221"/>
                  </a:lnTo>
                  <a:lnTo>
                    <a:pt x="97" y="222"/>
                  </a:lnTo>
                  <a:lnTo>
                    <a:pt x="102" y="223"/>
                  </a:lnTo>
                  <a:lnTo>
                    <a:pt x="107" y="224"/>
                  </a:lnTo>
                  <a:lnTo>
                    <a:pt x="112" y="226"/>
                  </a:lnTo>
                  <a:lnTo>
                    <a:pt x="116" y="226"/>
                  </a:lnTo>
                  <a:lnTo>
                    <a:pt x="119" y="226"/>
                  </a:lnTo>
                  <a:lnTo>
                    <a:pt x="123" y="227"/>
                  </a:lnTo>
                  <a:lnTo>
                    <a:pt x="126" y="228"/>
                  </a:lnTo>
                  <a:lnTo>
                    <a:pt x="130" y="228"/>
                  </a:lnTo>
                  <a:lnTo>
                    <a:pt x="133" y="228"/>
                  </a:lnTo>
                  <a:lnTo>
                    <a:pt x="136" y="228"/>
                  </a:lnTo>
                  <a:lnTo>
                    <a:pt x="140" y="228"/>
                  </a:lnTo>
                  <a:lnTo>
                    <a:pt x="144" y="228"/>
                  </a:lnTo>
                  <a:lnTo>
                    <a:pt x="147" y="228"/>
                  </a:lnTo>
                  <a:lnTo>
                    <a:pt x="150" y="228"/>
                  </a:lnTo>
                  <a:lnTo>
                    <a:pt x="154" y="228"/>
                  </a:lnTo>
                  <a:lnTo>
                    <a:pt x="157" y="228"/>
                  </a:lnTo>
                  <a:lnTo>
                    <a:pt x="162" y="228"/>
                  </a:lnTo>
                  <a:lnTo>
                    <a:pt x="166" y="227"/>
                  </a:lnTo>
                  <a:lnTo>
                    <a:pt x="169" y="227"/>
                  </a:lnTo>
                  <a:lnTo>
                    <a:pt x="173" y="226"/>
                  </a:lnTo>
                  <a:lnTo>
                    <a:pt x="177" y="226"/>
                  </a:lnTo>
                  <a:lnTo>
                    <a:pt x="180" y="225"/>
                  </a:lnTo>
                  <a:lnTo>
                    <a:pt x="183" y="225"/>
                  </a:lnTo>
                  <a:lnTo>
                    <a:pt x="188" y="224"/>
                  </a:lnTo>
                  <a:lnTo>
                    <a:pt x="191" y="223"/>
                  </a:lnTo>
                  <a:lnTo>
                    <a:pt x="195" y="222"/>
                  </a:lnTo>
                  <a:lnTo>
                    <a:pt x="199" y="222"/>
                  </a:lnTo>
                  <a:lnTo>
                    <a:pt x="203" y="221"/>
                  </a:lnTo>
                  <a:lnTo>
                    <a:pt x="207" y="219"/>
                  </a:lnTo>
                  <a:lnTo>
                    <a:pt x="210" y="218"/>
                  </a:lnTo>
                  <a:lnTo>
                    <a:pt x="215" y="217"/>
                  </a:lnTo>
                  <a:lnTo>
                    <a:pt x="219" y="215"/>
                  </a:lnTo>
                  <a:lnTo>
                    <a:pt x="223" y="215"/>
                  </a:lnTo>
                  <a:lnTo>
                    <a:pt x="227" y="213"/>
                  </a:lnTo>
                  <a:lnTo>
                    <a:pt x="232" y="213"/>
                  </a:lnTo>
                  <a:lnTo>
                    <a:pt x="235" y="211"/>
                  </a:lnTo>
                  <a:lnTo>
                    <a:pt x="239" y="210"/>
                  </a:lnTo>
                  <a:lnTo>
                    <a:pt x="244" y="208"/>
                  </a:lnTo>
                  <a:lnTo>
                    <a:pt x="247" y="206"/>
                  </a:lnTo>
                  <a:lnTo>
                    <a:pt x="251" y="204"/>
                  </a:lnTo>
                  <a:lnTo>
                    <a:pt x="254" y="202"/>
                  </a:lnTo>
                  <a:lnTo>
                    <a:pt x="259" y="201"/>
                  </a:lnTo>
                  <a:lnTo>
                    <a:pt x="262" y="199"/>
                  </a:lnTo>
                  <a:lnTo>
                    <a:pt x="266" y="197"/>
                  </a:lnTo>
                  <a:lnTo>
                    <a:pt x="269" y="196"/>
                  </a:lnTo>
                  <a:lnTo>
                    <a:pt x="273" y="194"/>
                  </a:lnTo>
                  <a:lnTo>
                    <a:pt x="276" y="193"/>
                  </a:lnTo>
                  <a:lnTo>
                    <a:pt x="279" y="189"/>
                  </a:lnTo>
                  <a:lnTo>
                    <a:pt x="282" y="188"/>
                  </a:lnTo>
                  <a:lnTo>
                    <a:pt x="286" y="186"/>
                  </a:lnTo>
                  <a:lnTo>
                    <a:pt x="289" y="185"/>
                  </a:lnTo>
                  <a:lnTo>
                    <a:pt x="295" y="180"/>
                  </a:lnTo>
                  <a:lnTo>
                    <a:pt x="301" y="176"/>
                  </a:lnTo>
                  <a:lnTo>
                    <a:pt x="306" y="171"/>
                  </a:lnTo>
                  <a:lnTo>
                    <a:pt x="313" y="168"/>
                  </a:lnTo>
                  <a:lnTo>
                    <a:pt x="317" y="162"/>
                  </a:lnTo>
                  <a:lnTo>
                    <a:pt x="322" y="158"/>
                  </a:lnTo>
                  <a:lnTo>
                    <a:pt x="327" y="154"/>
                  </a:lnTo>
                  <a:lnTo>
                    <a:pt x="332" y="150"/>
                  </a:lnTo>
                  <a:lnTo>
                    <a:pt x="335" y="144"/>
                  </a:lnTo>
                  <a:lnTo>
                    <a:pt x="339" y="139"/>
                  </a:lnTo>
                  <a:lnTo>
                    <a:pt x="342" y="133"/>
                  </a:lnTo>
                  <a:lnTo>
                    <a:pt x="345" y="129"/>
                  </a:lnTo>
                  <a:lnTo>
                    <a:pt x="346" y="124"/>
                  </a:lnTo>
                  <a:lnTo>
                    <a:pt x="349" y="118"/>
                  </a:lnTo>
                  <a:lnTo>
                    <a:pt x="350" y="113"/>
                  </a:lnTo>
                  <a:lnTo>
                    <a:pt x="351" y="108"/>
                  </a:lnTo>
                  <a:lnTo>
                    <a:pt x="351" y="102"/>
                  </a:lnTo>
                  <a:lnTo>
                    <a:pt x="351" y="98"/>
                  </a:lnTo>
                  <a:lnTo>
                    <a:pt x="350" y="93"/>
                  </a:lnTo>
                  <a:lnTo>
                    <a:pt x="349" y="87"/>
                  </a:lnTo>
                  <a:lnTo>
                    <a:pt x="347" y="82"/>
                  </a:lnTo>
                  <a:lnTo>
                    <a:pt x="346" y="77"/>
                  </a:lnTo>
                  <a:lnTo>
                    <a:pt x="343" y="72"/>
                  </a:lnTo>
                  <a:lnTo>
                    <a:pt x="341" y="68"/>
                  </a:lnTo>
                  <a:lnTo>
                    <a:pt x="337" y="63"/>
                  </a:lnTo>
                  <a:lnTo>
                    <a:pt x="335" y="60"/>
                  </a:lnTo>
                  <a:lnTo>
                    <a:pt x="332" y="56"/>
                  </a:lnTo>
                  <a:lnTo>
                    <a:pt x="330" y="54"/>
                  </a:lnTo>
                  <a:lnTo>
                    <a:pt x="325" y="51"/>
                  </a:lnTo>
                  <a:lnTo>
                    <a:pt x="322" y="47"/>
                  </a:lnTo>
                  <a:lnTo>
                    <a:pt x="319" y="44"/>
                  </a:lnTo>
                  <a:lnTo>
                    <a:pt x="316" y="42"/>
                  </a:lnTo>
                  <a:lnTo>
                    <a:pt x="310" y="40"/>
                  </a:lnTo>
                  <a:lnTo>
                    <a:pt x="307" y="37"/>
                  </a:lnTo>
                  <a:lnTo>
                    <a:pt x="303" y="34"/>
                  </a:lnTo>
                  <a:lnTo>
                    <a:pt x="299" y="32"/>
                  </a:lnTo>
                  <a:lnTo>
                    <a:pt x="294" y="29"/>
                  </a:lnTo>
                  <a:lnTo>
                    <a:pt x="289" y="28"/>
                  </a:lnTo>
                  <a:lnTo>
                    <a:pt x="285" y="26"/>
                  </a:lnTo>
                  <a:lnTo>
                    <a:pt x="279" y="25"/>
                  </a:lnTo>
                  <a:lnTo>
                    <a:pt x="276" y="23"/>
                  </a:lnTo>
                  <a:lnTo>
                    <a:pt x="272" y="22"/>
                  </a:lnTo>
                  <a:lnTo>
                    <a:pt x="267" y="20"/>
                  </a:lnTo>
                  <a:lnTo>
                    <a:pt x="263" y="20"/>
                  </a:lnTo>
                  <a:lnTo>
                    <a:pt x="259" y="19"/>
                  </a:lnTo>
                  <a:lnTo>
                    <a:pt x="253" y="19"/>
                  </a:lnTo>
                  <a:lnTo>
                    <a:pt x="249" y="18"/>
                  </a:lnTo>
                  <a:lnTo>
                    <a:pt x="244" y="18"/>
                  </a:lnTo>
                  <a:lnTo>
                    <a:pt x="237" y="18"/>
                  </a:lnTo>
                  <a:lnTo>
                    <a:pt x="232" y="17"/>
                  </a:lnTo>
                  <a:lnTo>
                    <a:pt x="225" y="17"/>
                  </a:lnTo>
                  <a:lnTo>
                    <a:pt x="220" y="17"/>
                  </a:lnTo>
                  <a:lnTo>
                    <a:pt x="217" y="17"/>
                  </a:lnTo>
                  <a:lnTo>
                    <a:pt x="213" y="17"/>
                  </a:lnTo>
                  <a:lnTo>
                    <a:pt x="209" y="17"/>
                  </a:lnTo>
                  <a:lnTo>
                    <a:pt x="207" y="17"/>
                  </a:lnTo>
                  <a:lnTo>
                    <a:pt x="204" y="17"/>
                  </a:lnTo>
                  <a:lnTo>
                    <a:pt x="199" y="17"/>
                  </a:lnTo>
                  <a:lnTo>
                    <a:pt x="196" y="17"/>
                  </a:lnTo>
                  <a:lnTo>
                    <a:pt x="193" y="17"/>
                  </a:lnTo>
                  <a:lnTo>
                    <a:pt x="19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7" name="Freeform 44"/>
            <p:cNvSpPr>
              <a:spLocks/>
            </p:cNvSpPr>
            <p:nvPr/>
          </p:nvSpPr>
          <p:spPr bwMode="auto">
            <a:xfrm>
              <a:off x="1787" y="1923"/>
              <a:ext cx="88" cy="244"/>
            </a:xfrm>
            <a:custGeom>
              <a:avLst/>
              <a:gdLst>
                <a:gd name="T0" fmla="*/ 1 w 174"/>
                <a:gd name="T1" fmla="*/ 1 h 487"/>
                <a:gd name="T2" fmla="*/ 1 w 174"/>
                <a:gd name="T3" fmla="*/ 1 h 487"/>
                <a:gd name="T4" fmla="*/ 1 w 174"/>
                <a:gd name="T5" fmla="*/ 1 h 487"/>
                <a:gd name="T6" fmla="*/ 1 w 174"/>
                <a:gd name="T7" fmla="*/ 1 h 487"/>
                <a:gd name="T8" fmla="*/ 1 w 174"/>
                <a:gd name="T9" fmla="*/ 1 h 487"/>
                <a:gd name="T10" fmla="*/ 1 w 174"/>
                <a:gd name="T11" fmla="*/ 1 h 487"/>
                <a:gd name="T12" fmla="*/ 1 w 174"/>
                <a:gd name="T13" fmla="*/ 1 h 487"/>
                <a:gd name="T14" fmla="*/ 1 w 174"/>
                <a:gd name="T15" fmla="*/ 1 h 487"/>
                <a:gd name="T16" fmla="*/ 1 w 174"/>
                <a:gd name="T17" fmla="*/ 1 h 487"/>
                <a:gd name="T18" fmla="*/ 1 w 174"/>
                <a:gd name="T19" fmla="*/ 1 h 487"/>
                <a:gd name="T20" fmla="*/ 1 w 174"/>
                <a:gd name="T21" fmla="*/ 1 h 487"/>
                <a:gd name="T22" fmla="*/ 1 w 174"/>
                <a:gd name="T23" fmla="*/ 1 h 487"/>
                <a:gd name="T24" fmla="*/ 1 w 174"/>
                <a:gd name="T25" fmla="*/ 1 h 487"/>
                <a:gd name="T26" fmla="*/ 1 w 174"/>
                <a:gd name="T27" fmla="*/ 1 h 487"/>
                <a:gd name="T28" fmla="*/ 1 w 174"/>
                <a:gd name="T29" fmla="*/ 1 h 487"/>
                <a:gd name="T30" fmla="*/ 1 w 174"/>
                <a:gd name="T31" fmla="*/ 1 h 487"/>
                <a:gd name="T32" fmla="*/ 1 w 174"/>
                <a:gd name="T33" fmla="*/ 1 h 487"/>
                <a:gd name="T34" fmla="*/ 1 w 174"/>
                <a:gd name="T35" fmla="*/ 1 h 487"/>
                <a:gd name="T36" fmla="*/ 1 w 174"/>
                <a:gd name="T37" fmla="*/ 1 h 487"/>
                <a:gd name="T38" fmla="*/ 1 w 174"/>
                <a:gd name="T39" fmla="*/ 1 h 487"/>
                <a:gd name="T40" fmla="*/ 1 w 174"/>
                <a:gd name="T41" fmla="*/ 1 h 487"/>
                <a:gd name="T42" fmla="*/ 1 w 174"/>
                <a:gd name="T43" fmla="*/ 1 h 487"/>
                <a:gd name="T44" fmla="*/ 1 w 174"/>
                <a:gd name="T45" fmla="*/ 1 h 487"/>
                <a:gd name="T46" fmla="*/ 1 w 174"/>
                <a:gd name="T47" fmla="*/ 1 h 487"/>
                <a:gd name="T48" fmla="*/ 1 w 174"/>
                <a:gd name="T49" fmla="*/ 1 h 487"/>
                <a:gd name="T50" fmla="*/ 1 w 174"/>
                <a:gd name="T51" fmla="*/ 1 h 487"/>
                <a:gd name="T52" fmla="*/ 1 w 174"/>
                <a:gd name="T53" fmla="*/ 1 h 487"/>
                <a:gd name="T54" fmla="*/ 1 w 174"/>
                <a:gd name="T55" fmla="*/ 1 h 487"/>
                <a:gd name="T56" fmla="*/ 1 w 174"/>
                <a:gd name="T57" fmla="*/ 1 h 487"/>
                <a:gd name="T58" fmla="*/ 1 w 174"/>
                <a:gd name="T59" fmla="*/ 1 h 487"/>
                <a:gd name="T60" fmla="*/ 1 w 174"/>
                <a:gd name="T61" fmla="*/ 1 h 487"/>
                <a:gd name="T62" fmla="*/ 1 w 174"/>
                <a:gd name="T63" fmla="*/ 1 h 487"/>
                <a:gd name="T64" fmla="*/ 1 w 174"/>
                <a:gd name="T65" fmla="*/ 1 h 487"/>
                <a:gd name="T66" fmla="*/ 1 w 174"/>
                <a:gd name="T67" fmla="*/ 1 h 487"/>
                <a:gd name="T68" fmla="*/ 1 w 174"/>
                <a:gd name="T69" fmla="*/ 1 h 487"/>
                <a:gd name="T70" fmla="*/ 1 w 174"/>
                <a:gd name="T71" fmla="*/ 1 h 487"/>
                <a:gd name="T72" fmla="*/ 1 w 174"/>
                <a:gd name="T73" fmla="*/ 1 h 487"/>
                <a:gd name="T74" fmla="*/ 1 w 174"/>
                <a:gd name="T75" fmla="*/ 1 h 487"/>
                <a:gd name="T76" fmla="*/ 1 w 174"/>
                <a:gd name="T77" fmla="*/ 1 h 487"/>
                <a:gd name="T78" fmla="*/ 1 w 174"/>
                <a:gd name="T79" fmla="*/ 1 h 487"/>
                <a:gd name="T80" fmla="*/ 1 w 174"/>
                <a:gd name="T81" fmla="*/ 1 h 487"/>
                <a:gd name="T82" fmla="*/ 1 w 174"/>
                <a:gd name="T83" fmla="*/ 1 h 487"/>
                <a:gd name="T84" fmla="*/ 1 w 174"/>
                <a:gd name="T85" fmla="*/ 1 h 487"/>
                <a:gd name="T86" fmla="*/ 1 w 174"/>
                <a:gd name="T87" fmla="*/ 1 h 487"/>
                <a:gd name="T88" fmla="*/ 1 w 174"/>
                <a:gd name="T89" fmla="*/ 1 h 487"/>
                <a:gd name="T90" fmla="*/ 1 w 174"/>
                <a:gd name="T91" fmla="*/ 1 h 487"/>
                <a:gd name="T92" fmla="*/ 1 w 174"/>
                <a:gd name="T93" fmla="*/ 1 h 487"/>
                <a:gd name="T94" fmla="*/ 1 w 174"/>
                <a:gd name="T95" fmla="*/ 1 h 487"/>
                <a:gd name="T96" fmla="*/ 1 w 174"/>
                <a:gd name="T97" fmla="*/ 1 h 4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4"/>
                <a:gd name="T148" fmla="*/ 0 h 487"/>
                <a:gd name="T149" fmla="*/ 174 w 174"/>
                <a:gd name="T150" fmla="*/ 487 h 4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4" h="487">
                  <a:moveTo>
                    <a:pt x="111" y="0"/>
                  </a:moveTo>
                  <a:lnTo>
                    <a:pt x="110" y="0"/>
                  </a:lnTo>
                  <a:lnTo>
                    <a:pt x="107" y="2"/>
                  </a:lnTo>
                  <a:lnTo>
                    <a:pt x="103" y="4"/>
                  </a:lnTo>
                  <a:lnTo>
                    <a:pt x="100" y="8"/>
                  </a:lnTo>
                  <a:lnTo>
                    <a:pt x="93" y="13"/>
                  </a:lnTo>
                  <a:lnTo>
                    <a:pt x="89" y="19"/>
                  </a:lnTo>
                  <a:lnTo>
                    <a:pt x="86" y="23"/>
                  </a:lnTo>
                  <a:lnTo>
                    <a:pt x="84" y="26"/>
                  </a:lnTo>
                  <a:lnTo>
                    <a:pt x="81" y="30"/>
                  </a:lnTo>
                  <a:lnTo>
                    <a:pt x="78" y="36"/>
                  </a:lnTo>
                  <a:lnTo>
                    <a:pt x="75" y="40"/>
                  </a:lnTo>
                  <a:lnTo>
                    <a:pt x="73" y="45"/>
                  </a:lnTo>
                  <a:lnTo>
                    <a:pt x="71" y="51"/>
                  </a:lnTo>
                  <a:lnTo>
                    <a:pt x="70" y="57"/>
                  </a:lnTo>
                  <a:lnTo>
                    <a:pt x="68" y="59"/>
                  </a:lnTo>
                  <a:lnTo>
                    <a:pt x="67" y="61"/>
                  </a:lnTo>
                  <a:lnTo>
                    <a:pt x="65" y="66"/>
                  </a:lnTo>
                  <a:lnTo>
                    <a:pt x="65" y="69"/>
                  </a:lnTo>
                  <a:lnTo>
                    <a:pt x="64" y="72"/>
                  </a:lnTo>
                  <a:lnTo>
                    <a:pt x="64" y="75"/>
                  </a:lnTo>
                  <a:lnTo>
                    <a:pt x="64" y="79"/>
                  </a:lnTo>
                  <a:lnTo>
                    <a:pt x="64" y="83"/>
                  </a:lnTo>
                  <a:lnTo>
                    <a:pt x="63" y="86"/>
                  </a:lnTo>
                  <a:lnTo>
                    <a:pt x="63" y="90"/>
                  </a:lnTo>
                  <a:lnTo>
                    <a:pt x="63" y="94"/>
                  </a:lnTo>
                  <a:lnTo>
                    <a:pt x="63" y="98"/>
                  </a:lnTo>
                  <a:lnTo>
                    <a:pt x="63" y="102"/>
                  </a:lnTo>
                  <a:lnTo>
                    <a:pt x="63" y="107"/>
                  </a:lnTo>
                  <a:lnTo>
                    <a:pt x="63" y="111"/>
                  </a:lnTo>
                  <a:lnTo>
                    <a:pt x="64" y="115"/>
                  </a:lnTo>
                  <a:lnTo>
                    <a:pt x="64" y="119"/>
                  </a:lnTo>
                  <a:lnTo>
                    <a:pt x="65" y="124"/>
                  </a:lnTo>
                  <a:lnTo>
                    <a:pt x="67" y="128"/>
                  </a:lnTo>
                  <a:lnTo>
                    <a:pt x="68" y="133"/>
                  </a:lnTo>
                  <a:lnTo>
                    <a:pt x="70" y="138"/>
                  </a:lnTo>
                  <a:lnTo>
                    <a:pt x="71" y="143"/>
                  </a:lnTo>
                  <a:lnTo>
                    <a:pt x="72" y="148"/>
                  </a:lnTo>
                  <a:lnTo>
                    <a:pt x="74" y="154"/>
                  </a:lnTo>
                  <a:lnTo>
                    <a:pt x="75" y="158"/>
                  </a:lnTo>
                  <a:lnTo>
                    <a:pt x="77" y="164"/>
                  </a:lnTo>
                  <a:lnTo>
                    <a:pt x="79" y="168"/>
                  </a:lnTo>
                  <a:lnTo>
                    <a:pt x="81" y="173"/>
                  </a:lnTo>
                  <a:lnTo>
                    <a:pt x="82" y="179"/>
                  </a:lnTo>
                  <a:lnTo>
                    <a:pt x="84" y="184"/>
                  </a:lnTo>
                  <a:lnTo>
                    <a:pt x="85" y="189"/>
                  </a:lnTo>
                  <a:lnTo>
                    <a:pt x="87" y="194"/>
                  </a:lnTo>
                  <a:lnTo>
                    <a:pt x="88" y="199"/>
                  </a:lnTo>
                  <a:lnTo>
                    <a:pt x="90" y="204"/>
                  </a:lnTo>
                  <a:lnTo>
                    <a:pt x="91" y="210"/>
                  </a:lnTo>
                  <a:lnTo>
                    <a:pt x="92" y="215"/>
                  </a:lnTo>
                  <a:lnTo>
                    <a:pt x="93" y="221"/>
                  </a:lnTo>
                  <a:lnTo>
                    <a:pt x="95" y="226"/>
                  </a:lnTo>
                  <a:lnTo>
                    <a:pt x="96" y="230"/>
                  </a:lnTo>
                  <a:lnTo>
                    <a:pt x="98" y="237"/>
                  </a:lnTo>
                  <a:lnTo>
                    <a:pt x="99" y="242"/>
                  </a:lnTo>
                  <a:lnTo>
                    <a:pt x="100" y="246"/>
                  </a:lnTo>
                  <a:lnTo>
                    <a:pt x="100" y="252"/>
                  </a:lnTo>
                  <a:lnTo>
                    <a:pt x="101" y="257"/>
                  </a:lnTo>
                  <a:lnTo>
                    <a:pt x="101" y="263"/>
                  </a:lnTo>
                  <a:lnTo>
                    <a:pt x="102" y="268"/>
                  </a:lnTo>
                  <a:lnTo>
                    <a:pt x="102" y="273"/>
                  </a:lnTo>
                  <a:lnTo>
                    <a:pt x="103" y="279"/>
                  </a:lnTo>
                  <a:lnTo>
                    <a:pt x="103" y="284"/>
                  </a:lnTo>
                  <a:lnTo>
                    <a:pt x="103" y="289"/>
                  </a:lnTo>
                  <a:lnTo>
                    <a:pt x="103" y="295"/>
                  </a:lnTo>
                  <a:lnTo>
                    <a:pt x="104" y="299"/>
                  </a:lnTo>
                  <a:lnTo>
                    <a:pt x="103" y="304"/>
                  </a:lnTo>
                  <a:lnTo>
                    <a:pt x="103" y="310"/>
                  </a:lnTo>
                  <a:lnTo>
                    <a:pt x="103" y="315"/>
                  </a:lnTo>
                  <a:lnTo>
                    <a:pt x="103" y="320"/>
                  </a:lnTo>
                  <a:lnTo>
                    <a:pt x="102" y="325"/>
                  </a:lnTo>
                  <a:lnTo>
                    <a:pt x="101" y="329"/>
                  </a:lnTo>
                  <a:lnTo>
                    <a:pt x="100" y="335"/>
                  </a:lnTo>
                  <a:lnTo>
                    <a:pt x="100" y="340"/>
                  </a:lnTo>
                  <a:lnTo>
                    <a:pt x="99" y="344"/>
                  </a:lnTo>
                  <a:lnTo>
                    <a:pt x="98" y="350"/>
                  </a:lnTo>
                  <a:lnTo>
                    <a:pt x="96" y="354"/>
                  </a:lnTo>
                  <a:lnTo>
                    <a:pt x="95" y="359"/>
                  </a:lnTo>
                  <a:lnTo>
                    <a:pt x="92" y="364"/>
                  </a:lnTo>
                  <a:lnTo>
                    <a:pt x="90" y="368"/>
                  </a:lnTo>
                  <a:lnTo>
                    <a:pt x="88" y="372"/>
                  </a:lnTo>
                  <a:lnTo>
                    <a:pt x="86" y="378"/>
                  </a:lnTo>
                  <a:lnTo>
                    <a:pt x="83" y="382"/>
                  </a:lnTo>
                  <a:lnTo>
                    <a:pt x="81" y="387"/>
                  </a:lnTo>
                  <a:lnTo>
                    <a:pt x="77" y="391"/>
                  </a:lnTo>
                  <a:lnTo>
                    <a:pt x="75" y="396"/>
                  </a:lnTo>
                  <a:lnTo>
                    <a:pt x="72" y="400"/>
                  </a:lnTo>
                  <a:lnTo>
                    <a:pt x="69" y="405"/>
                  </a:lnTo>
                  <a:lnTo>
                    <a:pt x="65" y="408"/>
                  </a:lnTo>
                  <a:lnTo>
                    <a:pt x="62" y="413"/>
                  </a:lnTo>
                  <a:lnTo>
                    <a:pt x="57" y="416"/>
                  </a:lnTo>
                  <a:lnTo>
                    <a:pt x="54" y="421"/>
                  </a:lnTo>
                  <a:lnTo>
                    <a:pt x="48" y="425"/>
                  </a:lnTo>
                  <a:lnTo>
                    <a:pt x="45" y="429"/>
                  </a:lnTo>
                  <a:lnTo>
                    <a:pt x="40" y="433"/>
                  </a:lnTo>
                  <a:lnTo>
                    <a:pt x="34" y="437"/>
                  </a:lnTo>
                  <a:lnTo>
                    <a:pt x="29" y="441"/>
                  </a:lnTo>
                  <a:lnTo>
                    <a:pt x="23" y="444"/>
                  </a:lnTo>
                  <a:lnTo>
                    <a:pt x="18" y="449"/>
                  </a:lnTo>
                  <a:lnTo>
                    <a:pt x="12" y="452"/>
                  </a:lnTo>
                  <a:lnTo>
                    <a:pt x="6" y="456"/>
                  </a:lnTo>
                  <a:lnTo>
                    <a:pt x="0" y="459"/>
                  </a:lnTo>
                  <a:lnTo>
                    <a:pt x="112" y="487"/>
                  </a:lnTo>
                  <a:lnTo>
                    <a:pt x="112" y="486"/>
                  </a:lnTo>
                  <a:lnTo>
                    <a:pt x="116" y="484"/>
                  </a:lnTo>
                  <a:lnTo>
                    <a:pt x="117" y="482"/>
                  </a:lnTo>
                  <a:lnTo>
                    <a:pt x="120" y="480"/>
                  </a:lnTo>
                  <a:lnTo>
                    <a:pt x="124" y="477"/>
                  </a:lnTo>
                  <a:lnTo>
                    <a:pt x="127" y="474"/>
                  </a:lnTo>
                  <a:lnTo>
                    <a:pt x="130" y="470"/>
                  </a:lnTo>
                  <a:lnTo>
                    <a:pt x="134" y="466"/>
                  </a:lnTo>
                  <a:lnTo>
                    <a:pt x="138" y="462"/>
                  </a:lnTo>
                  <a:lnTo>
                    <a:pt x="142" y="457"/>
                  </a:lnTo>
                  <a:lnTo>
                    <a:pt x="145" y="451"/>
                  </a:lnTo>
                  <a:lnTo>
                    <a:pt x="149" y="445"/>
                  </a:lnTo>
                  <a:lnTo>
                    <a:pt x="153" y="439"/>
                  </a:lnTo>
                  <a:lnTo>
                    <a:pt x="157" y="434"/>
                  </a:lnTo>
                  <a:lnTo>
                    <a:pt x="158" y="429"/>
                  </a:lnTo>
                  <a:lnTo>
                    <a:pt x="159" y="426"/>
                  </a:lnTo>
                  <a:lnTo>
                    <a:pt x="161" y="422"/>
                  </a:lnTo>
                  <a:lnTo>
                    <a:pt x="163" y="419"/>
                  </a:lnTo>
                  <a:lnTo>
                    <a:pt x="165" y="414"/>
                  </a:lnTo>
                  <a:lnTo>
                    <a:pt x="166" y="410"/>
                  </a:lnTo>
                  <a:lnTo>
                    <a:pt x="167" y="406"/>
                  </a:lnTo>
                  <a:lnTo>
                    <a:pt x="168" y="402"/>
                  </a:lnTo>
                  <a:lnTo>
                    <a:pt x="169" y="397"/>
                  </a:lnTo>
                  <a:lnTo>
                    <a:pt x="170" y="393"/>
                  </a:lnTo>
                  <a:lnTo>
                    <a:pt x="171" y="388"/>
                  </a:lnTo>
                  <a:lnTo>
                    <a:pt x="172" y="384"/>
                  </a:lnTo>
                  <a:lnTo>
                    <a:pt x="173" y="379"/>
                  </a:lnTo>
                  <a:lnTo>
                    <a:pt x="173" y="373"/>
                  </a:lnTo>
                  <a:lnTo>
                    <a:pt x="174" y="369"/>
                  </a:lnTo>
                  <a:lnTo>
                    <a:pt x="174" y="364"/>
                  </a:lnTo>
                  <a:lnTo>
                    <a:pt x="174" y="358"/>
                  </a:lnTo>
                  <a:lnTo>
                    <a:pt x="174" y="353"/>
                  </a:lnTo>
                  <a:lnTo>
                    <a:pt x="174" y="348"/>
                  </a:lnTo>
                  <a:lnTo>
                    <a:pt x="174" y="342"/>
                  </a:lnTo>
                  <a:lnTo>
                    <a:pt x="173" y="336"/>
                  </a:lnTo>
                  <a:lnTo>
                    <a:pt x="172" y="330"/>
                  </a:lnTo>
                  <a:lnTo>
                    <a:pt x="171" y="325"/>
                  </a:lnTo>
                  <a:lnTo>
                    <a:pt x="171" y="318"/>
                  </a:lnTo>
                  <a:lnTo>
                    <a:pt x="169" y="313"/>
                  </a:lnTo>
                  <a:lnTo>
                    <a:pt x="168" y="307"/>
                  </a:lnTo>
                  <a:lnTo>
                    <a:pt x="166" y="300"/>
                  </a:lnTo>
                  <a:lnTo>
                    <a:pt x="165" y="294"/>
                  </a:lnTo>
                  <a:lnTo>
                    <a:pt x="162" y="287"/>
                  </a:lnTo>
                  <a:lnTo>
                    <a:pt x="159" y="281"/>
                  </a:lnTo>
                  <a:lnTo>
                    <a:pt x="157" y="273"/>
                  </a:lnTo>
                  <a:lnTo>
                    <a:pt x="155" y="268"/>
                  </a:lnTo>
                  <a:lnTo>
                    <a:pt x="151" y="260"/>
                  </a:lnTo>
                  <a:lnTo>
                    <a:pt x="147" y="253"/>
                  </a:lnTo>
                  <a:lnTo>
                    <a:pt x="145" y="246"/>
                  </a:lnTo>
                  <a:lnTo>
                    <a:pt x="142" y="240"/>
                  </a:lnTo>
                  <a:lnTo>
                    <a:pt x="139" y="233"/>
                  </a:lnTo>
                  <a:lnTo>
                    <a:pt x="137" y="228"/>
                  </a:lnTo>
                  <a:lnTo>
                    <a:pt x="134" y="223"/>
                  </a:lnTo>
                  <a:lnTo>
                    <a:pt x="131" y="217"/>
                  </a:lnTo>
                  <a:lnTo>
                    <a:pt x="129" y="211"/>
                  </a:lnTo>
                  <a:lnTo>
                    <a:pt x="127" y="206"/>
                  </a:lnTo>
                  <a:lnTo>
                    <a:pt x="124" y="200"/>
                  </a:lnTo>
                  <a:lnTo>
                    <a:pt x="121" y="196"/>
                  </a:lnTo>
                  <a:lnTo>
                    <a:pt x="119" y="190"/>
                  </a:lnTo>
                  <a:lnTo>
                    <a:pt x="117" y="185"/>
                  </a:lnTo>
                  <a:lnTo>
                    <a:pt x="116" y="181"/>
                  </a:lnTo>
                  <a:lnTo>
                    <a:pt x="114" y="176"/>
                  </a:lnTo>
                  <a:lnTo>
                    <a:pt x="112" y="172"/>
                  </a:lnTo>
                  <a:lnTo>
                    <a:pt x="110" y="168"/>
                  </a:lnTo>
                  <a:lnTo>
                    <a:pt x="109" y="164"/>
                  </a:lnTo>
                  <a:lnTo>
                    <a:pt x="106" y="159"/>
                  </a:lnTo>
                  <a:lnTo>
                    <a:pt x="104" y="156"/>
                  </a:lnTo>
                  <a:lnTo>
                    <a:pt x="103" y="152"/>
                  </a:lnTo>
                  <a:lnTo>
                    <a:pt x="101" y="148"/>
                  </a:lnTo>
                  <a:lnTo>
                    <a:pt x="100" y="145"/>
                  </a:lnTo>
                  <a:lnTo>
                    <a:pt x="99" y="141"/>
                  </a:lnTo>
                  <a:lnTo>
                    <a:pt x="98" y="138"/>
                  </a:lnTo>
                  <a:lnTo>
                    <a:pt x="96" y="135"/>
                  </a:lnTo>
                  <a:lnTo>
                    <a:pt x="95" y="131"/>
                  </a:lnTo>
                  <a:lnTo>
                    <a:pt x="93" y="125"/>
                  </a:lnTo>
                  <a:lnTo>
                    <a:pt x="92" y="119"/>
                  </a:lnTo>
                  <a:lnTo>
                    <a:pt x="90" y="113"/>
                  </a:lnTo>
                  <a:lnTo>
                    <a:pt x="89" y="108"/>
                  </a:lnTo>
                  <a:lnTo>
                    <a:pt x="87" y="102"/>
                  </a:lnTo>
                  <a:lnTo>
                    <a:pt x="87" y="97"/>
                  </a:lnTo>
                  <a:lnTo>
                    <a:pt x="87" y="93"/>
                  </a:lnTo>
                  <a:lnTo>
                    <a:pt x="87" y="87"/>
                  </a:lnTo>
                  <a:lnTo>
                    <a:pt x="87" y="83"/>
                  </a:lnTo>
                  <a:lnTo>
                    <a:pt x="89" y="77"/>
                  </a:lnTo>
                  <a:lnTo>
                    <a:pt x="90" y="73"/>
                  </a:lnTo>
                  <a:lnTo>
                    <a:pt x="91" y="68"/>
                  </a:lnTo>
                  <a:lnTo>
                    <a:pt x="92" y="62"/>
                  </a:lnTo>
                  <a:lnTo>
                    <a:pt x="96" y="58"/>
                  </a:lnTo>
                  <a:lnTo>
                    <a:pt x="98" y="52"/>
                  </a:lnTo>
                  <a:lnTo>
                    <a:pt x="101" y="47"/>
                  </a:lnTo>
                  <a:lnTo>
                    <a:pt x="103" y="42"/>
                  </a:lnTo>
                  <a:lnTo>
                    <a:pt x="107" y="37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8" name="Freeform 45"/>
            <p:cNvSpPr>
              <a:spLocks/>
            </p:cNvSpPr>
            <p:nvPr/>
          </p:nvSpPr>
          <p:spPr bwMode="auto">
            <a:xfrm>
              <a:off x="1980" y="1729"/>
              <a:ext cx="126" cy="58"/>
            </a:xfrm>
            <a:custGeom>
              <a:avLst/>
              <a:gdLst>
                <a:gd name="T0" fmla="*/ 1 w 252"/>
                <a:gd name="T1" fmla="*/ 0 h 117"/>
                <a:gd name="T2" fmla="*/ 1 w 252"/>
                <a:gd name="T3" fmla="*/ 0 h 117"/>
                <a:gd name="T4" fmla="*/ 1 w 252"/>
                <a:gd name="T5" fmla="*/ 0 h 117"/>
                <a:gd name="T6" fmla="*/ 1 w 252"/>
                <a:gd name="T7" fmla="*/ 0 h 117"/>
                <a:gd name="T8" fmla="*/ 1 w 252"/>
                <a:gd name="T9" fmla="*/ 0 h 117"/>
                <a:gd name="T10" fmla="*/ 1 w 252"/>
                <a:gd name="T11" fmla="*/ 0 h 117"/>
                <a:gd name="T12" fmla="*/ 1 w 252"/>
                <a:gd name="T13" fmla="*/ 0 h 117"/>
                <a:gd name="T14" fmla="*/ 1 w 252"/>
                <a:gd name="T15" fmla="*/ 0 h 117"/>
                <a:gd name="T16" fmla="*/ 1 w 252"/>
                <a:gd name="T17" fmla="*/ 0 h 117"/>
                <a:gd name="T18" fmla="*/ 1 w 252"/>
                <a:gd name="T19" fmla="*/ 0 h 117"/>
                <a:gd name="T20" fmla="*/ 1 w 252"/>
                <a:gd name="T21" fmla="*/ 0 h 117"/>
                <a:gd name="T22" fmla="*/ 1 w 252"/>
                <a:gd name="T23" fmla="*/ 0 h 117"/>
                <a:gd name="T24" fmla="*/ 1 w 252"/>
                <a:gd name="T25" fmla="*/ 0 h 117"/>
                <a:gd name="T26" fmla="*/ 1 w 252"/>
                <a:gd name="T27" fmla="*/ 0 h 117"/>
                <a:gd name="T28" fmla="*/ 1 w 252"/>
                <a:gd name="T29" fmla="*/ 0 h 117"/>
                <a:gd name="T30" fmla="*/ 1 w 252"/>
                <a:gd name="T31" fmla="*/ 0 h 117"/>
                <a:gd name="T32" fmla="*/ 1 w 252"/>
                <a:gd name="T33" fmla="*/ 0 h 117"/>
                <a:gd name="T34" fmla="*/ 1 w 252"/>
                <a:gd name="T35" fmla="*/ 0 h 117"/>
                <a:gd name="T36" fmla="*/ 1 w 252"/>
                <a:gd name="T37" fmla="*/ 0 h 117"/>
                <a:gd name="T38" fmla="*/ 1 w 252"/>
                <a:gd name="T39" fmla="*/ 0 h 117"/>
                <a:gd name="T40" fmla="*/ 1 w 252"/>
                <a:gd name="T41" fmla="*/ 0 h 117"/>
                <a:gd name="T42" fmla="*/ 1 w 252"/>
                <a:gd name="T43" fmla="*/ 0 h 117"/>
                <a:gd name="T44" fmla="*/ 1 w 252"/>
                <a:gd name="T45" fmla="*/ 0 h 117"/>
                <a:gd name="T46" fmla="*/ 1 w 252"/>
                <a:gd name="T47" fmla="*/ 0 h 117"/>
                <a:gd name="T48" fmla="*/ 1 w 252"/>
                <a:gd name="T49" fmla="*/ 0 h 117"/>
                <a:gd name="T50" fmla="*/ 1 w 252"/>
                <a:gd name="T51" fmla="*/ 0 h 117"/>
                <a:gd name="T52" fmla="*/ 1 w 252"/>
                <a:gd name="T53" fmla="*/ 0 h 117"/>
                <a:gd name="T54" fmla="*/ 1 w 252"/>
                <a:gd name="T55" fmla="*/ 0 h 117"/>
                <a:gd name="T56" fmla="*/ 1 w 252"/>
                <a:gd name="T57" fmla="*/ 0 h 117"/>
                <a:gd name="T58" fmla="*/ 1 w 252"/>
                <a:gd name="T59" fmla="*/ 0 h 117"/>
                <a:gd name="T60" fmla="*/ 1 w 252"/>
                <a:gd name="T61" fmla="*/ 0 h 117"/>
                <a:gd name="T62" fmla="*/ 1 w 252"/>
                <a:gd name="T63" fmla="*/ 0 h 117"/>
                <a:gd name="T64" fmla="*/ 1 w 252"/>
                <a:gd name="T65" fmla="*/ 0 h 117"/>
                <a:gd name="T66" fmla="*/ 1 w 252"/>
                <a:gd name="T67" fmla="*/ 0 h 117"/>
                <a:gd name="T68" fmla="*/ 1 w 252"/>
                <a:gd name="T69" fmla="*/ 0 h 117"/>
                <a:gd name="T70" fmla="*/ 1 w 252"/>
                <a:gd name="T71" fmla="*/ 0 h 117"/>
                <a:gd name="T72" fmla="*/ 1 w 252"/>
                <a:gd name="T73" fmla="*/ 0 h 117"/>
                <a:gd name="T74" fmla="*/ 1 w 252"/>
                <a:gd name="T75" fmla="*/ 0 h 117"/>
                <a:gd name="T76" fmla="*/ 1 w 252"/>
                <a:gd name="T77" fmla="*/ 0 h 117"/>
                <a:gd name="T78" fmla="*/ 1 w 252"/>
                <a:gd name="T79" fmla="*/ 0 h 117"/>
                <a:gd name="T80" fmla="*/ 1 w 252"/>
                <a:gd name="T81" fmla="*/ 0 h 117"/>
                <a:gd name="T82" fmla="*/ 1 w 252"/>
                <a:gd name="T83" fmla="*/ 0 h 117"/>
                <a:gd name="T84" fmla="*/ 1 w 252"/>
                <a:gd name="T85" fmla="*/ 0 h 117"/>
                <a:gd name="T86" fmla="*/ 1 w 252"/>
                <a:gd name="T87" fmla="*/ 0 h 117"/>
                <a:gd name="T88" fmla="*/ 1 w 252"/>
                <a:gd name="T89" fmla="*/ 0 h 117"/>
                <a:gd name="T90" fmla="*/ 0 w 252"/>
                <a:gd name="T91" fmla="*/ 0 h 117"/>
                <a:gd name="T92" fmla="*/ 0 w 252"/>
                <a:gd name="T93" fmla="*/ 0 h 117"/>
                <a:gd name="T94" fmla="*/ 1 w 252"/>
                <a:gd name="T95" fmla="*/ 0 h 117"/>
                <a:gd name="T96" fmla="*/ 1 w 252"/>
                <a:gd name="T97" fmla="*/ 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2"/>
                <a:gd name="T148" fmla="*/ 0 h 117"/>
                <a:gd name="T149" fmla="*/ 252 w 252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2" h="117">
                  <a:moveTo>
                    <a:pt x="16" y="11"/>
                  </a:moveTo>
                  <a:lnTo>
                    <a:pt x="15" y="14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7" y="31"/>
                  </a:lnTo>
                  <a:lnTo>
                    <a:pt x="20" y="34"/>
                  </a:lnTo>
                  <a:lnTo>
                    <a:pt x="21" y="37"/>
                  </a:lnTo>
                  <a:lnTo>
                    <a:pt x="23" y="41"/>
                  </a:lnTo>
                  <a:lnTo>
                    <a:pt x="25" y="44"/>
                  </a:lnTo>
                  <a:lnTo>
                    <a:pt x="27" y="47"/>
                  </a:lnTo>
                  <a:lnTo>
                    <a:pt x="30" y="50"/>
                  </a:lnTo>
                  <a:lnTo>
                    <a:pt x="35" y="52"/>
                  </a:lnTo>
                  <a:lnTo>
                    <a:pt x="38" y="55"/>
                  </a:lnTo>
                  <a:lnTo>
                    <a:pt x="43" y="57"/>
                  </a:lnTo>
                  <a:lnTo>
                    <a:pt x="48" y="60"/>
                  </a:lnTo>
                  <a:lnTo>
                    <a:pt x="53" y="62"/>
                  </a:lnTo>
                  <a:lnTo>
                    <a:pt x="58" y="63"/>
                  </a:lnTo>
                  <a:lnTo>
                    <a:pt x="60" y="64"/>
                  </a:lnTo>
                  <a:lnTo>
                    <a:pt x="64" y="65"/>
                  </a:lnTo>
                  <a:lnTo>
                    <a:pt x="67" y="65"/>
                  </a:lnTo>
                  <a:lnTo>
                    <a:pt x="70" y="66"/>
                  </a:lnTo>
                  <a:lnTo>
                    <a:pt x="73" y="66"/>
                  </a:lnTo>
                  <a:lnTo>
                    <a:pt x="77" y="67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87" y="69"/>
                  </a:lnTo>
                  <a:lnTo>
                    <a:pt x="91" y="70"/>
                  </a:lnTo>
                  <a:lnTo>
                    <a:pt x="95" y="70"/>
                  </a:lnTo>
                  <a:lnTo>
                    <a:pt x="99" y="70"/>
                  </a:lnTo>
                  <a:lnTo>
                    <a:pt x="106" y="70"/>
                  </a:lnTo>
                  <a:lnTo>
                    <a:pt x="111" y="70"/>
                  </a:lnTo>
                  <a:lnTo>
                    <a:pt x="114" y="70"/>
                  </a:lnTo>
                  <a:lnTo>
                    <a:pt x="118" y="70"/>
                  </a:lnTo>
                  <a:lnTo>
                    <a:pt x="121" y="70"/>
                  </a:lnTo>
                  <a:lnTo>
                    <a:pt x="124" y="70"/>
                  </a:lnTo>
                  <a:lnTo>
                    <a:pt x="129" y="69"/>
                  </a:lnTo>
                  <a:lnTo>
                    <a:pt x="136" y="67"/>
                  </a:lnTo>
                  <a:lnTo>
                    <a:pt x="142" y="66"/>
                  </a:lnTo>
                  <a:lnTo>
                    <a:pt x="148" y="66"/>
                  </a:lnTo>
                  <a:lnTo>
                    <a:pt x="153" y="64"/>
                  </a:lnTo>
                  <a:lnTo>
                    <a:pt x="159" y="63"/>
                  </a:lnTo>
                  <a:lnTo>
                    <a:pt x="165" y="62"/>
                  </a:lnTo>
                  <a:lnTo>
                    <a:pt x="170" y="61"/>
                  </a:lnTo>
                  <a:lnTo>
                    <a:pt x="176" y="58"/>
                  </a:lnTo>
                  <a:lnTo>
                    <a:pt x="181" y="57"/>
                  </a:lnTo>
                  <a:lnTo>
                    <a:pt x="186" y="55"/>
                  </a:lnTo>
                  <a:lnTo>
                    <a:pt x="191" y="52"/>
                  </a:lnTo>
                  <a:lnTo>
                    <a:pt x="195" y="50"/>
                  </a:lnTo>
                  <a:lnTo>
                    <a:pt x="199" y="47"/>
                  </a:lnTo>
                  <a:lnTo>
                    <a:pt x="204" y="45"/>
                  </a:lnTo>
                  <a:lnTo>
                    <a:pt x="208" y="43"/>
                  </a:lnTo>
                  <a:lnTo>
                    <a:pt x="211" y="38"/>
                  </a:lnTo>
                  <a:lnTo>
                    <a:pt x="215" y="36"/>
                  </a:lnTo>
                  <a:lnTo>
                    <a:pt x="219" y="33"/>
                  </a:lnTo>
                  <a:lnTo>
                    <a:pt x="222" y="30"/>
                  </a:lnTo>
                  <a:lnTo>
                    <a:pt x="224" y="27"/>
                  </a:lnTo>
                  <a:lnTo>
                    <a:pt x="226" y="22"/>
                  </a:lnTo>
                  <a:lnTo>
                    <a:pt x="228" y="19"/>
                  </a:lnTo>
                  <a:lnTo>
                    <a:pt x="231" y="16"/>
                  </a:lnTo>
                  <a:lnTo>
                    <a:pt x="232" y="11"/>
                  </a:lnTo>
                  <a:lnTo>
                    <a:pt x="233" y="8"/>
                  </a:lnTo>
                  <a:lnTo>
                    <a:pt x="234" y="4"/>
                  </a:lnTo>
                  <a:lnTo>
                    <a:pt x="235" y="1"/>
                  </a:lnTo>
                  <a:lnTo>
                    <a:pt x="235" y="0"/>
                  </a:lnTo>
                  <a:lnTo>
                    <a:pt x="239" y="1"/>
                  </a:lnTo>
                  <a:lnTo>
                    <a:pt x="243" y="3"/>
                  </a:lnTo>
                  <a:lnTo>
                    <a:pt x="248" y="5"/>
                  </a:lnTo>
                  <a:lnTo>
                    <a:pt x="252" y="8"/>
                  </a:lnTo>
                  <a:lnTo>
                    <a:pt x="252" y="10"/>
                  </a:lnTo>
                  <a:lnTo>
                    <a:pt x="252" y="13"/>
                  </a:lnTo>
                  <a:lnTo>
                    <a:pt x="251" y="18"/>
                  </a:lnTo>
                  <a:lnTo>
                    <a:pt x="250" y="24"/>
                  </a:lnTo>
                  <a:lnTo>
                    <a:pt x="248" y="30"/>
                  </a:lnTo>
                  <a:lnTo>
                    <a:pt x="247" y="36"/>
                  </a:lnTo>
                  <a:lnTo>
                    <a:pt x="243" y="42"/>
                  </a:lnTo>
                  <a:lnTo>
                    <a:pt x="241" y="47"/>
                  </a:lnTo>
                  <a:lnTo>
                    <a:pt x="238" y="52"/>
                  </a:lnTo>
                  <a:lnTo>
                    <a:pt x="236" y="58"/>
                  </a:lnTo>
                  <a:lnTo>
                    <a:pt x="233" y="63"/>
                  </a:lnTo>
                  <a:lnTo>
                    <a:pt x="228" y="67"/>
                  </a:lnTo>
                  <a:lnTo>
                    <a:pt x="225" y="72"/>
                  </a:lnTo>
                  <a:lnTo>
                    <a:pt x="221" y="77"/>
                  </a:lnTo>
                  <a:lnTo>
                    <a:pt x="215" y="80"/>
                  </a:lnTo>
                  <a:lnTo>
                    <a:pt x="210" y="86"/>
                  </a:lnTo>
                  <a:lnTo>
                    <a:pt x="206" y="89"/>
                  </a:lnTo>
                  <a:lnTo>
                    <a:pt x="200" y="93"/>
                  </a:lnTo>
                  <a:lnTo>
                    <a:pt x="195" y="95"/>
                  </a:lnTo>
                  <a:lnTo>
                    <a:pt x="190" y="99"/>
                  </a:lnTo>
                  <a:lnTo>
                    <a:pt x="184" y="101"/>
                  </a:lnTo>
                  <a:lnTo>
                    <a:pt x="180" y="103"/>
                  </a:lnTo>
                  <a:lnTo>
                    <a:pt x="175" y="105"/>
                  </a:lnTo>
                  <a:lnTo>
                    <a:pt x="169" y="107"/>
                  </a:lnTo>
                  <a:lnTo>
                    <a:pt x="164" y="108"/>
                  </a:lnTo>
                  <a:lnTo>
                    <a:pt x="159" y="110"/>
                  </a:lnTo>
                  <a:lnTo>
                    <a:pt x="153" y="112"/>
                  </a:lnTo>
                  <a:lnTo>
                    <a:pt x="148" y="114"/>
                  </a:lnTo>
                  <a:lnTo>
                    <a:pt x="142" y="115"/>
                  </a:lnTo>
                  <a:lnTo>
                    <a:pt x="137" y="116"/>
                  </a:lnTo>
                  <a:lnTo>
                    <a:pt x="131" y="116"/>
                  </a:lnTo>
                  <a:lnTo>
                    <a:pt x="126" y="117"/>
                  </a:lnTo>
                  <a:lnTo>
                    <a:pt x="121" y="117"/>
                  </a:lnTo>
                  <a:lnTo>
                    <a:pt x="115" y="117"/>
                  </a:lnTo>
                  <a:lnTo>
                    <a:pt x="111" y="117"/>
                  </a:lnTo>
                  <a:lnTo>
                    <a:pt x="107" y="116"/>
                  </a:lnTo>
                  <a:lnTo>
                    <a:pt x="102" y="116"/>
                  </a:lnTo>
                  <a:lnTo>
                    <a:pt x="99" y="116"/>
                  </a:lnTo>
                  <a:lnTo>
                    <a:pt x="95" y="115"/>
                  </a:lnTo>
                  <a:lnTo>
                    <a:pt x="91" y="114"/>
                  </a:lnTo>
                  <a:lnTo>
                    <a:pt x="87" y="113"/>
                  </a:lnTo>
                  <a:lnTo>
                    <a:pt x="83" y="112"/>
                  </a:lnTo>
                  <a:lnTo>
                    <a:pt x="80" y="110"/>
                  </a:lnTo>
                  <a:lnTo>
                    <a:pt x="76" y="109"/>
                  </a:lnTo>
                  <a:lnTo>
                    <a:pt x="71" y="108"/>
                  </a:lnTo>
                  <a:lnTo>
                    <a:pt x="68" y="107"/>
                  </a:lnTo>
                  <a:lnTo>
                    <a:pt x="64" y="105"/>
                  </a:lnTo>
                  <a:lnTo>
                    <a:pt x="60" y="103"/>
                  </a:lnTo>
                  <a:lnTo>
                    <a:pt x="56" y="102"/>
                  </a:lnTo>
                  <a:lnTo>
                    <a:pt x="53" y="100"/>
                  </a:lnTo>
                  <a:lnTo>
                    <a:pt x="49" y="98"/>
                  </a:lnTo>
                  <a:lnTo>
                    <a:pt x="45" y="95"/>
                  </a:lnTo>
                  <a:lnTo>
                    <a:pt x="42" y="92"/>
                  </a:lnTo>
                  <a:lnTo>
                    <a:pt x="38" y="90"/>
                  </a:lnTo>
                  <a:lnTo>
                    <a:pt x="35" y="88"/>
                  </a:lnTo>
                  <a:lnTo>
                    <a:pt x="32" y="86"/>
                  </a:lnTo>
                  <a:lnTo>
                    <a:pt x="29" y="82"/>
                  </a:lnTo>
                  <a:lnTo>
                    <a:pt x="27" y="80"/>
                  </a:lnTo>
                  <a:lnTo>
                    <a:pt x="21" y="75"/>
                  </a:lnTo>
                  <a:lnTo>
                    <a:pt x="16" y="70"/>
                  </a:lnTo>
                  <a:lnTo>
                    <a:pt x="13" y="63"/>
                  </a:lnTo>
                  <a:lnTo>
                    <a:pt x="9" y="58"/>
                  </a:lnTo>
                  <a:lnTo>
                    <a:pt x="7" y="52"/>
                  </a:lnTo>
                  <a:lnTo>
                    <a:pt x="4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9" name="Freeform 46"/>
            <p:cNvSpPr>
              <a:spLocks/>
            </p:cNvSpPr>
            <p:nvPr/>
          </p:nvSpPr>
          <p:spPr bwMode="auto">
            <a:xfrm>
              <a:off x="2033" y="1695"/>
              <a:ext cx="29" cy="85"/>
            </a:xfrm>
            <a:custGeom>
              <a:avLst/>
              <a:gdLst>
                <a:gd name="T0" fmla="*/ 0 w 58"/>
                <a:gd name="T1" fmla="*/ 0 h 170"/>
                <a:gd name="T2" fmla="*/ 1 w 58"/>
                <a:gd name="T3" fmla="*/ 1 h 170"/>
                <a:gd name="T4" fmla="*/ 1 w 58"/>
                <a:gd name="T5" fmla="*/ 1 h 170"/>
                <a:gd name="T6" fmla="*/ 1 w 58"/>
                <a:gd name="T7" fmla="*/ 1 h 170"/>
                <a:gd name="T8" fmla="*/ 0 w 58"/>
                <a:gd name="T9" fmla="*/ 0 h 170"/>
                <a:gd name="T10" fmla="*/ 0 w 58"/>
                <a:gd name="T11" fmla="*/ 0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170"/>
                <a:gd name="T20" fmla="*/ 58 w 58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170">
                  <a:moveTo>
                    <a:pt x="0" y="0"/>
                  </a:moveTo>
                  <a:lnTo>
                    <a:pt x="29" y="170"/>
                  </a:lnTo>
                  <a:lnTo>
                    <a:pt x="58" y="166"/>
                  </a:lnTo>
                  <a:lnTo>
                    <a:pt x="4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45" name="Rectangle 48"/>
          <p:cNvSpPr>
            <a:spLocks noChangeArrowheads="1"/>
          </p:cNvSpPr>
          <p:nvPr/>
        </p:nvSpPr>
        <p:spPr bwMode="auto">
          <a:xfrm>
            <a:off x="609600" y="4038600"/>
            <a:ext cx="5638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</a:rPr>
              <a:t>For recovery the only way to go is </a:t>
            </a:r>
            <a:r>
              <a:rPr lang="en-US" sz="2800" b="1" u="sng">
                <a:solidFill>
                  <a:schemeClr val="accent2"/>
                </a:solidFill>
              </a:rPr>
              <a:t>complete</a:t>
            </a:r>
            <a:r>
              <a:rPr lang="en-US" sz="2800" b="1">
                <a:solidFill>
                  <a:schemeClr val="accent2"/>
                </a:solidFill>
              </a:rPr>
              <a:t> and </a:t>
            </a:r>
            <a:r>
              <a:rPr lang="en-US" sz="2800" b="1" u="sng">
                <a:solidFill>
                  <a:schemeClr val="accent2"/>
                </a:solidFill>
              </a:rPr>
              <a:t>total</a:t>
            </a:r>
            <a:r>
              <a:rPr lang="en-US" sz="2800" b="1">
                <a:solidFill>
                  <a:schemeClr val="accent2"/>
                </a:solidFill>
              </a:rPr>
              <a:t> abstinence from all drugs.</a:t>
            </a:r>
          </a:p>
        </p:txBody>
      </p:sp>
      <p:sp>
        <p:nvSpPr>
          <p:cNvPr id="65546" name="Rectangle 49"/>
          <p:cNvSpPr>
            <a:spLocks noChangeArrowheads="1"/>
          </p:cNvSpPr>
          <p:nvPr/>
        </p:nvSpPr>
        <p:spPr bwMode="auto">
          <a:xfrm>
            <a:off x="4267200" y="22860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Cross Tolerance</a:t>
            </a:r>
          </a:p>
        </p:txBody>
      </p:sp>
      <p:sp>
        <p:nvSpPr>
          <p:cNvPr id="65547" name="TextBox 4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  <p:bldP spid="65545" grpId="0"/>
      <p:bldP spid="6554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4212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accent2"/>
                </a:solidFill>
              </a:rPr>
              <a:t>PREPARATION STAGE</a:t>
            </a:r>
            <a:endParaRPr lang="en-US" sz="4000" b="1">
              <a:solidFill>
                <a:schemeClr val="accent2"/>
              </a:solidFill>
            </a:endParaRP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b="1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b="1">
                <a:solidFill>
                  <a:schemeClr val="accent2"/>
                </a:solidFill>
              </a:rPr>
              <a:t>When the balance tips, this window of opportunity may only last for a short time.</a:t>
            </a:r>
          </a:p>
          <a:p>
            <a:pPr algn="ctr" eaLnBrk="1" hangingPunct="1">
              <a:buFontTx/>
              <a:buNone/>
            </a:pPr>
            <a:r>
              <a:rPr lang="en-US" b="1">
                <a:solidFill>
                  <a:schemeClr val="accent2"/>
                </a:solidFill>
              </a:rPr>
              <a:t>If during this time, a person enters into action, the change process continues.</a:t>
            </a:r>
          </a:p>
          <a:p>
            <a:pPr algn="ctr" eaLnBrk="1" hangingPunct="1">
              <a:buFontTx/>
              <a:buNone/>
            </a:pPr>
            <a:r>
              <a:rPr lang="en-US" b="1">
                <a:solidFill>
                  <a:schemeClr val="accent2"/>
                </a:solidFill>
              </a:rPr>
              <a:t>If not, the person slips back into contemplation.  </a:t>
            </a:r>
          </a:p>
        </p:txBody>
      </p:sp>
      <p:sp>
        <p:nvSpPr>
          <p:cNvPr id="66563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chemeClr val="tx1"/>
                </a:solidFill>
              </a:rPr>
              <a:t>PREPARATION STAGE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2133600"/>
            <a:ext cx="4343400" cy="2590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/>
              <a:t>The Challenge:  To determine the best course of action to take in seeking change.</a:t>
            </a:r>
          </a:p>
          <a:p>
            <a:pPr algn="ctr" eaLnBrk="1" hangingPunct="1">
              <a:buFontTx/>
              <a:buNone/>
            </a:pPr>
            <a:endParaRPr lang="en-US" sz="2800" b="1"/>
          </a:p>
        </p:txBody>
      </p:sp>
      <p:pic>
        <p:nvPicPr>
          <p:cNvPr id="710660" name="Picture 4" descr="AG00181_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0" y="2971800"/>
            <a:ext cx="1662113" cy="1047750"/>
          </a:xfrm>
        </p:spPr>
      </p:pic>
      <p:pic>
        <p:nvPicPr>
          <p:cNvPr id="710662" name="Picture 6" descr="AG00181_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3352800" y="5257800"/>
            <a:ext cx="1825625" cy="1128713"/>
          </a:xfrm>
        </p:spPr>
      </p:pic>
      <p:pic>
        <p:nvPicPr>
          <p:cNvPr id="710664" name="Picture 8" descr="AG00181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14128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TextBox 6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41313"/>
            <a:ext cx="7518400" cy="854075"/>
          </a:xfrm>
        </p:spPr>
        <p:txBody>
          <a:bodyPr/>
          <a:lstStyle/>
          <a:p>
            <a:pPr eaLnBrk="1" hangingPunct="1"/>
            <a:r>
              <a:rPr lang="en-US" sz="6000" b="1">
                <a:solidFill>
                  <a:schemeClr val="accent2"/>
                </a:solidFill>
              </a:rPr>
              <a:t>ACTION STAGE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7772400" cy="487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>
                <a:solidFill>
                  <a:schemeClr val="accent2"/>
                </a:solidFill>
              </a:rPr>
              <a:t>What most people think of as “treatment.”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>
                <a:solidFill>
                  <a:schemeClr val="accent2"/>
                </a:solidFill>
              </a:rPr>
              <a:t>Here the person engages in  particular actions designed to bring about change.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>
                <a:solidFill>
                  <a:schemeClr val="accent2"/>
                </a:solidFill>
              </a:rPr>
              <a:t>Challenge:  Take steps toward change.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>
                <a:solidFill>
                  <a:schemeClr val="accent2"/>
                </a:solidFill>
              </a:rPr>
              <a:t>Normally, this takes 3-6 months to complete.</a:t>
            </a:r>
          </a:p>
        </p:txBody>
      </p:sp>
      <p:sp>
        <p:nvSpPr>
          <p:cNvPr id="68611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153400" cy="685800"/>
          </a:xfrm>
        </p:spPr>
        <p:txBody>
          <a:bodyPr/>
          <a:lstStyle/>
          <a:p>
            <a:pPr eaLnBrk="1" hangingPunct="1"/>
            <a:r>
              <a:rPr lang="en-US" sz="3600" b="1"/>
              <a:t>MASLOW’S HIERARCHY OF NEEDS</a:t>
            </a:r>
            <a:r>
              <a:rPr lang="en-US"/>
              <a:t> </a:t>
            </a:r>
          </a:p>
        </p:txBody>
      </p:sp>
      <p:sp>
        <p:nvSpPr>
          <p:cNvPr id="716811" name="Rectangle 11"/>
          <p:cNvSpPr>
            <a:spLocks noChangeArrowheads="1"/>
          </p:cNvSpPr>
          <p:nvPr/>
        </p:nvSpPr>
        <p:spPr bwMode="auto">
          <a:xfrm>
            <a:off x="2209800" y="2133600"/>
            <a:ext cx="44196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SELF</a:t>
            </a:r>
          </a:p>
          <a:p>
            <a:pPr algn="ctr"/>
            <a:r>
              <a:rPr lang="en-US" sz="4000" b="1">
                <a:latin typeface="Tahoma" pitchFamily="34" charset="0"/>
              </a:rPr>
              <a:t>ACTUALIZATION</a:t>
            </a:r>
          </a:p>
        </p:txBody>
      </p:sp>
      <p:sp>
        <p:nvSpPr>
          <p:cNvPr id="716812" name="Rectangle 12"/>
          <p:cNvSpPr>
            <a:spLocks noChangeArrowheads="1"/>
          </p:cNvSpPr>
          <p:nvPr/>
        </p:nvSpPr>
        <p:spPr bwMode="auto">
          <a:xfrm>
            <a:off x="1600200" y="3276600"/>
            <a:ext cx="5715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ESTEEM</a:t>
            </a:r>
          </a:p>
        </p:txBody>
      </p:sp>
      <p:sp>
        <p:nvSpPr>
          <p:cNvPr id="716813" name="Rectangle 13"/>
          <p:cNvSpPr>
            <a:spLocks noChangeArrowheads="1"/>
          </p:cNvSpPr>
          <p:nvPr/>
        </p:nvSpPr>
        <p:spPr bwMode="auto">
          <a:xfrm>
            <a:off x="1066800" y="3810000"/>
            <a:ext cx="6705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LOVE/BELONGING</a:t>
            </a:r>
          </a:p>
        </p:txBody>
      </p:sp>
      <p:sp>
        <p:nvSpPr>
          <p:cNvPr id="716814" name="Rectangle 14"/>
          <p:cNvSpPr>
            <a:spLocks noChangeArrowheads="1"/>
          </p:cNvSpPr>
          <p:nvPr/>
        </p:nvSpPr>
        <p:spPr bwMode="auto">
          <a:xfrm>
            <a:off x="609600" y="4343400"/>
            <a:ext cx="7467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SAFETY</a:t>
            </a:r>
          </a:p>
        </p:txBody>
      </p:sp>
      <p:sp>
        <p:nvSpPr>
          <p:cNvPr id="716815" name="Rectangle 15"/>
          <p:cNvSpPr>
            <a:spLocks noChangeArrowheads="1"/>
          </p:cNvSpPr>
          <p:nvPr/>
        </p:nvSpPr>
        <p:spPr bwMode="auto">
          <a:xfrm>
            <a:off x="304800" y="4876800"/>
            <a:ext cx="822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PHYSIOLOGICAL</a:t>
            </a:r>
          </a:p>
        </p:txBody>
      </p:sp>
      <p:sp>
        <p:nvSpPr>
          <p:cNvPr id="716816" name="AutoShape 16"/>
          <p:cNvSpPr>
            <a:spLocks noChangeArrowheads="1"/>
          </p:cNvSpPr>
          <p:nvPr/>
        </p:nvSpPr>
        <p:spPr bwMode="auto">
          <a:xfrm>
            <a:off x="2286000" y="1676400"/>
            <a:ext cx="441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9640" name="TextBox 3"/>
          <p:cNvSpPr txBox="1">
            <a:spLocks noChangeArrowheads="1"/>
          </p:cNvSpPr>
          <p:nvPr/>
        </p:nvSpPr>
        <p:spPr bwMode="auto">
          <a:xfrm>
            <a:off x="8178800" y="6248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1" grpId="0" animBg="1"/>
      <p:bldP spid="716812" grpId="0" animBg="1"/>
      <p:bldP spid="716813" grpId="0" animBg="1"/>
      <p:bldP spid="716814" grpId="0" animBg="1"/>
      <p:bldP spid="716815" grpId="0" animBg="1"/>
      <p:bldP spid="7168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41313"/>
            <a:ext cx="7518400" cy="792162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accent2"/>
                </a:solidFill>
              </a:rPr>
              <a:t>PHYSIOLOGICAL NEEDS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8153400" cy="51054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</a:rPr>
              <a:t>Physical Needs: Food, Water, Air, Sleep, Sex, Movement or Exercise</a:t>
            </a:r>
          </a:p>
          <a:p>
            <a:pPr eaLnBrk="1" hangingPunct="1"/>
            <a:r>
              <a:rPr lang="en-US" sz="4000" b="1">
                <a:solidFill>
                  <a:schemeClr val="accent2"/>
                </a:solidFill>
              </a:rPr>
              <a:t>Heart rate, blood pressure, breathing - Homeostasis</a:t>
            </a:r>
          </a:p>
          <a:p>
            <a:pPr eaLnBrk="1" hangingPunct="1"/>
            <a:r>
              <a:rPr lang="en-US" sz="4000" b="1">
                <a:solidFill>
                  <a:schemeClr val="accent2"/>
                </a:solidFill>
              </a:rPr>
              <a:t>Physical Safety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0659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41313"/>
            <a:ext cx="7518400" cy="792162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accent2"/>
                </a:solidFill>
              </a:rPr>
              <a:t>SAFETY NEEDS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962400"/>
            <a:ext cx="81534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>
                <a:solidFill>
                  <a:schemeClr val="accent2"/>
                </a:solidFill>
                <a:sym typeface="Wingdings 3" pitchFamily="18" charset="2"/>
              </a:rPr>
              <a:t></a:t>
            </a:r>
            <a:r>
              <a:rPr lang="en-US" sz="4000" b="1">
                <a:solidFill>
                  <a:schemeClr val="accent2"/>
                </a:solidFill>
              </a:rPr>
              <a:t>Finding Stability in the World</a:t>
            </a:r>
          </a:p>
          <a:p>
            <a:pPr eaLnBrk="1" hangingPunct="1">
              <a:buFontTx/>
              <a:buNone/>
            </a:pPr>
            <a:r>
              <a:rPr lang="en-US" sz="4000" b="1">
                <a:solidFill>
                  <a:schemeClr val="accent2"/>
                </a:solidFill>
                <a:sym typeface="Wingdings 3" pitchFamily="18" charset="2"/>
              </a:rPr>
              <a:t></a:t>
            </a:r>
            <a:r>
              <a:rPr lang="en-US" sz="4000" b="1">
                <a:solidFill>
                  <a:schemeClr val="accent2"/>
                </a:solidFill>
              </a:rPr>
              <a:t> Home, Family, Community</a:t>
            </a:r>
          </a:p>
          <a:p>
            <a:pPr eaLnBrk="1" hangingPunct="1">
              <a:buFontTx/>
              <a:buNone/>
            </a:pPr>
            <a:r>
              <a:rPr lang="en-US" sz="4000" b="1">
                <a:solidFill>
                  <a:schemeClr val="accent2"/>
                </a:solidFill>
                <a:sym typeface="Wingdings 3" pitchFamily="18" charset="2"/>
              </a:rPr>
              <a:t></a:t>
            </a:r>
            <a:r>
              <a:rPr lang="en-US" sz="4000" b="1">
                <a:solidFill>
                  <a:schemeClr val="accent2"/>
                </a:solidFill>
              </a:rPr>
              <a:t> Psychological Safety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chemeClr val="accent2"/>
              </a:solidFill>
            </a:endParaRPr>
          </a:p>
        </p:txBody>
      </p:sp>
      <p:pic>
        <p:nvPicPr>
          <p:cNvPr id="71683" name="Picture 4" descr="j02395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1447800"/>
            <a:ext cx="3810000" cy="2362200"/>
          </a:xfrm>
        </p:spPr>
      </p:pic>
      <p:sp>
        <p:nvSpPr>
          <p:cNvPr id="71684" name="TextBox 4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41313"/>
            <a:ext cx="7518400" cy="458787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tx1"/>
                </a:solidFill>
              </a:rPr>
              <a:t>LOVE AND BELONGINGNESS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81534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/>
              <a:t>Humans have a need to belong to groups</a:t>
            </a:r>
          </a:p>
        </p:txBody>
      </p:sp>
      <p:pic>
        <p:nvPicPr>
          <p:cNvPr id="72707" name="Picture 6" descr="BD06995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828800"/>
            <a:ext cx="3890963" cy="3036888"/>
          </a:xfrm>
        </p:spPr>
      </p:pic>
      <p:sp>
        <p:nvSpPr>
          <p:cNvPr id="734216" name="Text Box 8"/>
          <p:cNvSpPr txBox="1">
            <a:spLocks noChangeArrowheads="1"/>
          </p:cNvSpPr>
          <p:nvPr/>
        </p:nvSpPr>
        <p:spPr bwMode="auto">
          <a:xfrm>
            <a:off x="685800" y="5181600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Families, tribes, teams, religious groups, clubs, gangs, etc.</a:t>
            </a:r>
          </a:p>
        </p:txBody>
      </p:sp>
      <p:sp>
        <p:nvSpPr>
          <p:cNvPr id="734217" name="Text Box 9"/>
          <p:cNvSpPr txBox="1">
            <a:spLocks noChangeArrowheads="1"/>
          </p:cNvSpPr>
          <p:nvPr/>
        </p:nvSpPr>
        <p:spPr bwMode="auto">
          <a:xfrm>
            <a:off x="4800600" y="2438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ahoma" pitchFamily="34" charset="0"/>
              </a:rPr>
              <a:t>Love and Acceptance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734218" name="Rectangle 10"/>
          <p:cNvSpPr>
            <a:spLocks noChangeArrowheads="1"/>
          </p:cNvSpPr>
          <p:nvPr/>
        </p:nvSpPr>
        <p:spPr bwMode="auto">
          <a:xfrm>
            <a:off x="4038600" y="3505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Relationships/Significant Others</a:t>
            </a:r>
          </a:p>
        </p:txBody>
      </p:sp>
      <p:sp>
        <p:nvSpPr>
          <p:cNvPr id="72711" name="TextBox 7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47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build="p"/>
      <p:bldP spid="734216" grpId="0"/>
      <p:bldP spid="734217" grpId="0"/>
      <p:bldP spid="7342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41313"/>
            <a:ext cx="7518400" cy="792162"/>
          </a:xfrm>
        </p:spPr>
        <p:txBody>
          <a:bodyPr/>
          <a:lstStyle/>
          <a:p>
            <a:pPr eaLnBrk="1" hangingPunct="1"/>
            <a:r>
              <a:rPr lang="en-US" sz="6600" b="1">
                <a:solidFill>
                  <a:srgbClr val="0000CC"/>
                </a:solidFill>
              </a:rPr>
              <a:t>ESTEEM NEEDS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153400" cy="4038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/>
              <a:t> </a:t>
            </a:r>
            <a:r>
              <a:rPr lang="en-US" sz="6000" b="1">
                <a:solidFill>
                  <a:schemeClr val="accent2"/>
                </a:solidFill>
              </a:rPr>
              <a:t>Self-Esteem…</a:t>
            </a:r>
          </a:p>
          <a:p>
            <a:pPr algn="ctr" eaLnBrk="1" hangingPunct="1">
              <a:buFontTx/>
              <a:buNone/>
            </a:pPr>
            <a:r>
              <a:rPr lang="en-US" sz="6000" b="1">
                <a:solidFill>
                  <a:schemeClr val="accent2"/>
                </a:solidFill>
              </a:rPr>
              <a:t>  The Esteem and Recognition Attention of Others</a:t>
            </a:r>
          </a:p>
          <a:p>
            <a:pPr algn="ctr" eaLnBrk="1" hangingPunct="1">
              <a:buFontTx/>
              <a:buNone/>
            </a:pPr>
            <a:endParaRPr lang="en-US" sz="2800" b="1"/>
          </a:p>
        </p:txBody>
      </p:sp>
      <p:sp>
        <p:nvSpPr>
          <p:cNvPr id="73731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48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406400"/>
            <a:ext cx="7518400" cy="655638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CC3300"/>
                </a:solidFill>
              </a:rPr>
              <a:t>SELF-ACTUALIZATION….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81534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>
                <a:solidFill>
                  <a:srgbClr val="CC3300"/>
                </a:solidFill>
              </a:rPr>
              <a:t>	Pursuing a Path, Vocation, or Calling that Leads to Feeling Whole, Complete and Satisfied with Life.</a:t>
            </a:r>
          </a:p>
          <a:p>
            <a:pPr eaLnBrk="1" hangingPunct="1">
              <a:buFontTx/>
              <a:buNone/>
            </a:pPr>
            <a:endParaRPr lang="en-US" sz="4400" b="1">
              <a:solidFill>
                <a:srgbClr val="CC3300"/>
              </a:solidFill>
            </a:endParaRPr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8178800" y="6248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600200" y="1295400"/>
          <a:ext cx="2967038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lip" r:id="rId3" imgW="3161880" imgH="2939760" progId="">
                  <p:embed/>
                </p:oleObj>
              </mc:Choice>
              <mc:Fallback>
                <p:oleObj name="Clip" r:id="rId3" imgW="3161880" imgH="2939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9452"/>
                      <a:stretch>
                        <a:fillRect/>
                      </a:stretch>
                    </p:blipFill>
                    <p:spPr bwMode="auto">
                      <a:xfrm>
                        <a:off x="1600200" y="1295400"/>
                        <a:ext cx="2967038" cy="441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343400" y="1295400"/>
          <a:ext cx="21780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lip" r:id="rId5" imgW="3161880" imgH="2939760" progId="">
                  <p:embed/>
                </p:oleObj>
              </mc:Choice>
              <mc:Fallback>
                <p:oleObj name="Clip" r:id="rId5" imgW="3161880" imgH="29397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379"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21780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838200" y="3657600"/>
            <a:ext cx="7391400" cy="1554163"/>
          </a:xfrm>
          <a:prstGeom prst="rect">
            <a:avLst/>
          </a:prstGeom>
          <a:solidFill>
            <a:schemeClr val="accent1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Not having normal use of mental or physical faculties because of alcohol or other drugs.</a:t>
            </a:r>
            <a:endParaRPr lang="en-US" sz="320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762000" y="2057400"/>
            <a:ext cx="7620000" cy="2590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6520" name="Text Box 8"/>
          <p:cNvSpPr txBox="1">
            <a:spLocks noChangeArrowheads="1"/>
          </p:cNvSpPr>
          <p:nvPr/>
        </p:nvSpPr>
        <p:spPr bwMode="auto">
          <a:xfrm>
            <a:off x="762000" y="2133600"/>
            <a:ext cx="7620000" cy="579438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Alcohol concentration of .08</a:t>
            </a:r>
            <a:r>
              <a:rPr lang="en-US" sz="2800" b="1"/>
              <a:t>%</a:t>
            </a:r>
            <a:r>
              <a:rPr lang="en-US" sz="3200" b="1"/>
              <a:t> or more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762000" y="381000"/>
            <a:ext cx="7467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600" b="1"/>
              <a:t>DEFINITION OF 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sz="3600" b="1"/>
              <a:t>INTOXICATION IN TEXAS</a:t>
            </a: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8242300" y="6248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6" grpId="0" animBg="1"/>
      <p:bldP spid="576520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153400" cy="685800"/>
          </a:xfrm>
        </p:spPr>
        <p:txBody>
          <a:bodyPr/>
          <a:lstStyle/>
          <a:p>
            <a:pPr eaLnBrk="1" hangingPunct="1"/>
            <a:r>
              <a:rPr lang="en-US" sz="3600" b="1"/>
              <a:t>MASLOW’S HIERARCHY OF NEEDS</a:t>
            </a:r>
            <a:r>
              <a:rPr lang="en-US"/>
              <a:t> </a:t>
            </a:r>
          </a:p>
        </p:txBody>
      </p:sp>
      <p:sp>
        <p:nvSpPr>
          <p:cNvPr id="846851" name="Rectangle 3"/>
          <p:cNvSpPr>
            <a:spLocks noChangeArrowheads="1"/>
          </p:cNvSpPr>
          <p:nvPr/>
        </p:nvSpPr>
        <p:spPr bwMode="auto">
          <a:xfrm>
            <a:off x="2209800" y="2209800"/>
            <a:ext cx="44196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SELF</a:t>
            </a:r>
          </a:p>
          <a:p>
            <a:pPr algn="ctr"/>
            <a:r>
              <a:rPr lang="en-US" sz="4000" b="1">
                <a:latin typeface="Tahoma" pitchFamily="34" charset="0"/>
              </a:rPr>
              <a:t>ACTUALIZATION</a:t>
            </a:r>
          </a:p>
        </p:txBody>
      </p:sp>
      <p:sp>
        <p:nvSpPr>
          <p:cNvPr id="846852" name="Rectangle 4"/>
          <p:cNvSpPr>
            <a:spLocks noChangeArrowheads="1"/>
          </p:cNvSpPr>
          <p:nvPr/>
        </p:nvSpPr>
        <p:spPr bwMode="auto">
          <a:xfrm>
            <a:off x="1600200" y="3276600"/>
            <a:ext cx="5715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ESTEEM</a:t>
            </a:r>
          </a:p>
        </p:txBody>
      </p:sp>
      <p:sp>
        <p:nvSpPr>
          <p:cNvPr id="846853" name="Rectangle 5"/>
          <p:cNvSpPr>
            <a:spLocks noChangeArrowheads="1"/>
          </p:cNvSpPr>
          <p:nvPr/>
        </p:nvSpPr>
        <p:spPr bwMode="auto">
          <a:xfrm>
            <a:off x="1066800" y="3810000"/>
            <a:ext cx="6705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LOVE/BELONGING</a:t>
            </a:r>
          </a:p>
        </p:txBody>
      </p:sp>
      <p:sp>
        <p:nvSpPr>
          <p:cNvPr id="846854" name="Rectangle 6"/>
          <p:cNvSpPr>
            <a:spLocks noChangeArrowheads="1"/>
          </p:cNvSpPr>
          <p:nvPr/>
        </p:nvSpPr>
        <p:spPr bwMode="auto">
          <a:xfrm>
            <a:off x="609600" y="4343400"/>
            <a:ext cx="7467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SAFETY</a:t>
            </a:r>
          </a:p>
        </p:txBody>
      </p:sp>
      <p:sp>
        <p:nvSpPr>
          <p:cNvPr id="846855" name="Rectangle 7"/>
          <p:cNvSpPr>
            <a:spLocks noChangeArrowheads="1"/>
          </p:cNvSpPr>
          <p:nvPr/>
        </p:nvSpPr>
        <p:spPr bwMode="auto">
          <a:xfrm>
            <a:off x="304800" y="4876800"/>
            <a:ext cx="822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PHYSIOLOGICAL</a:t>
            </a:r>
          </a:p>
        </p:txBody>
      </p:sp>
      <p:sp>
        <p:nvSpPr>
          <p:cNvPr id="846856" name="AutoShape 8"/>
          <p:cNvSpPr>
            <a:spLocks noChangeArrowheads="1"/>
          </p:cNvSpPr>
          <p:nvPr/>
        </p:nvSpPr>
        <p:spPr bwMode="auto">
          <a:xfrm>
            <a:off x="2286000" y="1828800"/>
            <a:ext cx="4419600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5784" name="TextBox 3"/>
          <p:cNvSpPr txBox="1">
            <a:spLocks noChangeArrowheads="1"/>
          </p:cNvSpPr>
          <p:nvPr/>
        </p:nvSpPr>
        <p:spPr bwMode="auto">
          <a:xfrm>
            <a:off x="8178800" y="6248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4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4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1" grpId="0" animBg="1"/>
      <p:bldP spid="846852" grpId="0" animBg="1"/>
      <p:bldP spid="846853" grpId="0" animBg="1"/>
      <p:bldP spid="846854" grpId="0" animBg="1"/>
      <p:bldP spid="846855" grpId="0" animBg="1"/>
      <p:bldP spid="84685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4975"/>
            <a:ext cx="8229600" cy="747713"/>
          </a:xfrm>
        </p:spPr>
        <p:txBody>
          <a:bodyPr/>
          <a:lstStyle/>
          <a:p>
            <a:pPr eaLnBrk="1" hangingPunct="1"/>
            <a:r>
              <a:rPr lang="en-US" b="1" i="1">
                <a:solidFill>
                  <a:srgbClr val="CC3300"/>
                </a:solidFill>
              </a:rPr>
              <a:t>DRUG REPLACEMENTS</a:t>
            </a:r>
            <a:endParaRPr lang="en-US" sz="2300" b="1" u="sng">
              <a:solidFill>
                <a:srgbClr val="CC3300"/>
              </a:solidFill>
            </a:endParaRPr>
          </a:p>
        </p:txBody>
      </p:sp>
      <p:sp>
        <p:nvSpPr>
          <p:cNvPr id="592900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78486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</a:rPr>
              <a:t>I.	What needs are met through drug use?</a:t>
            </a:r>
          </a:p>
          <a:p>
            <a:pPr marL="571500" indent="-571500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</a:rPr>
              <a:t>II.	What might give people some of the same benefits as drugs and yet be healthy and productive?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200" b="1">
                <a:solidFill>
                  <a:srgbClr val="990099"/>
                </a:solidFill>
              </a:rPr>
              <a:t>III.	What skills, abilities, resources might people need to develop to get those benefits?</a:t>
            </a:r>
            <a:endParaRPr lang="en-US" sz="3600" b="1">
              <a:solidFill>
                <a:srgbClr val="990099"/>
              </a:solidFill>
            </a:endParaRPr>
          </a:p>
        </p:txBody>
      </p:sp>
      <p:sp>
        <p:nvSpPr>
          <p:cNvPr id="76803" name="Line 5"/>
          <p:cNvSpPr>
            <a:spLocks noChangeShapeType="1"/>
          </p:cNvSpPr>
          <p:nvPr/>
        </p:nvSpPr>
        <p:spPr bwMode="auto">
          <a:xfrm>
            <a:off x="609600" y="1219200"/>
            <a:ext cx="7772400" cy="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TextBox 4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51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2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2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2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41313"/>
            <a:ext cx="7518400" cy="792162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chemeClr val="tx1"/>
                </a:solidFill>
              </a:rPr>
              <a:t>MAINTENANCE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8153400" cy="2590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400" b="1"/>
              <a:t>Maintenance is the </a:t>
            </a:r>
            <a:r>
              <a:rPr lang="en-US" sz="4400" b="1" i="1" u="sng">
                <a:solidFill>
                  <a:srgbClr val="CC3300"/>
                </a:solidFill>
              </a:rPr>
              <a:t>continuation</a:t>
            </a:r>
            <a:r>
              <a:rPr lang="en-US" sz="4400" b="1">
                <a:solidFill>
                  <a:srgbClr val="CC33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400" b="1"/>
              <a:t>not the absence of change.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4400" b="1"/>
          </a:p>
        </p:txBody>
      </p:sp>
      <p:sp>
        <p:nvSpPr>
          <p:cNvPr id="77827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52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41313"/>
            <a:ext cx="7518400" cy="792162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000066"/>
                </a:solidFill>
              </a:rPr>
              <a:t>RECOVERY….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81534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>
                <a:solidFill>
                  <a:srgbClr val="000066"/>
                </a:solidFill>
              </a:rPr>
              <a:t>The Challenge</a:t>
            </a:r>
            <a:r>
              <a:rPr lang="en-US" sz="4000">
                <a:solidFill>
                  <a:srgbClr val="000066"/>
                </a:solidFill>
              </a:rPr>
              <a:t>:</a:t>
            </a:r>
            <a:endParaRPr lang="en-US" sz="4000" b="1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r>
              <a:rPr lang="en-US" sz="4000" b="1"/>
              <a:t>		Strengthen the habits of 	recovery;</a:t>
            </a:r>
          </a:p>
          <a:p>
            <a:pPr eaLnBrk="1" hangingPunct="1">
              <a:buFontTx/>
              <a:buNone/>
            </a:pPr>
            <a:r>
              <a:rPr lang="en-US" sz="4400" b="1">
                <a:solidFill>
                  <a:srgbClr val="CC3300"/>
                </a:solidFill>
              </a:rPr>
              <a:t>		</a:t>
            </a:r>
            <a:r>
              <a:rPr lang="en-US" sz="4000" b="1">
                <a:solidFill>
                  <a:srgbClr val="CC3300"/>
                </a:solidFill>
              </a:rPr>
              <a:t>Support the efforts at living 	the new lifestyle;</a:t>
            </a:r>
          </a:p>
          <a:p>
            <a:pPr eaLnBrk="1" hangingPunct="1">
              <a:buFontTx/>
              <a:buNone/>
            </a:pPr>
            <a:r>
              <a:rPr lang="en-US" sz="4000" b="1">
                <a:solidFill>
                  <a:srgbClr val="CC3300"/>
                </a:solidFill>
              </a:rPr>
              <a:t>		</a:t>
            </a:r>
            <a:r>
              <a:rPr lang="en-US" sz="4000" b="1">
                <a:solidFill>
                  <a:srgbClr val="008000"/>
                </a:solidFill>
              </a:rPr>
              <a:t>Be </a:t>
            </a:r>
            <a:r>
              <a:rPr lang="en-US" sz="4000" b="1" i="1">
                <a:solidFill>
                  <a:srgbClr val="008000"/>
                </a:solidFill>
              </a:rPr>
              <a:t>prepared</a:t>
            </a:r>
            <a:r>
              <a:rPr lang="en-US" sz="4000" b="1">
                <a:solidFill>
                  <a:srgbClr val="008000"/>
                </a:solidFill>
              </a:rPr>
              <a:t> no matter what!</a:t>
            </a:r>
            <a:endParaRPr lang="en-US" sz="4400" b="1">
              <a:solidFill>
                <a:srgbClr val="008000"/>
              </a:solidFill>
              <a:sym typeface="Wingdings 2" pitchFamily="18" charset="2"/>
            </a:endParaRPr>
          </a:p>
        </p:txBody>
      </p:sp>
      <p:sp>
        <p:nvSpPr>
          <p:cNvPr id="78851" name="TextBox 3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341313"/>
            <a:ext cx="7518400" cy="792162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chemeClr val="tx1"/>
                </a:solidFill>
              </a:rPr>
              <a:t>RELAPSE</a:t>
            </a:r>
            <a:br>
              <a:rPr lang="en-US" sz="5400" b="1">
                <a:solidFill>
                  <a:schemeClr val="tx1"/>
                </a:solidFill>
              </a:rPr>
            </a:br>
            <a:r>
              <a:rPr lang="en-US" sz="1600" b="1">
                <a:solidFill>
                  <a:schemeClr val="tx1"/>
                </a:solidFill>
              </a:rPr>
              <a:t>A return to the problem behavior.</a:t>
            </a:r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/>
              <a:t> </a:t>
            </a:r>
            <a:r>
              <a:rPr lang="en-US" sz="5400" b="1"/>
              <a:t>I</a:t>
            </a:r>
            <a:r>
              <a:rPr lang="en-US" sz="4000" b="1"/>
              <a:t>f relapse occurs, the task is to</a:t>
            </a:r>
            <a:r>
              <a:rPr lang="en-US" sz="3600"/>
              <a:t>:</a:t>
            </a:r>
            <a:endParaRPr lang="en-US" sz="36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/>
              <a:t>		</a:t>
            </a:r>
            <a:r>
              <a:rPr lang="en-US" sz="3600" b="1">
                <a:solidFill>
                  <a:srgbClr val="008000"/>
                </a:solidFill>
              </a:rPr>
              <a:t>Start around the wheel again</a:t>
            </a:r>
            <a:r>
              <a:rPr lang="en-US" sz="3600" b="1"/>
              <a:t>;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b="1">
                <a:solidFill>
                  <a:srgbClr val="CC3300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b="1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b="1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b="1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b="1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>
                <a:solidFill>
                  <a:srgbClr val="CC3300"/>
                </a:solidFill>
              </a:rPr>
              <a:t>Don’t get stuck in this stage.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>
                <a:solidFill>
                  <a:srgbClr val="CC3300"/>
                </a:solidFill>
              </a:rPr>
              <a:t>		</a:t>
            </a:r>
            <a:endParaRPr lang="en-US" sz="4000" b="1">
              <a:solidFill>
                <a:srgbClr val="008000"/>
              </a:solidFill>
              <a:sym typeface="Wingdings 2" pitchFamily="18" charset="2"/>
            </a:endParaRPr>
          </a:p>
        </p:txBody>
      </p:sp>
      <p:pic>
        <p:nvPicPr>
          <p:cNvPr id="79875" name="Picture 4" descr="j0283759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74913" y="2940050"/>
            <a:ext cx="3629025" cy="2163763"/>
          </a:xfrm>
        </p:spPr>
      </p:pic>
      <p:sp>
        <p:nvSpPr>
          <p:cNvPr id="79876" name="TextBox 4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8925"/>
            <a:ext cx="8229600" cy="884238"/>
          </a:xfrm>
        </p:spPr>
        <p:txBody>
          <a:bodyPr/>
          <a:lstStyle/>
          <a:p>
            <a:pPr eaLnBrk="1" hangingPunct="1"/>
            <a:r>
              <a:rPr lang="en-US" sz="5400" b="1" i="1">
                <a:solidFill>
                  <a:srgbClr val="0044A8"/>
                </a:solidFill>
              </a:rPr>
              <a:t>Definitions</a:t>
            </a:r>
            <a:endParaRPr lang="en-US" sz="2300" b="1" u="sng">
              <a:solidFill>
                <a:srgbClr val="0044A8"/>
              </a:solidFill>
            </a:endParaRPr>
          </a:p>
        </p:txBody>
      </p:sp>
      <p:sp>
        <p:nvSpPr>
          <p:cNvPr id="825347" name="Text Box 3"/>
          <p:cNvSpPr txBox="1">
            <a:spLocks noChangeArrowheads="1"/>
          </p:cNvSpPr>
          <p:nvPr/>
        </p:nvSpPr>
        <p:spPr bwMode="auto">
          <a:xfrm>
            <a:off x="3733800" y="1524000"/>
            <a:ext cx="1752600" cy="563563"/>
          </a:xfrm>
          <a:prstGeom prst="rect">
            <a:avLst/>
          </a:prstGeom>
          <a:noFill/>
          <a:ln w="57150">
            <a:solidFill>
              <a:srgbClr val="00B2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3400" b="1">
                <a:solidFill>
                  <a:srgbClr val="CC0000"/>
                </a:solidFill>
              </a:rPr>
              <a:t>Values</a:t>
            </a:r>
            <a:endParaRPr lang="en-US" sz="3600" b="1" i="1">
              <a:solidFill>
                <a:srgbClr val="00A800"/>
              </a:solidFill>
            </a:endParaRPr>
          </a:p>
        </p:txBody>
      </p:sp>
      <p:sp>
        <p:nvSpPr>
          <p:cNvPr id="80899" name="Line 4"/>
          <p:cNvSpPr>
            <a:spLocks noChangeShapeType="1"/>
          </p:cNvSpPr>
          <p:nvPr/>
        </p:nvSpPr>
        <p:spPr bwMode="auto">
          <a:xfrm>
            <a:off x="609600" y="1219200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349" name="Text Box 5"/>
          <p:cNvSpPr txBox="1">
            <a:spLocks noChangeArrowheads="1"/>
          </p:cNvSpPr>
          <p:nvPr/>
        </p:nvSpPr>
        <p:spPr bwMode="auto">
          <a:xfrm>
            <a:off x="609600" y="2178050"/>
            <a:ext cx="77724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600" b="1" i="1">
                <a:solidFill>
                  <a:srgbClr val="3333CC"/>
                </a:solidFill>
              </a:rPr>
              <a:t>Basic beliefs about what is valuable or worthwhile.   Values guide our behavior. </a:t>
            </a:r>
            <a:br>
              <a:rPr lang="en-US" sz="2600" b="1" i="1">
                <a:solidFill>
                  <a:srgbClr val="3333CC"/>
                </a:solidFill>
              </a:rPr>
            </a:br>
            <a:r>
              <a:rPr lang="en-US" sz="2600" b="1" i="1">
                <a:solidFill>
                  <a:srgbClr val="3333CC"/>
                </a:solidFill>
              </a:rPr>
              <a:t>They are the rules by which we live.</a:t>
            </a:r>
          </a:p>
        </p:txBody>
      </p:sp>
      <p:sp>
        <p:nvSpPr>
          <p:cNvPr id="825350" name="Text Box 6"/>
          <p:cNvSpPr txBox="1">
            <a:spLocks noChangeArrowheads="1"/>
          </p:cNvSpPr>
          <p:nvPr/>
        </p:nvSpPr>
        <p:spPr bwMode="auto">
          <a:xfrm>
            <a:off x="3429000" y="3432175"/>
            <a:ext cx="2286000" cy="563563"/>
          </a:xfrm>
          <a:prstGeom prst="rect">
            <a:avLst/>
          </a:prstGeom>
          <a:noFill/>
          <a:ln w="57150">
            <a:solidFill>
              <a:srgbClr val="00B2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3400" b="1">
                <a:solidFill>
                  <a:srgbClr val="CC0000"/>
                </a:solidFill>
              </a:rPr>
              <a:t>Attitudes</a:t>
            </a:r>
            <a:endParaRPr lang="en-US" sz="3600" b="1" i="1">
              <a:solidFill>
                <a:srgbClr val="00A800"/>
              </a:solidFill>
            </a:endParaRPr>
          </a:p>
        </p:txBody>
      </p:sp>
      <p:sp>
        <p:nvSpPr>
          <p:cNvPr id="825351" name="Text Box 7"/>
          <p:cNvSpPr txBox="1">
            <a:spLocks noChangeArrowheads="1"/>
          </p:cNvSpPr>
          <p:nvPr/>
        </p:nvSpPr>
        <p:spPr bwMode="auto">
          <a:xfrm>
            <a:off x="609600" y="4086225"/>
            <a:ext cx="7772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600" b="1" i="1">
                <a:solidFill>
                  <a:srgbClr val="9900CC"/>
                </a:solidFill>
              </a:rPr>
              <a:t>They express our position on situations,  people and ideas - whether negative or positive.</a:t>
            </a:r>
            <a:endParaRPr lang="en-US" sz="3200" b="1" i="1">
              <a:solidFill>
                <a:schemeClr val="accent2"/>
              </a:solidFill>
            </a:endParaRPr>
          </a:p>
        </p:txBody>
      </p:sp>
      <p:sp>
        <p:nvSpPr>
          <p:cNvPr id="825352" name="Text Box 8"/>
          <p:cNvSpPr txBox="1">
            <a:spLocks noChangeArrowheads="1"/>
          </p:cNvSpPr>
          <p:nvPr/>
        </p:nvSpPr>
        <p:spPr bwMode="auto">
          <a:xfrm>
            <a:off x="3429000" y="4983163"/>
            <a:ext cx="2362200" cy="563562"/>
          </a:xfrm>
          <a:prstGeom prst="rect">
            <a:avLst/>
          </a:prstGeom>
          <a:noFill/>
          <a:ln w="57150">
            <a:solidFill>
              <a:srgbClr val="00B2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3400" b="1">
                <a:solidFill>
                  <a:srgbClr val="CC0000"/>
                </a:solidFill>
              </a:rPr>
              <a:t>Behaviors</a:t>
            </a:r>
            <a:endParaRPr lang="en-US" sz="3600" b="1" i="1">
              <a:solidFill>
                <a:srgbClr val="00A800"/>
              </a:solidFill>
            </a:endParaRPr>
          </a:p>
        </p:txBody>
      </p:sp>
      <p:sp>
        <p:nvSpPr>
          <p:cNvPr id="825353" name="Text Box 9"/>
          <p:cNvSpPr txBox="1">
            <a:spLocks noChangeArrowheads="1"/>
          </p:cNvSpPr>
          <p:nvPr/>
        </p:nvSpPr>
        <p:spPr bwMode="auto">
          <a:xfrm>
            <a:off x="609600" y="5638800"/>
            <a:ext cx="7772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600" b="1" i="1">
                <a:solidFill>
                  <a:srgbClr val="CC00CC"/>
                </a:solidFill>
              </a:rPr>
              <a:t>Behaviors are our actions - How we act</a:t>
            </a:r>
            <a:r>
              <a:rPr lang="en-US" sz="2600" b="1" i="1">
                <a:solidFill>
                  <a:schemeClr val="hlink"/>
                </a:solidFill>
              </a:rPr>
              <a:t>.</a:t>
            </a:r>
            <a:endParaRPr lang="en-US" sz="3200" b="1" i="1">
              <a:solidFill>
                <a:schemeClr val="accent2"/>
              </a:solidFill>
            </a:endParaRPr>
          </a:p>
        </p:txBody>
      </p:sp>
      <p:sp>
        <p:nvSpPr>
          <p:cNvPr id="80905" name="TextBox 9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55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animBg="1" autoUpdateAnimBg="0"/>
      <p:bldP spid="825349" grpId="0" autoUpdateAnimBg="0"/>
      <p:bldP spid="825350" grpId="0" animBg="1" autoUpdateAnimBg="0"/>
      <p:bldP spid="825351" grpId="0" autoUpdateAnimBg="0"/>
      <p:bldP spid="825352" grpId="0" animBg="1" autoUpdateAnimBg="0"/>
      <p:bldP spid="825353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47713"/>
          </a:xfrm>
        </p:spPr>
        <p:txBody>
          <a:bodyPr/>
          <a:lstStyle/>
          <a:p>
            <a:pPr eaLnBrk="1" hangingPunct="1"/>
            <a:r>
              <a:rPr lang="en-US" sz="4000" b="1" i="1">
                <a:solidFill>
                  <a:srgbClr val="000066"/>
                </a:solidFill>
              </a:rPr>
              <a:t>THE IMPORTANCE OF VALUES</a:t>
            </a:r>
          </a:p>
        </p:txBody>
      </p:sp>
      <p:sp>
        <p:nvSpPr>
          <p:cNvPr id="81922" name="Line 3"/>
          <p:cNvSpPr>
            <a:spLocks noChangeShapeType="1"/>
          </p:cNvSpPr>
          <p:nvPr/>
        </p:nvSpPr>
        <p:spPr bwMode="auto">
          <a:xfrm flipV="1">
            <a:off x="609600" y="914400"/>
            <a:ext cx="7772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26373" name="AutoShape 5"/>
          <p:cNvSpPr>
            <a:spLocks noChangeArrowheads="1"/>
          </p:cNvSpPr>
          <p:nvPr/>
        </p:nvSpPr>
        <p:spPr bwMode="auto">
          <a:xfrm>
            <a:off x="381000" y="2514600"/>
            <a:ext cx="533400" cy="427038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826374" name="AutoShape 6"/>
          <p:cNvSpPr>
            <a:spLocks noChangeArrowheads="1"/>
          </p:cNvSpPr>
          <p:nvPr/>
        </p:nvSpPr>
        <p:spPr bwMode="auto">
          <a:xfrm>
            <a:off x="381000" y="3581400"/>
            <a:ext cx="533400" cy="427038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826375" name="AutoShape 7"/>
          <p:cNvSpPr>
            <a:spLocks noChangeArrowheads="1"/>
          </p:cNvSpPr>
          <p:nvPr/>
        </p:nvSpPr>
        <p:spPr bwMode="auto">
          <a:xfrm>
            <a:off x="457200" y="4800600"/>
            <a:ext cx="533400" cy="427038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826376" name="Text Box 8"/>
          <p:cNvSpPr txBox="1">
            <a:spLocks noChangeArrowheads="1"/>
          </p:cNvSpPr>
          <p:nvPr/>
        </p:nvSpPr>
        <p:spPr bwMode="auto">
          <a:xfrm>
            <a:off x="1066800" y="22860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If we behave in a way that is out of line with our values, we get into difficulties.</a:t>
            </a:r>
          </a:p>
        </p:txBody>
      </p:sp>
      <p:sp>
        <p:nvSpPr>
          <p:cNvPr id="826377" name="Text Box 9"/>
          <p:cNvSpPr txBox="1">
            <a:spLocks noChangeArrowheads="1"/>
          </p:cNvSpPr>
          <p:nvPr/>
        </p:nvSpPr>
        <p:spPr bwMode="auto">
          <a:xfrm>
            <a:off x="1066800" y="12192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If our value systems are different from those who make the laws, we will get into conflict.</a:t>
            </a:r>
          </a:p>
        </p:txBody>
      </p:sp>
      <p:sp>
        <p:nvSpPr>
          <p:cNvPr id="826378" name="Text Box 10"/>
          <p:cNvSpPr txBox="1">
            <a:spLocks noChangeArrowheads="1"/>
          </p:cNvSpPr>
          <p:nvPr/>
        </p:nvSpPr>
        <p:spPr bwMode="auto">
          <a:xfrm>
            <a:off x="1066800" y="34290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Our values lay the foundation for our behavior in everything we do.</a:t>
            </a:r>
          </a:p>
        </p:txBody>
      </p:sp>
      <p:sp>
        <p:nvSpPr>
          <p:cNvPr id="826379" name="Text Box 11"/>
          <p:cNvSpPr txBox="1">
            <a:spLocks noChangeArrowheads="1"/>
          </p:cNvSpPr>
          <p:nvPr/>
        </p:nvSpPr>
        <p:spPr bwMode="auto">
          <a:xfrm>
            <a:off x="1066800" y="45720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Values determine how we see ourselves, how we relate to others, the goals we set, how we spend our time, and how we live.</a:t>
            </a:r>
          </a:p>
        </p:txBody>
      </p:sp>
      <p:sp>
        <p:nvSpPr>
          <p:cNvPr id="826380" name="AutoShape 12"/>
          <p:cNvSpPr>
            <a:spLocks noChangeArrowheads="1"/>
          </p:cNvSpPr>
          <p:nvPr/>
        </p:nvSpPr>
        <p:spPr bwMode="auto">
          <a:xfrm>
            <a:off x="381000" y="1371600"/>
            <a:ext cx="533400" cy="427038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81932" name="TextBox 12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56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6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6" grpId="0"/>
      <p:bldP spid="826377" grpId="0"/>
      <p:bldP spid="826378" grpId="0"/>
      <p:bldP spid="82637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350838"/>
            <a:ext cx="7810500" cy="763587"/>
          </a:xfrm>
        </p:spPr>
        <p:txBody>
          <a:bodyPr/>
          <a:lstStyle/>
          <a:p>
            <a:pPr eaLnBrk="1" hangingPunct="1"/>
            <a:r>
              <a:rPr lang="en-US" sz="5400" b="1" i="1">
                <a:solidFill>
                  <a:srgbClr val="000066"/>
                </a:solidFill>
              </a:rPr>
              <a:t>RESOURCES</a:t>
            </a:r>
          </a:p>
        </p:txBody>
      </p:sp>
      <p:sp>
        <p:nvSpPr>
          <p:cNvPr id="82946" name="Line 3"/>
          <p:cNvSpPr>
            <a:spLocks noChangeShapeType="1"/>
          </p:cNvSpPr>
          <p:nvPr/>
        </p:nvSpPr>
        <p:spPr bwMode="auto">
          <a:xfrm flipV="1">
            <a:off x="457200" y="1219200"/>
            <a:ext cx="68580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2100" name="Text Box 4"/>
          <p:cNvSpPr txBox="1">
            <a:spLocks noChangeArrowheads="1"/>
          </p:cNvSpPr>
          <p:nvPr/>
        </p:nvSpPr>
        <p:spPr bwMode="auto">
          <a:xfrm>
            <a:off x="1219200" y="1371600"/>
            <a:ext cx="71628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7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4000" b="1">
                <a:solidFill>
                  <a:srgbClr val="000066"/>
                </a:solidFill>
              </a:rPr>
              <a:t>Support Groups</a:t>
            </a:r>
          </a:p>
          <a:p>
            <a:pPr eaLnBrk="0" hangingPunct="0">
              <a:lnSpc>
                <a:spcPct val="17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4000" b="1">
                <a:solidFill>
                  <a:srgbClr val="000066"/>
                </a:solidFill>
              </a:rPr>
              <a:t>Outpatient Treatment</a:t>
            </a:r>
          </a:p>
          <a:p>
            <a:pPr eaLnBrk="0" hangingPunct="0">
              <a:lnSpc>
                <a:spcPct val="17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4000" b="1">
                <a:solidFill>
                  <a:srgbClr val="000066"/>
                </a:solidFill>
              </a:rPr>
              <a:t>Inpatient Treatment</a:t>
            </a:r>
          </a:p>
          <a:p>
            <a:pPr eaLnBrk="0" hangingPunct="0">
              <a:lnSpc>
                <a:spcPct val="17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4000" b="1">
                <a:solidFill>
                  <a:srgbClr val="000066"/>
                </a:solidFill>
              </a:rPr>
              <a:t>Other Support Organizations</a:t>
            </a:r>
          </a:p>
        </p:txBody>
      </p:sp>
      <p:sp>
        <p:nvSpPr>
          <p:cNvPr id="82948" name="AutoShape 5"/>
          <p:cNvSpPr>
            <a:spLocks noChangeArrowheads="1"/>
          </p:cNvSpPr>
          <p:nvPr/>
        </p:nvSpPr>
        <p:spPr bwMode="auto">
          <a:xfrm>
            <a:off x="304800" y="1752600"/>
            <a:ext cx="914400" cy="609600"/>
          </a:xfrm>
          <a:prstGeom prst="moon">
            <a:avLst>
              <a:gd name="adj" fmla="val 2152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pitchFamily="18" charset="0"/>
              <a:sym typeface="Webdings" pitchFamily="18" charset="2"/>
            </a:endParaRPr>
          </a:p>
        </p:txBody>
      </p:sp>
      <p:sp>
        <p:nvSpPr>
          <p:cNvPr id="82949" name="AutoShape 6"/>
          <p:cNvSpPr>
            <a:spLocks noChangeArrowheads="1"/>
          </p:cNvSpPr>
          <p:nvPr/>
        </p:nvSpPr>
        <p:spPr bwMode="auto">
          <a:xfrm rot="-9505678">
            <a:off x="690563" y="1768475"/>
            <a:ext cx="520700" cy="630238"/>
          </a:xfrm>
          <a:prstGeom prst="moon">
            <a:avLst>
              <a:gd name="adj" fmla="val 2164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2950" name="Text Box 7"/>
          <p:cNvSpPr txBox="1">
            <a:spLocks noChangeArrowheads="1"/>
          </p:cNvSpPr>
          <p:nvPr/>
        </p:nvSpPr>
        <p:spPr bwMode="auto">
          <a:xfrm>
            <a:off x="5334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2951" name="AutoShape 8"/>
          <p:cNvSpPr>
            <a:spLocks noChangeArrowheads="1"/>
          </p:cNvSpPr>
          <p:nvPr/>
        </p:nvSpPr>
        <p:spPr bwMode="auto">
          <a:xfrm rot="-9505678">
            <a:off x="685800" y="1731963"/>
            <a:ext cx="520700" cy="630237"/>
          </a:xfrm>
          <a:prstGeom prst="moon">
            <a:avLst>
              <a:gd name="adj" fmla="val 2164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72105" name="AutoShape 9"/>
          <p:cNvSpPr>
            <a:spLocks noChangeArrowheads="1"/>
          </p:cNvSpPr>
          <p:nvPr/>
        </p:nvSpPr>
        <p:spPr bwMode="auto">
          <a:xfrm>
            <a:off x="609600" y="1828800"/>
            <a:ext cx="457200" cy="365125"/>
          </a:xfrm>
          <a:prstGeom prst="star5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82953" name="AutoShape 10"/>
          <p:cNvSpPr>
            <a:spLocks noChangeArrowheads="1"/>
          </p:cNvSpPr>
          <p:nvPr/>
        </p:nvSpPr>
        <p:spPr bwMode="auto">
          <a:xfrm>
            <a:off x="304800" y="2743200"/>
            <a:ext cx="914400" cy="609600"/>
          </a:xfrm>
          <a:prstGeom prst="moon">
            <a:avLst>
              <a:gd name="adj" fmla="val 2152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pitchFamily="18" charset="0"/>
              <a:sym typeface="Webdings" pitchFamily="18" charset="2"/>
            </a:endParaRPr>
          </a:p>
        </p:txBody>
      </p:sp>
      <p:sp>
        <p:nvSpPr>
          <p:cNvPr id="82954" name="AutoShape 11"/>
          <p:cNvSpPr>
            <a:spLocks noChangeArrowheads="1"/>
          </p:cNvSpPr>
          <p:nvPr/>
        </p:nvSpPr>
        <p:spPr bwMode="auto">
          <a:xfrm rot="-9505678">
            <a:off x="685800" y="2722563"/>
            <a:ext cx="520700" cy="630237"/>
          </a:xfrm>
          <a:prstGeom prst="moon">
            <a:avLst>
              <a:gd name="adj" fmla="val 2164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72108" name="AutoShape 12"/>
          <p:cNvSpPr>
            <a:spLocks noChangeArrowheads="1"/>
          </p:cNvSpPr>
          <p:nvPr/>
        </p:nvSpPr>
        <p:spPr bwMode="auto">
          <a:xfrm>
            <a:off x="609600" y="2819400"/>
            <a:ext cx="457200" cy="365125"/>
          </a:xfrm>
          <a:prstGeom prst="star5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82956" name="AutoShape 13"/>
          <p:cNvSpPr>
            <a:spLocks noChangeArrowheads="1"/>
          </p:cNvSpPr>
          <p:nvPr/>
        </p:nvSpPr>
        <p:spPr bwMode="auto">
          <a:xfrm>
            <a:off x="304800" y="4821238"/>
            <a:ext cx="914400" cy="609600"/>
          </a:xfrm>
          <a:prstGeom prst="moon">
            <a:avLst>
              <a:gd name="adj" fmla="val 2152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pitchFamily="18" charset="0"/>
              <a:sym typeface="Webdings" pitchFamily="18" charset="2"/>
            </a:endParaRPr>
          </a:p>
        </p:txBody>
      </p:sp>
      <p:sp>
        <p:nvSpPr>
          <p:cNvPr id="82957" name="AutoShape 14"/>
          <p:cNvSpPr>
            <a:spLocks noChangeArrowheads="1"/>
          </p:cNvSpPr>
          <p:nvPr/>
        </p:nvSpPr>
        <p:spPr bwMode="auto">
          <a:xfrm rot="-9505678">
            <a:off x="685800" y="4800600"/>
            <a:ext cx="520700" cy="630238"/>
          </a:xfrm>
          <a:prstGeom prst="moon">
            <a:avLst>
              <a:gd name="adj" fmla="val 2164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72111" name="AutoShape 15"/>
          <p:cNvSpPr>
            <a:spLocks noChangeArrowheads="1"/>
          </p:cNvSpPr>
          <p:nvPr/>
        </p:nvSpPr>
        <p:spPr bwMode="auto">
          <a:xfrm>
            <a:off x="609600" y="4897438"/>
            <a:ext cx="457200" cy="365125"/>
          </a:xfrm>
          <a:prstGeom prst="star5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82959" name="AutoShape 16"/>
          <p:cNvSpPr>
            <a:spLocks noChangeArrowheads="1"/>
          </p:cNvSpPr>
          <p:nvPr/>
        </p:nvSpPr>
        <p:spPr bwMode="auto">
          <a:xfrm>
            <a:off x="304800" y="3754438"/>
            <a:ext cx="914400" cy="609600"/>
          </a:xfrm>
          <a:prstGeom prst="moon">
            <a:avLst>
              <a:gd name="adj" fmla="val 2152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pitchFamily="18" charset="0"/>
              <a:sym typeface="Webdings" pitchFamily="18" charset="2"/>
            </a:endParaRPr>
          </a:p>
        </p:txBody>
      </p:sp>
      <p:sp>
        <p:nvSpPr>
          <p:cNvPr id="82960" name="AutoShape 17"/>
          <p:cNvSpPr>
            <a:spLocks noChangeArrowheads="1"/>
          </p:cNvSpPr>
          <p:nvPr/>
        </p:nvSpPr>
        <p:spPr bwMode="auto">
          <a:xfrm rot="-9505678">
            <a:off x="685800" y="3733800"/>
            <a:ext cx="520700" cy="630238"/>
          </a:xfrm>
          <a:prstGeom prst="moon">
            <a:avLst>
              <a:gd name="adj" fmla="val 2164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72114" name="AutoShape 18"/>
          <p:cNvSpPr>
            <a:spLocks noChangeArrowheads="1"/>
          </p:cNvSpPr>
          <p:nvPr/>
        </p:nvSpPr>
        <p:spPr bwMode="auto">
          <a:xfrm>
            <a:off x="609600" y="3830638"/>
            <a:ext cx="457200" cy="365125"/>
          </a:xfrm>
          <a:prstGeom prst="star5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82962" name="TextBox 18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57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7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7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7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77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77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77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77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77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00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AutoShape 2"/>
          <p:cNvSpPr>
            <a:spLocks noChangeArrowheads="1"/>
          </p:cNvSpPr>
          <p:nvPr/>
        </p:nvSpPr>
        <p:spPr bwMode="auto">
          <a:xfrm>
            <a:off x="1143000" y="304800"/>
            <a:ext cx="4038600" cy="1066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Precontemplation </a:t>
            </a:r>
          </a:p>
          <a:p>
            <a:pPr algn="ctr"/>
            <a:r>
              <a:rPr lang="en-US"/>
              <a:t>(Never Thought About It)</a:t>
            </a:r>
          </a:p>
        </p:txBody>
      </p:sp>
      <p:sp>
        <p:nvSpPr>
          <p:cNvPr id="849923" name="AutoShape 3"/>
          <p:cNvSpPr>
            <a:spLocks noChangeArrowheads="1"/>
          </p:cNvSpPr>
          <p:nvPr/>
        </p:nvSpPr>
        <p:spPr bwMode="auto">
          <a:xfrm>
            <a:off x="4572000" y="1524000"/>
            <a:ext cx="3733800" cy="1066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Contemplation </a:t>
            </a:r>
          </a:p>
          <a:p>
            <a:pPr algn="ctr"/>
            <a:r>
              <a:rPr lang="en-US"/>
              <a:t>(Starting To Think About It)</a:t>
            </a:r>
          </a:p>
        </p:txBody>
      </p:sp>
      <p:sp>
        <p:nvSpPr>
          <p:cNvPr id="849924" name="AutoShape 4"/>
          <p:cNvSpPr>
            <a:spLocks noChangeArrowheads="1"/>
          </p:cNvSpPr>
          <p:nvPr/>
        </p:nvSpPr>
        <p:spPr bwMode="auto">
          <a:xfrm>
            <a:off x="381000" y="1905000"/>
            <a:ext cx="1905000" cy="1600200"/>
          </a:xfrm>
          <a:prstGeom prst="hexagon">
            <a:avLst>
              <a:gd name="adj" fmla="val 29762"/>
              <a:gd name="vf" fmla="val 115470"/>
            </a:avLst>
          </a:prstGeom>
          <a:solidFill>
            <a:srgbClr val="F4472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Relapse</a:t>
            </a:r>
          </a:p>
        </p:txBody>
      </p:sp>
      <p:sp>
        <p:nvSpPr>
          <p:cNvPr id="849925" name="AutoShape 5"/>
          <p:cNvSpPr>
            <a:spLocks noChangeArrowheads="1"/>
          </p:cNvSpPr>
          <p:nvPr/>
        </p:nvSpPr>
        <p:spPr bwMode="auto">
          <a:xfrm>
            <a:off x="5334000" y="3048000"/>
            <a:ext cx="2971800" cy="1447800"/>
          </a:xfrm>
          <a:prstGeom prst="hexagon">
            <a:avLst>
              <a:gd name="adj" fmla="val 5131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Preparation</a:t>
            </a:r>
          </a:p>
          <a:p>
            <a:pPr algn="ctr"/>
            <a:r>
              <a:rPr lang="en-US" sz="2400"/>
              <a:t>(Getting Ready)</a:t>
            </a:r>
          </a:p>
        </p:txBody>
      </p:sp>
      <p:sp>
        <p:nvSpPr>
          <p:cNvPr id="849926" name="AutoShape 6"/>
          <p:cNvSpPr>
            <a:spLocks noChangeArrowheads="1"/>
          </p:cNvSpPr>
          <p:nvPr/>
        </p:nvSpPr>
        <p:spPr bwMode="auto">
          <a:xfrm>
            <a:off x="1905000" y="3581400"/>
            <a:ext cx="3048000" cy="914400"/>
          </a:xfrm>
          <a:prstGeom prst="hexagon">
            <a:avLst>
              <a:gd name="adj" fmla="val 8333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Maintenance</a:t>
            </a:r>
            <a:endParaRPr lang="en-US" sz="2400"/>
          </a:p>
        </p:txBody>
      </p:sp>
      <p:sp>
        <p:nvSpPr>
          <p:cNvPr id="849927" name="AutoShape 7"/>
          <p:cNvSpPr>
            <a:spLocks noChangeArrowheads="1"/>
          </p:cNvSpPr>
          <p:nvPr/>
        </p:nvSpPr>
        <p:spPr bwMode="auto">
          <a:xfrm>
            <a:off x="6172200" y="4800600"/>
            <a:ext cx="2057400" cy="1447800"/>
          </a:xfrm>
          <a:prstGeom prst="hexagon">
            <a:avLst>
              <a:gd name="adj" fmla="val 3552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Action</a:t>
            </a:r>
            <a:endParaRPr lang="en-US" sz="2400"/>
          </a:p>
        </p:txBody>
      </p:sp>
      <p:sp>
        <p:nvSpPr>
          <p:cNvPr id="849928" name="AutoShape 8"/>
          <p:cNvSpPr>
            <a:spLocks noChangeArrowheads="1"/>
          </p:cNvSpPr>
          <p:nvPr/>
        </p:nvSpPr>
        <p:spPr bwMode="auto">
          <a:xfrm>
            <a:off x="762000" y="5334000"/>
            <a:ext cx="1828800" cy="914400"/>
          </a:xfrm>
          <a:prstGeom prst="flowChartAlternateProcess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400" b="1"/>
              <a:t>Recovery</a:t>
            </a:r>
          </a:p>
        </p:txBody>
      </p:sp>
      <p:sp>
        <p:nvSpPr>
          <p:cNvPr id="849929" name="Line 9"/>
          <p:cNvSpPr>
            <a:spLocks noChangeShapeType="1"/>
          </p:cNvSpPr>
          <p:nvPr/>
        </p:nvSpPr>
        <p:spPr bwMode="auto">
          <a:xfrm>
            <a:off x="5181600" y="838200"/>
            <a:ext cx="609600" cy="685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9930" name="Line 10"/>
          <p:cNvSpPr>
            <a:spLocks noChangeShapeType="1"/>
          </p:cNvSpPr>
          <p:nvPr/>
        </p:nvSpPr>
        <p:spPr bwMode="auto">
          <a:xfrm>
            <a:off x="6858000" y="2590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9931" name="Line 11"/>
          <p:cNvSpPr>
            <a:spLocks noChangeShapeType="1"/>
          </p:cNvSpPr>
          <p:nvPr/>
        </p:nvSpPr>
        <p:spPr bwMode="auto">
          <a:xfrm>
            <a:off x="6934200" y="44958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9932" name="Line 12"/>
          <p:cNvSpPr>
            <a:spLocks noChangeShapeType="1"/>
          </p:cNvSpPr>
          <p:nvPr/>
        </p:nvSpPr>
        <p:spPr bwMode="auto">
          <a:xfrm flipH="1" flipV="1">
            <a:off x="4343400" y="4419600"/>
            <a:ext cx="1905000" cy="9144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9933" name="Line 13"/>
          <p:cNvSpPr>
            <a:spLocks noChangeShapeType="1"/>
          </p:cNvSpPr>
          <p:nvPr/>
        </p:nvSpPr>
        <p:spPr bwMode="auto">
          <a:xfrm>
            <a:off x="2209800" y="28956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9934" name="Line 14"/>
          <p:cNvSpPr>
            <a:spLocks noChangeShapeType="1"/>
          </p:cNvSpPr>
          <p:nvPr/>
        </p:nvSpPr>
        <p:spPr bwMode="auto">
          <a:xfrm flipH="1">
            <a:off x="2667000" y="4572000"/>
            <a:ext cx="1066800" cy="685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9935" name="Line 15"/>
          <p:cNvSpPr>
            <a:spLocks noChangeShapeType="1"/>
          </p:cNvSpPr>
          <p:nvPr/>
        </p:nvSpPr>
        <p:spPr bwMode="auto">
          <a:xfrm>
            <a:off x="1371600" y="3581400"/>
            <a:ext cx="0" cy="13985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3983" name="Rectangle 16"/>
          <p:cNvSpPr>
            <a:spLocks noChangeArrowheads="1"/>
          </p:cNvSpPr>
          <p:nvPr/>
        </p:nvSpPr>
        <p:spPr bwMode="auto">
          <a:xfrm>
            <a:off x="5791200" y="381000"/>
            <a:ext cx="2438400" cy="7620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u="sng">
                <a:solidFill>
                  <a:schemeClr val="hlink"/>
                </a:solidFill>
              </a:rPr>
              <a:t>CHANGE:</a:t>
            </a:r>
          </a:p>
        </p:txBody>
      </p:sp>
      <p:sp>
        <p:nvSpPr>
          <p:cNvPr id="83984" name="TextBox 16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9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9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9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4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4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9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9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1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3" dur="2000" fill="hold"/>
                                        <p:tgtEl>
                                          <p:spTgt spid="8499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4" dur="2000" fill="hold"/>
                                        <p:tgtEl>
                                          <p:spTgt spid="8499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8499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8499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84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4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84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2" grpId="0" animBg="1"/>
      <p:bldP spid="849923" grpId="0" animBg="1"/>
      <p:bldP spid="849924" grpId="0" animBg="1"/>
      <p:bldP spid="849925" grpId="0" animBg="1"/>
      <p:bldP spid="849926" grpId="0" animBg="1"/>
      <p:bldP spid="849927" grpId="0" animBg="1"/>
      <p:bldP spid="849928" grpId="0" animBg="1"/>
      <p:bldP spid="849928" grpId="1"/>
      <p:bldP spid="849929" grpId="0" animBg="1"/>
      <p:bldP spid="849930" grpId="0" animBg="1"/>
      <p:bldP spid="849931" grpId="0" animBg="1"/>
      <p:bldP spid="849932" grpId="0" animBg="1"/>
      <p:bldP spid="849933" grpId="0" animBg="1"/>
      <p:bldP spid="849934" grpId="0" animBg="1"/>
      <p:bldP spid="84993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9425"/>
            <a:ext cx="8104188" cy="646113"/>
          </a:xfrm>
        </p:spPr>
        <p:txBody>
          <a:bodyPr/>
          <a:lstStyle/>
          <a:p>
            <a:pPr eaLnBrk="1" hangingPunct="1"/>
            <a:r>
              <a:rPr lang="en-US" b="1" i="1">
                <a:solidFill>
                  <a:srgbClr val="CC3300"/>
                </a:solidFill>
              </a:rPr>
              <a:t>DEFINITION OF RECOVERY</a:t>
            </a:r>
            <a:endParaRPr lang="en-US" sz="2300" b="1" u="sng">
              <a:solidFill>
                <a:srgbClr val="CC3300"/>
              </a:solidFill>
            </a:endParaRPr>
          </a:p>
        </p:txBody>
      </p:sp>
      <p:sp>
        <p:nvSpPr>
          <p:cNvPr id="773123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382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i="1"/>
              <a:t>Recovery is a growth process that brings about a lifestyle change. It is a lengthy journey, and like all change, it does not happen all at once.</a:t>
            </a:r>
          </a:p>
          <a:p>
            <a:pPr marL="228600" indent="-228600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i="1"/>
              <a:t>It is a continuous process which leads to an overall improvement, although there may be some setbacks along the way.</a:t>
            </a:r>
          </a:p>
          <a:p>
            <a:pPr marL="228600" indent="-228600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i="1"/>
              <a:t>Recovery requires that we deal with the needs that drug use and associated illegal activities were supposed to fill.</a:t>
            </a:r>
          </a:p>
        </p:txBody>
      </p:sp>
      <p:sp>
        <p:nvSpPr>
          <p:cNvPr id="84995" name="Line 4"/>
          <p:cNvSpPr>
            <a:spLocks noChangeShapeType="1"/>
          </p:cNvSpPr>
          <p:nvPr/>
        </p:nvSpPr>
        <p:spPr bwMode="auto">
          <a:xfrm>
            <a:off x="381000" y="1143000"/>
            <a:ext cx="838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TextBox 4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59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295400"/>
            <a:ext cx="7391400" cy="6858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n-US" sz="2600" b="1">
                <a:solidFill>
                  <a:schemeClr val="tx1"/>
                </a:solidFill>
              </a:rPr>
              <a:t>         </a:t>
            </a:r>
            <a:r>
              <a:rPr lang="en-US" sz="2600" b="1" u="sng">
                <a:solidFill>
                  <a:schemeClr val="tx1"/>
                </a:solidFill>
              </a:rPr>
              <a:t>FINES</a:t>
            </a:r>
            <a:r>
              <a:rPr lang="en-US" sz="2600" b="1">
                <a:solidFill>
                  <a:schemeClr val="tx1"/>
                </a:solidFill>
              </a:rPr>
              <a:t>	          </a:t>
            </a:r>
            <a:r>
              <a:rPr lang="en-US" sz="2500" b="1" u="sng">
                <a:solidFill>
                  <a:srgbClr val="FF3300"/>
                </a:solidFill>
              </a:rPr>
              <a:t>LICENSE LOSS</a:t>
            </a:r>
            <a:r>
              <a:rPr lang="en-US" sz="2500" b="1">
                <a:solidFill>
                  <a:srgbClr val="FF3300"/>
                </a:solidFill>
              </a:rPr>
              <a:t>         </a:t>
            </a:r>
            <a:r>
              <a:rPr lang="en-US" sz="2500" b="1" u="sng">
                <a:solidFill>
                  <a:srgbClr val="008000"/>
                </a:solidFill>
              </a:rPr>
              <a:t>JAIL</a:t>
            </a:r>
          </a:p>
        </p:txBody>
      </p:sp>
      <p:graphicFrame>
        <p:nvGraphicFramePr>
          <p:cNvPr id="577659" name="Group 123"/>
          <p:cNvGraphicFramePr>
            <a:graphicFrameLocks noGrp="1"/>
          </p:cNvGraphicFramePr>
          <p:nvPr/>
        </p:nvGraphicFramePr>
        <p:xfrm>
          <a:off x="304800" y="1981200"/>
          <a:ext cx="8382000" cy="8382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 to $2,000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 days – 1 year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 hrs-180 days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7641" name="Group 105"/>
          <p:cNvGraphicFramePr>
            <a:graphicFrameLocks noGrp="1"/>
          </p:cNvGraphicFramePr>
          <p:nvPr/>
        </p:nvGraphicFramePr>
        <p:xfrm>
          <a:off x="304800" y="3124200"/>
          <a:ext cx="8382000" cy="9906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nd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Up to $4,000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180 days – 2 years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30 days- 1 year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7664" name="Group 128"/>
          <p:cNvGraphicFramePr>
            <a:graphicFrameLocks noGrp="1"/>
          </p:cNvGraphicFramePr>
          <p:nvPr/>
        </p:nvGraphicFramePr>
        <p:xfrm>
          <a:off x="304800" y="4343400"/>
          <a:ext cx="8458200" cy="914400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cs typeface="Arial" charset="0"/>
                        </a:rPr>
                        <a:t>rd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cs typeface="Arial" charset="0"/>
                        </a:rPr>
                        <a:t> or more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cs typeface="Arial" charset="0"/>
                        </a:rPr>
                        <a:t>Up to $10,000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 days – 2 years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cs typeface="Arial" charset="0"/>
                        </a:rPr>
                        <a:t>2 - 10 years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34" name="TextBox 5"/>
          <p:cNvSpPr txBox="1">
            <a:spLocks noChangeArrowheads="1"/>
          </p:cNvSpPr>
          <p:nvPr/>
        </p:nvSpPr>
        <p:spPr bwMode="auto">
          <a:xfrm>
            <a:off x="8242300" y="6248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9735" name="Text Box 40"/>
          <p:cNvSpPr txBox="1">
            <a:spLocks noChangeArrowheads="1"/>
          </p:cNvSpPr>
          <p:nvPr/>
        </p:nvSpPr>
        <p:spPr bwMode="auto">
          <a:xfrm>
            <a:off x="1524000" y="3810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3300"/>
                </a:solidFill>
              </a:rPr>
              <a:t>DWI PENALTIES IN TEXAS</a:t>
            </a:r>
            <a:endParaRPr lang="en-US" sz="3600" b="1" u="sng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350838"/>
            <a:ext cx="7810500" cy="700087"/>
          </a:xfrm>
        </p:spPr>
        <p:txBody>
          <a:bodyPr/>
          <a:lstStyle/>
          <a:p>
            <a:pPr eaLnBrk="1" hangingPunct="1"/>
            <a:r>
              <a:rPr lang="en-US" sz="4800" b="1" i="1">
                <a:solidFill>
                  <a:schemeClr val="tx1"/>
                </a:solidFill>
              </a:rPr>
              <a:t>STEPS IN RECOVERY</a:t>
            </a:r>
            <a:endParaRPr lang="en-US" sz="2300" b="1" u="sng">
              <a:solidFill>
                <a:schemeClr val="tx1"/>
              </a:solidFill>
            </a:endParaRPr>
          </a:p>
        </p:txBody>
      </p:sp>
      <p:sp>
        <p:nvSpPr>
          <p:cNvPr id="86018" name="Line 4"/>
          <p:cNvSpPr>
            <a:spLocks noChangeShapeType="1"/>
          </p:cNvSpPr>
          <p:nvPr/>
        </p:nvSpPr>
        <p:spPr bwMode="auto">
          <a:xfrm flipV="1">
            <a:off x="457200" y="1133475"/>
            <a:ext cx="822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4149" name="AutoShape 5"/>
          <p:cNvSpPr>
            <a:spLocks noChangeArrowheads="1"/>
          </p:cNvSpPr>
          <p:nvPr/>
        </p:nvSpPr>
        <p:spPr bwMode="auto">
          <a:xfrm>
            <a:off x="457200" y="1438275"/>
            <a:ext cx="685800" cy="652463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774150" name="Text Box 6"/>
          <p:cNvSpPr txBox="1">
            <a:spLocks noChangeArrowheads="1"/>
          </p:cNvSpPr>
          <p:nvPr/>
        </p:nvSpPr>
        <p:spPr bwMode="auto">
          <a:xfrm>
            <a:off x="1447800" y="1362075"/>
            <a:ext cx="6858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2800" i="1"/>
              <a:t>ABSTINENCE:</a:t>
            </a:r>
          </a:p>
          <a:p>
            <a:pPr eaLnBrk="0" hangingPunct="0">
              <a:lnSpc>
                <a:spcPct val="8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2800" i="1"/>
              <a:t>	not using drugs</a:t>
            </a:r>
          </a:p>
          <a:p>
            <a:pPr eaLnBrk="0" hangingPunct="0">
              <a:lnSpc>
                <a:spcPct val="12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2800" i="1"/>
              <a:t>SOBRIETY:</a:t>
            </a:r>
          </a:p>
          <a:p>
            <a:pPr eaLnBrk="0" hangingPunct="0"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2800" i="1"/>
              <a:t>	Learning how to cope with life 		without drugs</a:t>
            </a:r>
          </a:p>
          <a:p>
            <a:pPr eaLnBrk="0" hangingPunct="0">
              <a:lnSpc>
                <a:spcPct val="12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2800" i="1"/>
              <a:t>COMFORTABLE LIVING:</a:t>
            </a:r>
          </a:p>
          <a:p>
            <a:pPr eaLnBrk="0" hangingPunct="0"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2800" i="1"/>
              <a:t>	Learning how to live comfortably 		while remaining abstinent</a:t>
            </a:r>
          </a:p>
          <a:p>
            <a:pPr eaLnBrk="0" hangingPunct="0">
              <a:lnSpc>
                <a:spcPct val="120000"/>
              </a:lnSpc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2800" i="1"/>
              <a:t>PRODUCTIVE LIVING:</a:t>
            </a:r>
          </a:p>
          <a:p>
            <a:pPr eaLnBrk="0" hangingPunct="0">
              <a:spcBef>
                <a:spcPct val="5000"/>
              </a:spcBef>
              <a:tabLst>
                <a:tab pos="857250" algn="l"/>
                <a:tab pos="1771650" algn="l"/>
              </a:tabLst>
            </a:pPr>
            <a:r>
              <a:rPr lang="en-US" sz="2800" i="1"/>
              <a:t>	Learning how to build a meaningful, 	sober lifestyle</a:t>
            </a:r>
          </a:p>
        </p:txBody>
      </p:sp>
      <p:sp>
        <p:nvSpPr>
          <p:cNvPr id="774151" name="AutoShape 7"/>
          <p:cNvSpPr>
            <a:spLocks noChangeArrowheads="1"/>
          </p:cNvSpPr>
          <p:nvPr/>
        </p:nvSpPr>
        <p:spPr bwMode="auto">
          <a:xfrm>
            <a:off x="457200" y="2276475"/>
            <a:ext cx="685800" cy="652463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774152" name="AutoShape 8"/>
          <p:cNvSpPr>
            <a:spLocks noChangeArrowheads="1"/>
          </p:cNvSpPr>
          <p:nvPr/>
        </p:nvSpPr>
        <p:spPr bwMode="auto">
          <a:xfrm>
            <a:off x="457200" y="3648075"/>
            <a:ext cx="685800" cy="652463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774153" name="AutoShape 9"/>
          <p:cNvSpPr>
            <a:spLocks noChangeArrowheads="1"/>
          </p:cNvSpPr>
          <p:nvPr/>
        </p:nvSpPr>
        <p:spPr bwMode="auto">
          <a:xfrm>
            <a:off x="457200" y="5029200"/>
            <a:ext cx="685800" cy="652463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86024" name="TextBox 8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4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4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4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4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4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4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4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50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9425"/>
            <a:ext cx="8104188" cy="646113"/>
          </a:xfrm>
        </p:spPr>
        <p:txBody>
          <a:bodyPr/>
          <a:lstStyle/>
          <a:p>
            <a:pPr eaLnBrk="1" hangingPunct="1"/>
            <a:r>
              <a:rPr lang="en-US" b="1" i="1">
                <a:solidFill>
                  <a:srgbClr val="CC3300"/>
                </a:solidFill>
              </a:rPr>
              <a:t>DEFINITION OF RELAPSE</a:t>
            </a:r>
            <a:endParaRPr lang="en-US" sz="2300" b="1" u="sng">
              <a:solidFill>
                <a:srgbClr val="CC3300"/>
              </a:solidFill>
            </a:endParaRPr>
          </a:p>
        </p:txBody>
      </p:sp>
      <p:sp>
        <p:nvSpPr>
          <p:cNvPr id="775171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8382000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 b="1" i="1"/>
              <a:t>Relapses are setbacks or returning to old behaviors that may or may not lead to using drugs.  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 b="1" i="1"/>
              <a:t>Relapse begins long before the drug is taken.  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 b="1" i="1"/>
              <a:t>It starts when a person stops dealing with problems, stops getting support, or gets into risky situations.  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 b="1" i="1"/>
              <a:t>Taking the drug is actually the end of relapse, not the beginning.</a:t>
            </a:r>
          </a:p>
        </p:txBody>
      </p:sp>
      <p:sp>
        <p:nvSpPr>
          <p:cNvPr id="87043" name="Line 4"/>
          <p:cNvSpPr>
            <a:spLocks noChangeShapeType="1"/>
          </p:cNvSpPr>
          <p:nvPr/>
        </p:nvSpPr>
        <p:spPr bwMode="auto">
          <a:xfrm>
            <a:off x="381000" y="1143000"/>
            <a:ext cx="838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TextBox 4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1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CC3300"/>
                </a:solidFill>
              </a:rPr>
              <a:t>Warning Signs of Relapse: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00CC"/>
                </a:solidFill>
              </a:rPr>
              <a:t>Exhaustion</a:t>
            </a:r>
          </a:p>
          <a:p>
            <a:pPr eaLnBrk="1" hangingPunct="1"/>
            <a:r>
              <a:rPr lang="en-US" b="1">
                <a:solidFill>
                  <a:srgbClr val="0000CC"/>
                </a:solidFill>
              </a:rPr>
              <a:t>Dishonesty</a:t>
            </a:r>
          </a:p>
          <a:p>
            <a:pPr eaLnBrk="1" hangingPunct="1"/>
            <a:r>
              <a:rPr lang="en-US" b="1">
                <a:solidFill>
                  <a:srgbClr val="0000CC"/>
                </a:solidFill>
              </a:rPr>
              <a:t>Impatience</a:t>
            </a:r>
          </a:p>
          <a:p>
            <a:pPr eaLnBrk="1" hangingPunct="1"/>
            <a:r>
              <a:rPr lang="en-US" b="1">
                <a:solidFill>
                  <a:srgbClr val="0000CC"/>
                </a:solidFill>
              </a:rPr>
              <a:t>Frequent negative moods and emotional overreactions</a:t>
            </a:r>
          </a:p>
          <a:p>
            <a:pPr eaLnBrk="1" hangingPunct="1"/>
            <a:r>
              <a:rPr lang="en-US" b="1">
                <a:solidFill>
                  <a:srgbClr val="0000CC"/>
                </a:solidFill>
              </a:rPr>
              <a:t>Self-Pity	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600200"/>
            <a:ext cx="403225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>
                <a:solidFill>
                  <a:srgbClr val="0000CC"/>
                </a:solidFill>
              </a:rPr>
              <a:t>Complacency</a:t>
            </a:r>
          </a:p>
          <a:p>
            <a:pPr eaLnBrk="1" hangingPunct="1">
              <a:lnSpc>
                <a:spcPct val="150000"/>
              </a:lnSpc>
            </a:pPr>
            <a:r>
              <a:rPr lang="en-US" b="1">
                <a:solidFill>
                  <a:srgbClr val="0000CC"/>
                </a:solidFill>
              </a:rPr>
              <a:t>Isolation</a:t>
            </a:r>
          </a:p>
          <a:p>
            <a:pPr eaLnBrk="1" hangingPunct="1">
              <a:lnSpc>
                <a:spcPct val="150000"/>
              </a:lnSpc>
            </a:pPr>
            <a:r>
              <a:rPr lang="en-US" b="1">
                <a:solidFill>
                  <a:srgbClr val="0000CC"/>
                </a:solidFill>
              </a:rPr>
              <a:t>Avoiding	Problems</a:t>
            </a:r>
          </a:p>
          <a:p>
            <a:pPr eaLnBrk="1" hangingPunct="1">
              <a:lnSpc>
                <a:spcPct val="150000"/>
              </a:lnSpc>
            </a:pPr>
            <a:r>
              <a:rPr lang="en-US" b="1">
                <a:solidFill>
                  <a:srgbClr val="0000CC"/>
                </a:solidFill>
              </a:rPr>
              <a:t>Hopelessness</a:t>
            </a:r>
          </a:p>
          <a:p>
            <a:pPr eaLnBrk="1" hangingPunct="1">
              <a:lnSpc>
                <a:spcPct val="150000"/>
              </a:lnSpc>
            </a:pPr>
            <a:r>
              <a:rPr lang="en-US" b="1">
                <a:solidFill>
                  <a:srgbClr val="0000CC"/>
                </a:solidFill>
              </a:rPr>
              <a:t>Omnipotence</a:t>
            </a:r>
          </a:p>
        </p:txBody>
      </p:sp>
      <p:sp>
        <p:nvSpPr>
          <p:cNvPr id="88068" name="TextBox 4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195" grpId="0" build="p" autoUpdateAnimBg="0"/>
      <p:bldP spid="776196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PLANNING?</a:t>
            </a:r>
          </a:p>
        </p:txBody>
      </p:sp>
      <p:pic>
        <p:nvPicPr>
          <p:cNvPr id="890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4179888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AutoShape 4"/>
          <p:cNvSpPr>
            <a:spLocks noChangeArrowheads="1"/>
          </p:cNvSpPr>
          <p:nvPr/>
        </p:nvSpPr>
        <p:spPr bwMode="auto">
          <a:xfrm>
            <a:off x="685800" y="457200"/>
            <a:ext cx="7772400" cy="9144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59813" name="Text Box 5"/>
          <p:cNvSpPr txBox="1">
            <a:spLocks noChangeArrowheads="1"/>
          </p:cNvSpPr>
          <p:nvPr/>
        </p:nvSpPr>
        <p:spPr bwMode="auto">
          <a:xfrm>
            <a:off x="1828800" y="1905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7763" indent="-1147763" eaLnBrk="0" hangingPunct="0">
              <a:tabLst>
                <a:tab pos="688975" algn="l"/>
                <a:tab pos="1147763" algn="l"/>
              </a:tabLst>
            </a:pPr>
            <a:r>
              <a:rPr lang="en-US" sz="2400" b="1">
                <a:solidFill>
                  <a:srgbClr val="A50021"/>
                </a:solidFill>
                <a:latin typeface="Helvetica"/>
              </a:rPr>
              <a:t>Breaks the future into smaller steps</a:t>
            </a:r>
            <a:endParaRPr lang="en-US" sz="2400">
              <a:latin typeface="Helvetica"/>
            </a:endParaRPr>
          </a:p>
        </p:txBody>
      </p:sp>
      <p:sp>
        <p:nvSpPr>
          <p:cNvPr id="759814" name="Text Box 6"/>
          <p:cNvSpPr txBox="1">
            <a:spLocks noChangeArrowheads="1"/>
          </p:cNvSpPr>
          <p:nvPr/>
        </p:nvSpPr>
        <p:spPr bwMode="auto">
          <a:xfrm>
            <a:off x="2362200" y="2667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7763" indent="-1147763" eaLnBrk="0" hangingPunct="0">
              <a:tabLst>
                <a:tab pos="688975" algn="l"/>
                <a:tab pos="1147763" algn="l"/>
              </a:tabLst>
            </a:pPr>
            <a:r>
              <a:rPr lang="en-US" sz="2400" b="1">
                <a:solidFill>
                  <a:srgbClr val="3333FF"/>
                </a:solidFill>
                <a:latin typeface="Helvetica"/>
              </a:rPr>
              <a:t>Gives a sense of order</a:t>
            </a:r>
            <a:endParaRPr lang="en-US" sz="2000">
              <a:solidFill>
                <a:srgbClr val="3333FF"/>
              </a:solidFill>
              <a:latin typeface="Helvetica"/>
            </a:endParaRPr>
          </a:p>
        </p:txBody>
      </p:sp>
      <p:sp>
        <p:nvSpPr>
          <p:cNvPr id="759815" name="Text Box 7"/>
          <p:cNvSpPr txBox="1">
            <a:spLocks noChangeArrowheads="1"/>
          </p:cNvSpPr>
          <p:nvPr/>
        </p:nvSpPr>
        <p:spPr bwMode="auto">
          <a:xfrm>
            <a:off x="2971800" y="3276600"/>
            <a:ext cx="601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88975" algn="l"/>
              </a:tabLst>
            </a:pPr>
            <a:r>
              <a:rPr lang="en-US" sz="2400" b="1">
                <a:solidFill>
                  <a:srgbClr val="FF3399"/>
                </a:solidFill>
                <a:latin typeface="Helvetica"/>
              </a:rPr>
              <a:t>Helps you decide which problems need attention</a:t>
            </a:r>
            <a:endParaRPr lang="en-US" sz="2000">
              <a:solidFill>
                <a:srgbClr val="FF3399"/>
              </a:solidFill>
              <a:latin typeface="Helvetica"/>
            </a:endParaRPr>
          </a:p>
        </p:txBody>
      </p:sp>
      <p:sp>
        <p:nvSpPr>
          <p:cNvPr id="759816" name="Text Box 8"/>
          <p:cNvSpPr txBox="1">
            <a:spLocks noChangeArrowheads="1"/>
          </p:cNvSpPr>
          <p:nvPr/>
        </p:nvSpPr>
        <p:spPr bwMode="auto">
          <a:xfrm>
            <a:off x="3657600" y="41910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889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/>
              </a:rPr>
              <a:t>Combats passivity</a:t>
            </a:r>
            <a:endParaRPr lang="en-US" sz="2000">
              <a:latin typeface="Helvetica"/>
            </a:endParaRPr>
          </a:p>
        </p:txBody>
      </p:sp>
      <p:sp>
        <p:nvSpPr>
          <p:cNvPr id="759817" name="Text Box 9"/>
          <p:cNvSpPr txBox="1">
            <a:spLocks noChangeArrowheads="1"/>
          </p:cNvSpPr>
          <p:nvPr/>
        </p:nvSpPr>
        <p:spPr bwMode="auto">
          <a:xfrm>
            <a:off x="4267200" y="4800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88975" algn="l"/>
              </a:tabLst>
            </a:pPr>
            <a:r>
              <a:rPr lang="en-US" sz="2400" b="1">
                <a:solidFill>
                  <a:srgbClr val="FF9900"/>
                </a:solidFill>
                <a:latin typeface="Helvetica"/>
              </a:rPr>
              <a:t>Creates ownership</a:t>
            </a:r>
            <a:endParaRPr lang="en-US" sz="2000">
              <a:latin typeface="Helvetica"/>
            </a:endParaRPr>
          </a:p>
        </p:txBody>
      </p:sp>
      <p:sp>
        <p:nvSpPr>
          <p:cNvPr id="759818" name="Text Box 10"/>
          <p:cNvSpPr txBox="1">
            <a:spLocks noChangeArrowheads="1"/>
          </p:cNvSpPr>
          <p:nvPr/>
        </p:nvSpPr>
        <p:spPr bwMode="auto">
          <a:xfrm>
            <a:off x="4876800" y="5410200"/>
            <a:ext cx="403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88975" algn="l"/>
              </a:tabLst>
            </a:pPr>
            <a:r>
              <a:rPr lang="en-US" sz="2400" b="1">
                <a:solidFill>
                  <a:srgbClr val="FF0000"/>
                </a:solidFill>
                <a:latin typeface="Helvetica"/>
              </a:rPr>
              <a:t>Keeps you on track -- dealing with the real problems</a:t>
            </a:r>
            <a:endParaRPr lang="en-US" sz="200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89098" name="TextBox 10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3" grpId="0" build="p" autoUpdateAnimBg="0"/>
      <p:bldP spid="759814" grpId="0" build="p" autoUpdateAnimBg="0"/>
      <p:bldP spid="759815" grpId="0" build="p" autoUpdateAnimBg="0"/>
      <p:bldP spid="759816" grpId="0" build="p" autoUpdateAnimBg="0"/>
      <p:bldP spid="759817" grpId="0" build="p" autoUpdateAnimBg="0"/>
      <p:bldP spid="759818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SAMPLE ACTION PLAN</a:t>
            </a:r>
          </a:p>
        </p:txBody>
      </p:sp>
      <p:sp>
        <p:nvSpPr>
          <p:cNvPr id="90114" name="AutoShape 3"/>
          <p:cNvSpPr>
            <a:spLocks noChangeArrowheads="1"/>
          </p:cNvSpPr>
          <p:nvPr/>
        </p:nvSpPr>
        <p:spPr bwMode="auto">
          <a:xfrm>
            <a:off x="457200" y="381000"/>
            <a:ext cx="8001000" cy="9906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61860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8001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/>
              </a:rPr>
              <a:t>1.	Step #1 - IDENTIFY THE CHANGE: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/>
              </a:rPr>
              <a:t>	Example:	“Sally has been using drugs for 14 years and wants to stop.”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endParaRPr lang="en-US" sz="2400" b="1">
              <a:latin typeface="Helvetica"/>
            </a:endParaRP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990099"/>
                </a:solidFill>
                <a:latin typeface="Helvetica"/>
              </a:rPr>
              <a:t>2.	Step #2 - LONG - RANGE GOAL: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990099"/>
                </a:solidFill>
                <a:latin typeface="Helvetica"/>
              </a:rPr>
              <a:t>	Example:	“Sally will be drug free and content in recovery.”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endParaRPr lang="en-US" sz="2400" b="1">
              <a:latin typeface="Helvetica"/>
            </a:endParaRPr>
          </a:p>
        </p:txBody>
      </p:sp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60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83820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/>
              </a:rPr>
              <a:t>3.	Step #3 - FORCES FOR AND AGAINST: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/>
              </a:rPr>
              <a:t>	Example:	Desire to stay clean and sober.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/>
              </a:rPr>
              <a:t>	Against:	Concerns about her children, health, and finances.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/>
              </a:rPr>
              <a:t>		Long standing history of drug use.  Lack of social support and friends in recovery.  Not knowing how to stay clean.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endParaRPr lang="en-US" sz="2400" b="1">
              <a:latin typeface="Helvetica"/>
            </a:endParaRP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990099"/>
                </a:solidFill>
                <a:latin typeface="Helvetica"/>
              </a:rPr>
              <a:t>4.	Step #4 - SHORT-RANGE GOAL: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990099"/>
                </a:solidFill>
                <a:latin typeface="Helvetica"/>
              </a:rPr>
              <a:t>	Example:	To stop using drugs (to get clean).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endParaRPr lang="en-US" sz="2400" b="1">
              <a:latin typeface="Helvetica"/>
            </a:endParaRP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3333FF"/>
                </a:solidFill>
                <a:latin typeface="Helvetica"/>
              </a:rPr>
              <a:t>5.	Step #5 - ACTIVITIES/ACTIONS: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3333FF"/>
                </a:solidFill>
                <a:latin typeface="Helvetica"/>
              </a:rPr>
              <a:t>	Example:	Attend detox if needed.  Begin attending NA or other support.  Get a sponsor.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3333FF"/>
                </a:solidFill>
                <a:latin typeface="Helvetica"/>
              </a:rPr>
              <a:t>		</a:t>
            </a:r>
          </a:p>
        </p:txBody>
      </p:sp>
      <p:sp>
        <p:nvSpPr>
          <p:cNvPr id="91138" name="TextBox 2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82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83820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/>
              </a:rPr>
              <a:t>6.	Step #6 - GETTING HELP: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009900"/>
                </a:solidFill>
                <a:latin typeface="Helvetica"/>
              </a:rPr>
              <a:t>	Example:	Call a sponsor who will provide advice and encouragement.  Ask for assistance in exploring available counseling programs for herself.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endParaRPr lang="en-US" sz="2400" b="1">
              <a:latin typeface="Helvetica"/>
            </a:endParaRP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990099"/>
                </a:solidFill>
                <a:latin typeface="Helvetica"/>
              </a:rPr>
              <a:t>7.	Step #7 - BACK-UP PLAN: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990099"/>
                </a:solidFill>
                <a:latin typeface="Helvetica"/>
              </a:rPr>
              <a:t>	Example:	Increase involvement in NA/AA to help maintain recovery.  Increase level of treatment. 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endParaRPr lang="en-US" sz="2400" b="1">
              <a:latin typeface="Helvetica"/>
            </a:endParaRP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3333FF"/>
                </a:solidFill>
                <a:latin typeface="Helvetica"/>
              </a:rPr>
              <a:t>8.	Step #8 - THE NEXT STEP:</a:t>
            </a:r>
          </a:p>
          <a:p>
            <a:pPr marL="1997075" indent="-1997075" eaLnBrk="0" hangingPunct="0">
              <a:tabLst>
                <a:tab pos="458788" algn="l"/>
                <a:tab pos="1997075" algn="l"/>
              </a:tabLst>
            </a:pPr>
            <a:r>
              <a:rPr lang="en-US" sz="2400" b="1">
                <a:solidFill>
                  <a:srgbClr val="3333FF"/>
                </a:solidFill>
                <a:latin typeface="Helvetica"/>
              </a:rPr>
              <a:t>	Example:	Continue aftercare and Family Counseling.  Continue AA/NA or other recovery support.</a:t>
            </a:r>
          </a:p>
        </p:txBody>
      </p:sp>
      <p:sp>
        <p:nvSpPr>
          <p:cNvPr id="92162" name="TextBox 2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0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100" b="1" i="1">
                <a:solidFill>
                  <a:schemeClr val="tx1"/>
                </a:solidFill>
              </a:rPr>
              <a:t>BARRIERS</a:t>
            </a:r>
            <a:endParaRPr lang="en-US" sz="2300" b="1" u="sng">
              <a:solidFill>
                <a:schemeClr val="tx1"/>
              </a:solidFill>
            </a:endParaRPr>
          </a:p>
        </p:txBody>
      </p:sp>
      <p:sp>
        <p:nvSpPr>
          <p:cNvPr id="93186" name="Line 3"/>
          <p:cNvSpPr>
            <a:spLocks noChangeShapeType="1"/>
          </p:cNvSpPr>
          <p:nvPr/>
        </p:nvSpPr>
        <p:spPr bwMode="auto">
          <a:xfrm flipV="1">
            <a:off x="609600" y="1219200"/>
            <a:ext cx="7848600" cy="0"/>
          </a:xfrm>
          <a:prstGeom prst="line">
            <a:avLst/>
          </a:prstGeom>
          <a:noFill/>
          <a:ln w="76200">
            <a:solidFill>
              <a:srgbClr val="DA02B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7092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4876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70000"/>
              </a:lnSpc>
              <a:spcBef>
                <a:spcPct val="5000"/>
              </a:spcBef>
              <a:tabLst>
                <a:tab pos="1943100" algn="l"/>
                <a:tab pos="3429000" algn="l"/>
                <a:tab pos="5657850" algn="l"/>
              </a:tabLst>
            </a:pPr>
            <a:r>
              <a:rPr lang="en-US" sz="3600" b="1">
                <a:solidFill>
                  <a:srgbClr val="CC3300"/>
                </a:solidFill>
              </a:rPr>
              <a:t>Procrastination</a:t>
            </a:r>
          </a:p>
        </p:txBody>
      </p:sp>
      <p:sp>
        <p:nvSpPr>
          <p:cNvPr id="857093" name="Text Box 5"/>
          <p:cNvSpPr txBox="1">
            <a:spLocks noChangeArrowheads="1"/>
          </p:cNvSpPr>
          <p:nvPr/>
        </p:nvSpPr>
        <p:spPr bwMode="auto">
          <a:xfrm>
            <a:off x="4572000" y="1371600"/>
            <a:ext cx="42672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70000"/>
              </a:lnSpc>
              <a:spcBef>
                <a:spcPct val="5000"/>
              </a:spcBef>
            </a:pPr>
            <a:r>
              <a:rPr lang="en-US" sz="3600" b="1">
                <a:solidFill>
                  <a:srgbClr val="008000"/>
                </a:solidFill>
              </a:rPr>
              <a:t>Resentments</a:t>
            </a:r>
            <a:endParaRPr lang="en-US" sz="3600" b="1">
              <a:solidFill>
                <a:srgbClr val="CC3300"/>
              </a:solidFill>
            </a:endParaRPr>
          </a:p>
          <a:p>
            <a:pPr algn="r" eaLnBrk="0" hangingPunct="0">
              <a:lnSpc>
                <a:spcPct val="170000"/>
              </a:lnSpc>
              <a:spcBef>
                <a:spcPct val="5000"/>
              </a:spcBef>
            </a:pPr>
            <a:r>
              <a:rPr lang="en-US" sz="3600" b="1"/>
              <a:t>Impulsiveness</a:t>
            </a:r>
            <a:endParaRPr lang="en-US" sz="3600" b="1">
              <a:solidFill>
                <a:srgbClr val="CC3300"/>
              </a:solidFill>
            </a:endParaRPr>
          </a:p>
          <a:p>
            <a:pPr algn="r" eaLnBrk="0" hangingPunct="0">
              <a:lnSpc>
                <a:spcPct val="170000"/>
              </a:lnSpc>
              <a:spcBef>
                <a:spcPct val="5000"/>
              </a:spcBef>
            </a:pPr>
            <a:r>
              <a:rPr lang="en-US" sz="3600" b="1">
                <a:solidFill>
                  <a:srgbClr val="3333CC"/>
                </a:solidFill>
              </a:rPr>
              <a:t>Indecision</a:t>
            </a:r>
          </a:p>
          <a:p>
            <a:pPr algn="r" eaLnBrk="0" hangingPunct="0">
              <a:lnSpc>
                <a:spcPct val="170000"/>
              </a:lnSpc>
              <a:spcBef>
                <a:spcPct val="5000"/>
              </a:spcBef>
            </a:pPr>
            <a:r>
              <a:rPr lang="en-US" sz="3600" b="1">
                <a:solidFill>
                  <a:srgbClr val="FF5050"/>
                </a:solidFill>
              </a:rPr>
              <a:t>Hopelessness</a:t>
            </a:r>
          </a:p>
          <a:p>
            <a:pPr algn="r" eaLnBrk="0" hangingPunct="0">
              <a:lnSpc>
                <a:spcPct val="170000"/>
              </a:lnSpc>
              <a:spcBef>
                <a:spcPct val="5000"/>
              </a:spcBef>
            </a:pPr>
            <a:r>
              <a:rPr lang="en-US" sz="3600" b="1">
                <a:solidFill>
                  <a:srgbClr val="CC3300"/>
                </a:solidFill>
              </a:rPr>
              <a:t>Alcohol/drug use</a:t>
            </a:r>
          </a:p>
        </p:txBody>
      </p:sp>
      <p:pic>
        <p:nvPicPr>
          <p:cNvPr id="93189" name="Picture 6" descr="MCj009051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2286000"/>
            <a:ext cx="3200400" cy="2667000"/>
          </a:xfrm>
        </p:spPr>
      </p:pic>
      <p:sp>
        <p:nvSpPr>
          <p:cNvPr id="857095" name="Rectangle 7"/>
          <p:cNvSpPr>
            <a:spLocks noChangeArrowheads="1"/>
          </p:cNvSpPr>
          <p:nvPr/>
        </p:nvSpPr>
        <p:spPr bwMode="auto">
          <a:xfrm>
            <a:off x="304800" y="4800600"/>
            <a:ext cx="462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99"/>
                </a:solidFill>
              </a:rPr>
              <a:t>Lack of commitment</a:t>
            </a:r>
          </a:p>
        </p:txBody>
      </p:sp>
      <p:sp>
        <p:nvSpPr>
          <p:cNvPr id="857096" name="Rectangle 8"/>
          <p:cNvSpPr>
            <a:spLocks noChangeArrowheads="1"/>
          </p:cNvSpPr>
          <p:nvPr/>
        </p:nvSpPr>
        <p:spPr bwMode="auto">
          <a:xfrm>
            <a:off x="0" y="3581400"/>
            <a:ext cx="366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Minor set-backs</a:t>
            </a:r>
          </a:p>
        </p:txBody>
      </p:sp>
      <p:sp>
        <p:nvSpPr>
          <p:cNvPr id="857097" name="Rectangle 9"/>
          <p:cNvSpPr>
            <a:spLocks noChangeArrowheads="1"/>
          </p:cNvSpPr>
          <p:nvPr/>
        </p:nvSpPr>
        <p:spPr bwMode="auto">
          <a:xfrm>
            <a:off x="685800" y="2212975"/>
            <a:ext cx="11493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70000"/>
              </a:lnSpc>
              <a:spcBef>
                <a:spcPct val="5000"/>
              </a:spcBef>
            </a:pPr>
            <a:r>
              <a:rPr lang="en-US" sz="3600" b="1">
                <a:solidFill>
                  <a:srgbClr val="008000"/>
                </a:solidFill>
              </a:rPr>
              <a:t>Fear</a:t>
            </a:r>
          </a:p>
        </p:txBody>
      </p:sp>
      <p:sp>
        <p:nvSpPr>
          <p:cNvPr id="93193" name="TextBox 9"/>
          <p:cNvSpPr txBox="1">
            <a:spLocks noChangeArrowheads="1"/>
          </p:cNvSpPr>
          <p:nvPr/>
        </p:nvSpPr>
        <p:spPr bwMode="auto">
          <a:xfrm>
            <a:off x="8177213" y="6248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67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5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57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57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857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57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857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2" grpId="0" build="p" autoUpdateAnimBg="0"/>
      <p:bldP spid="857093" grpId="0" build="p" autoUpdateAnimBg="0"/>
      <p:bldP spid="857095" grpId="0"/>
      <p:bldP spid="857096" grpId="0"/>
      <p:bldP spid="8570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037" descr="Money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1029"/>
          <p:cNvSpPr txBox="1">
            <a:spLocks noChangeArrowheads="1"/>
          </p:cNvSpPr>
          <p:nvPr/>
        </p:nvSpPr>
        <p:spPr bwMode="auto">
          <a:xfrm>
            <a:off x="1371600" y="228600"/>
            <a:ext cx="647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ADDITIONAL FINES ON DWI CONVICTIONS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0120" name="Rectangle 1032"/>
          <p:cNvSpPr>
            <a:spLocks noChangeArrowheads="1"/>
          </p:cNvSpPr>
          <p:nvPr/>
        </p:nvSpPr>
        <p:spPr bwMode="auto">
          <a:xfrm>
            <a:off x="609600" y="1752600"/>
            <a:ext cx="7620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DWI, Intoxication Assault, Intoxication Manslaughter Conviction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$3,000 for first conviction within a 36 month period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AutoNum type="alphaL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$4,500 for second or subsequent conviction within a 36 month period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AutoNum type="alphaL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AutoNum type="alpha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$6,000 on a first or subsequent conviction if BAC was 0.15 or greater at time of test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AutoNum type="alphaL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AutoNum type="alphaL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0124" name="Line 1036"/>
          <p:cNvSpPr>
            <a:spLocks noChangeShapeType="1"/>
          </p:cNvSpPr>
          <p:nvPr/>
        </p:nvSpPr>
        <p:spPr bwMode="auto">
          <a:xfrm>
            <a:off x="609600" y="1371600"/>
            <a:ext cx="7848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3930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8917" name="Text Box 1038"/>
          <p:cNvSpPr txBox="1">
            <a:spLocks noChangeArrowheads="1"/>
          </p:cNvSpPr>
          <p:nvPr/>
        </p:nvSpPr>
        <p:spPr bwMode="auto">
          <a:xfrm>
            <a:off x="8458200" y="6157913"/>
            <a:ext cx="609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Trends in the History of Drug Use/Abuse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47800"/>
            <a:ext cx="5257800" cy="4876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 b="1" u="sng">
                <a:solidFill>
                  <a:schemeClr val="accent2"/>
                </a:solidFill>
              </a:rPr>
              <a:t>Stone Age:</a:t>
            </a:r>
          </a:p>
          <a:p>
            <a:pPr marL="609600" indent="-609600" eaLnBrk="1" hangingPunct="1">
              <a:buFontTx/>
              <a:buNone/>
            </a:pPr>
            <a:endParaRPr lang="en-US" sz="2400" b="1">
              <a:solidFill>
                <a:schemeClr val="accent2"/>
              </a:solidFill>
            </a:endParaRPr>
          </a:p>
          <a:p>
            <a:pPr marL="609600" indent="-609600" eaLnBrk="1" hangingPunct="1"/>
            <a:r>
              <a:rPr lang="en-US" sz="2400" b="1">
                <a:solidFill>
                  <a:schemeClr val="accent2"/>
                </a:solidFill>
              </a:rPr>
              <a:t>	Stone Age pots – natural   	fermentation</a:t>
            </a:r>
          </a:p>
          <a:p>
            <a:pPr marL="609600" indent="-609600" eaLnBrk="1" hangingPunct="1"/>
            <a:r>
              <a:rPr lang="en-US" sz="2400" b="1">
                <a:solidFill>
                  <a:schemeClr val="accent2"/>
                </a:solidFill>
              </a:rPr>
              <a:t>	Common use of alcohol 	from 	beginning of history</a:t>
            </a:r>
          </a:p>
          <a:p>
            <a:pPr marL="609600" indent="-609600" eaLnBrk="1" hangingPunct="1"/>
            <a:r>
              <a:rPr lang="en-US" sz="2400" b="1">
                <a:solidFill>
                  <a:schemeClr val="accent2"/>
                </a:solidFill>
              </a:rPr>
              <a:t>	Prehistoric – berry mash – 	airborne yeast</a:t>
            </a:r>
          </a:p>
          <a:p>
            <a:pPr marL="609600" indent="-609600" eaLnBrk="1" hangingPunct="1"/>
            <a:r>
              <a:rPr lang="en-US" sz="2400" b="1">
                <a:solidFill>
                  <a:schemeClr val="accent2"/>
                </a:solidFill>
              </a:rPr>
              <a:t>	Euphoric effects = crude 	wine</a:t>
            </a:r>
            <a:endParaRPr lang="en-US" sz="2400">
              <a:solidFill>
                <a:schemeClr val="accent2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sz="2800">
              <a:solidFill>
                <a:schemeClr val="accent2"/>
              </a:solidFill>
            </a:endParaRPr>
          </a:p>
        </p:txBody>
      </p:sp>
      <p:pic>
        <p:nvPicPr>
          <p:cNvPr id="31747" name="Picture 4" descr="j03866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88075" y="3286125"/>
            <a:ext cx="2016125" cy="1917700"/>
          </a:xfrm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8242300" y="6248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3587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accent2"/>
                </a:solidFill>
              </a:rPr>
              <a:t>4000 Years Ago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57912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b="1">
                <a:solidFill>
                  <a:schemeClr val="accent2"/>
                </a:solidFill>
              </a:rPr>
              <a:t>Sumerians – opium – plant of joy Greece and Cyprus, religious rituals–opium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b="1">
                <a:solidFill>
                  <a:schemeClr val="accent2"/>
                </a:solidFill>
              </a:rPr>
              <a:t>2737 BC – Chinese knew of marijuana and its	medicinal effects and its hallucinogenic effects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b="1">
                <a:solidFill>
                  <a:schemeClr val="accent2"/>
                </a:solidFill>
              </a:rPr>
              <a:t>Ancient Greeks, Romans used 	poppy capsules to cure ailments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b="1">
                <a:solidFill>
                  <a:schemeClr val="accent2"/>
                </a:solidFill>
              </a:rPr>
              <a:t>Old Testament talks of wine – story of Noah.</a:t>
            </a:r>
            <a:r>
              <a:rPr lang="en-US" sz="280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2771" name="Picture 13" descr="j04006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0" y="1752600"/>
            <a:ext cx="2832100" cy="3730625"/>
          </a:xfrm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8242300" y="6248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13930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13930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5843</TotalTime>
  <Words>2126</Words>
  <Application>Microsoft Office PowerPoint</Application>
  <PresentationFormat>On-screen Show (4:3)</PresentationFormat>
  <Paragraphs>515</Paragraphs>
  <Slides>67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2" baseType="lpstr">
      <vt:lpstr>Arial</vt:lpstr>
      <vt:lpstr>Arial Black</vt:lpstr>
      <vt:lpstr>Arial Narrow</vt:lpstr>
      <vt:lpstr>Arial Rounded MT Bold</vt:lpstr>
      <vt:lpstr>Helvetica</vt:lpstr>
      <vt:lpstr>Monotype Sorts</vt:lpstr>
      <vt:lpstr>Tahoma</vt:lpstr>
      <vt:lpstr>Times New Roman</vt:lpstr>
      <vt:lpstr>Times New Roman MT Extra Bold</vt:lpstr>
      <vt:lpstr>Verdana</vt:lpstr>
      <vt:lpstr>Wingdings</vt:lpstr>
      <vt:lpstr>Default Design</vt:lpstr>
      <vt:lpstr>1_Default Design</vt:lpstr>
      <vt:lpstr>Document</vt:lpstr>
      <vt:lpstr>Clip</vt:lpstr>
      <vt:lpstr>Texas Drug Offender Education Program</vt:lpstr>
      <vt:lpstr>PowerPoint Presentation</vt:lpstr>
      <vt:lpstr>PowerPoint Presentation</vt:lpstr>
      <vt:lpstr>PowerPoint Presentation</vt:lpstr>
      <vt:lpstr>PowerPoint Presentation</vt:lpstr>
      <vt:lpstr>         FINES           LICENSE LOSS         JAIL</vt:lpstr>
      <vt:lpstr>PowerPoint Presentation</vt:lpstr>
      <vt:lpstr>Trends in the History of Drug Use/Abuse</vt:lpstr>
      <vt:lpstr>4000 Years Ago</vt:lpstr>
      <vt:lpstr>800 Years Ago</vt:lpstr>
      <vt:lpstr>North America, 1700-1900s</vt:lpstr>
      <vt:lpstr>1920s-1950s</vt:lpstr>
      <vt:lpstr>1960s, 1970s, 1980s </vt:lpstr>
      <vt:lpstr>1990s </vt:lpstr>
      <vt:lpstr>2000s </vt:lpstr>
      <vt:lpstr>PowerPoint Presentation</vt:lpstr>
      <vt:lpstr>PowerPoint Presentation</vt:lpstr>
      <vt:lpstr>IMPORTANCE RULER</vt:lpstr>
      <vt:lpstr>CONFIDENCE RULER</vt:lpstr>
      <vt:lpstr>READINESS RULER</vt:lpstr>
      <vt:lpstr>HIV</vt:lpstr>
      <vt:lpstr>MYTHS ABOUT HIV</vt:lpstr>
      <vt:lpstr>HIV TRANSMISSION</vt:lpstr>
      <vt:lpstr>IMPAIRED IMMUNE SYSTEM</vt:lpstr>
      <vt:lpstr>Progression of HIV Disease</vt:lpstr>
      <vt:lpstr>Risk Reduction</vt:lpstr>
      <vt:lpstr>Drugs and Your Brain:</vt:lpstr>
      <vt:lpstr>PowerPoint Presentation</vt:lpstr>
      <vt:lpstr>PRE-CONTEMPLATION Never Thought About It</vt:lpstr>
      <vt:lpstr>PRE-CONTEMPLATION</vt:lpstr>
      <vt:lpstr>THE FIVE R’S</vt:lpstr>
      <vt:lpstr>CONTEMPLATION</vt:lpstr>
      <vt:lpstr>CONTEMPLATION….</vt:lpstr>
      <vt:lpstr>CONTEMPLATION Starting to Think About It</vt:lpstr>
      <vt:lpstr>ADDICTION IS A BRAIN CHEMISTRY DISEASE</vt:lpstr>
      <vt:lpstr>ADDICTION AS A DISEASE IS…</vt:lpstr>
      <vt:lpstr>Signs &amp; Symptoms of Dependence</vt:lpstr>
      <vt:lpstr>Signs &amp; Symptoms of Abuse</vt:lpstr>
      <vt:lpstr>RED FLAGS</vt:lpstr>
      <vt:lpstr>A DRUG IS A DRUG IS A DRUG</vt:lpstr>
      <vt:lpstr>PREPARATION STAGE</vt:lpstr>
      <vt:lpstr>PREPARATION STAGE</vt:lpstr>
      <vt:lpstr>ACTION STAGE</vt:lpstr>
      <vt:lpstr>MASLOW’S HIERARCHY OF NEEDS </vt:lpstr>
      <vt:lpstr>PHYSIOLOGICAL NEEDS</vt:lpstr>
      <vt:lpstr>SAFETY NEEDS</vt:lpstr>
      <vt:lpstr>LOVE AND BELONGINGNESS</vt:lpstr>
      <vt:lpstr>ESTEEM NEEDS</vt:lpstr>
      <vt:lpstr>SELF-ACTUALIZATION….</vt:lpstr>
      <vt:lpstr>MASLOW’S HIERARCHY OF NEEDS </vt:lpstr>
      <vt:lpstr>DRUG REPLACEMENTS</vt:lpstr>
      <vt:lpstr>MAINTENANCE</vt:lpstr>
      <vt:lpstr>RECOVERY….</vt:lpstr>
      <vt:lpstr>RELAPSE A return to the problem behavior.</vt:lpstr>
      <vt:lpstr>Definitions</vt:lpstr>
      <vt:lpstr>THE IMPORTANCE OF VALUES</vt:lpstr>
      <vt:lpstr>RESOURCES</vt:lpstr>
      <vt:lpstr>PowerPoint Presentation</vt:lpstr>
      <vt:lpstr>DEFINITION OF RECOVERY</vt:lpstr>
      <vt:lpstr>STEPS IN RECOVERY</vt:lpstr>
      <vt:lpstr>DEFINITION OF RELAPSE</vt:lpstr>
      <vt:lpstr>Warning Signs of Relapse:</vt:lpstr>
      <vt:lpstr>WHY PLANNING?</vt:lpstr>
      <vt:lpstr>SAMPLE ACTION PLAN</vt:lpstr>
      <vt:lpstr>PowerPoint Presentation</vt:lpstr>
      <vt:lpstr>PowerPoint Presentation</vt:lpstr>
      <vt:lpstr>BARRIERS</vt:lpstr>
    </vt:vector>
  </TitlesOfParts>
  <Company>DSHS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Drug Offender Education Program</dc:title>
  <dc:creator>DSHS</dc:creator>
  <cp:lastModifiedBy>John Schildwachter</cp:lastModifiedBy>
  <cp:revision>201</cp:revision>
  <cp:lastPrinted>1601-01-01T00:00:00Z</cp:lastPrinted>
  <dcterms:created xsi:type="dcterms:W3CDTF">2003-06-18T00:54:08Z</dcterms:created>
  <dcterms:modified xsi:type="dcterms:W3CDTF">2019-09-23T19:30:56Z</dcterms:modified>
</cp:coreProperties>
</file>