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6"/>
  </p:notesMasterIdLst>
  <p:sldIdLst>
    <p:sldId id="256" r:id="rId2"/>
    <p:sldId id="314" r:id="rId3"/>
    <p:sldId id="260" r:id="rId4"/>
    <p:sldId id="261" r:id="rId5"/>
    <p:sldId id="336" r:id="rId6"/>
    <p:sldId id="337" r:id="rId7"/>
    <p:sldId id="264" r:id="rId8"/>
    <p:sldId id="320" r:id="rId9"/>
    <p:sldId id="265" r:id="rId10"/>
    <p:sldId id="257" r:id="rId11"/>
    <p:sldId id="258" r:id="rId12"/>
    <p:sldId id="259" r:id="rId13"/>
    <p:sldId id="344" r:id="rId14"/>
    <p:sldId id="346" r:id="rId15"/>
    <p:sldId id="345" r:id="rId16"/>
    <p:sldId id="266" r:id="rId17"/>
    <p:sldId id="267" r:id="rId18"/>
    <p:sldId id="315" r:id="rId19"/>
    <p:sldId id="268" r:id="rId20"/>
    <p:sldId id="269" r:id="rId21"/>
    <p:sldId id="270" r:id="rId22"/>
    <p:sldId id="271" r:id="rId23"/>
    <p:sldId id="321" r:id="rId24"/>
    <p:sldId id="272" r:id="rId25"/>
    <p:sldId id="326" r:id="rId26"/>
    <p:sldId id="273" r:id="rId27"/>
    <p:sldId id="274" r:id="rId28"/>
    <p:sldId id="275" r:id="rId29"/>
    <p:sldId id="276" r:id="rId30"/>
    <p:sldId id="279" r:id="rId31"/>
    <p:sldId id="329" r:id="rId32"/>
    <p:sldId id="282" r:id="rId33"/>
    <p:sldId id="280" r:id="rId34"/>
    <p:sldId id="328" r:id="rId35"/>
    <p:sldId id="333" r:id="rId36"/>
    <p:sldId id="331" r:id="rId37"/>
    <p:sldId id="334" r:id="rId38"/>
    <p:sldId id="332" r:id="rId39"/>
    <p:sldId id="283" r:id="rId40"/>
    <p:sldId id="323" r:id="rId41"/>
    <p:sldId id="284" r:id="rId42"/>
    <p:sldId id="304" r:id="rId43"/>
    <p:sldId id="287" r:id="rId44"/>
    <p:sldId id="305" r:id="rId45"/>
    <p:sldId id="330" r:id="rId46"/>
    <p:sldId id="306" r:id="rId47"/>
    <p:sldId id="290" r:id="rId48"/>
    <p:sldId id="324" r:id="rId49"/>
    <p:sldId id="338" r:id="rId50"/>
    <p:sldId id="340" r:id="rId51"/>
    <p:sldId id="341" r:id="rId52"/>
    <p:sldId id="339" r:id="rId53"/>
    <p:sldId id="343" r:id="rId54"/>
    <p:sldId id="311" r:id="rId55"/>
    <p:sldId id="325" r:id="rId56"/>
    <p:sldId id="295" r:id="rId57"/>
    <p:sldId id="296" r:id="rId58"/>
    <p:sldId id="297" r:id="rId59"/>
    <p:sldId id="298" r:id="rId60"/>
    <p:sldId id="299" r:id="rId61"/>
    <p:sldId id="342" r:id="rId62"/>
    <p:sldId id="300" r:id="rId63"/>
    <p:sldId id="301" r:id="rId64"/>
    <p:sldId id="285" r:id="rId65"/>
  </p:sldIdLst>
  <p:sldSz cx="9144000" cy="6858000" type="screen4x3"/>
  <p:notesSz cx="6858000" cy="90281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b="1" kern="1200">
        <a:solidFill>
          <a:srgbClr val="13930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 Schildwachter" initials="JS" lastIdx="5" clrIdx="0">
    <p:extLst>
      <p:ext uri="{19B8F6BF-5375-455C-9EA6-DF929625EA0E}">
        <p15:presenceInfo xmlns:p15="http://schemas.microsoft.com/office/powerpoint/2012/main" userId="S::John.Schildwachter@tdlr.texas.gov::9b110eea-e39e-412b-a5a7-4ea8912a604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0C0C0"/>
    <a:srgbClr val="969696"/>
    <a:srgbClr val="FF0000"/>
    <a:srgbClr val="FF3300"/>
    <a:srgbClr val="EAEAEA"/>
    <a:srgbClr val="FF9900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94" autoAdjust="0"/>
    <p:restoredTop sz="94682" autoAdjust="0"/>
  </p:normalViewPr>
  <p:slideViewPr>
    <p:cSldViewPr>
      <p:cViewPr varScale="1">
        <p:scale>
          <a:sx n="104" d="100"/>
          <a:sy n="104" d="100"/>
        </p:scale>
        <p:origin x="120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35" d="100"/>
          <a:sy n="35" d="100"/>
        </p:scale>
        <p:origin x="-1512" y="-90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9T15:28:41.623" idx="3">
    <p:pos x="10" y="10"/>
    <p:text>depending on trend possible reason for increase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9T15:47:47.884" idx="5">
    <p:pos x="10" y="10"/>
    <p:text>Look into a new backround</p:text>
    <p:extLst>
      <p:ext uri="{C676402C-5697-4E1C-873F-D02D1690AC5C}">
        <p15:threadingInfo xmlns:p15="http://schemas.microsoft.com/office/powerpoint/2012/main" timeZoneBias="30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image" Target="../media/image39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3163" y="677863"/>
            <a:ext cx="4513262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7838"/>
            <a:ext cx="502920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56EDC643-C037-448A-B538-C6B956268C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3C999FF-9079-498C-B2F4-7D869CF07AD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780DFE-C7EF-4F4C-95AD-AFC251D9C59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1B2FA8-A8E9-411B-995B-DB765ECE1D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17FC55-79CD-44F8-B4D5-583093E2654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C30F2E6-33DE-44F9-B457-DE90412E944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B4C20E6-4EE4-4976-9F46-8B52800DE79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7F72-8228-4377-9B37-86EE465676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16290-CCEC-4957-BFD0-659FBC275A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609600"/>
            <a:ext cx="2000250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848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90EC7-6545-43C0-AA52-786F79263B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828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914400" y="3962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6800" y="3962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CB30F-0493-40A0-9F1A-6994534127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876800" y="1828800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593FA-3C22-420E-8B0B-4BEB3065FF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8288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F0BF1-DD8F-48F9-90C7-4E070CC236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62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4AF87-3E97-4981-B1C9-52B52829823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9AE7-2DAE-4F3A-915A-DD23F0EA90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828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624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26B02-6EF1-4141-A7BB-3EB8C5913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15F32-6D1C-4D0B-A629-44A659EF2B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CD1A4-0F3A-4FB0-BE62-CDA1E91CE8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F0FF2D-C633-475D-8314-2415E3536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9141CB-D512-4C19-805B-3FCF6055C70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75F7B-4165-4AAE-9984-1957F525B5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07F242-B906-487B-9A75-8E05A7274E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607D-5F7E-418C-B893-1889D0869C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8B1F-8EC7-4BCA-BBBD-AE35EAB1A6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2484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solidFill>
                  <a:schemeClr val="tx1"/>
                </a:solidFill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0B5BD877-EFB8-41F3-AB84-972DDE5ED2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  <p:sldLayoutId id="2147483649" r:id="rId17"/>
  </p:sldLayoutIdLst>
  <p:transition>
    <p:pull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Monotype Sorts"/>
        <a:buChar char="ã"/>
        <a:defRPr sz="1900" b="1">
          <a:solidFill>
            <a:srgbClr val="E4002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1900" b="1">
          <a:solidFill>
            <a:srgbClr val="E4002B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1900" b="1">
          <a:solidFill>
            <a:srgbClr val="E4002B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 b="1">
          <a:solidFill>
            <a:srgbClr val="E4002B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900" b="1">
          <a:solidFill>
            <a:srgbClr val="E4002B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wmf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5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0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jpeg"/><Relationship Id="rId9" Type="http://schemas.openxmlformats.org/officeDocument/2006/relationships/image" Target="../media/image85.jpe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jpeg"/><Relationship Id="rId7" Type="http://schemas.openxmlformats.org/officeDocument/2006/relationships/image" Target="../media/image93.pn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Relationship Id="rId9" Type="http://schemas.openxmlformats.org/officeDocument/2006/relationships/image" Target="../media/image95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image" Target="../media/image97.jpeg"/><Relationship Id="rId7" Type="http://schemas.openxmlformats.org/officeDocument/2006/relationships/image" Target="../media/image101.pn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00.png"/><Relationship Id="rId5" Type="http://schemas.openxmlformats.org/officeDocument/2006/relationships/image" Target="../media/image99.jpeg"/><Relationship Id="rId10" Type="http://schemas.openxmlformats.org/officeDocument/2006/relationships/image" Target="../media/image102.png"/><Relationship Id="rId4" Type="http://schemas.openxmlformats.org/officeDocument/2006/relationships/image" Target="../media/image98.png"/><Relationship Id="rId9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wmf"/><Relationship Id="rId7" Type="http://schemas.openxmlformats.org/officeDocument/2006/relationships/image" Target="../media/image10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comments" Target="../comments/commen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5" descr="Bluebonnet 1"/>
          <p:cNvPicPr>
            <a:picLocks noChangeAspect="1" noChangeArrowheads="1"/>
          </p:cNvPicPr>
          <p:nvPr/>
        </p:nvPicPr>
        <p:blipFill>
          <a:blip r:embed="rId2">
            <a:lum bright="3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3200400" y="2438400"/>
            <a:ext cx="2667000" cy="2514600"/>
            <a:chOff x="1680" y="941"/>
            <a:chExt cx="2352" cy="2227"/>
          </a:xfrm>
        </p:grpSpPr>
        <p:sp>
          <p:nvSpPr>
            <p:cNvPr id="20488" name="Oval 32"/>
            <p:cNvSpPr>
              <a:spLocks noChangeArrowheads="1"/>
            </p:cNvSpPr>
            <p:nvPr/>
          </p:nvSpPr>
          <p:spPr bwMode="auto">
            <a:xfrm>
              <a:off x="1776" y="1056"/>
              <a:ext cx="2064" cy="201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CCFFCC"/>
                </a:gs>
              </a:gsLst>
              <a:path path="shape">
                <a:fillToRect l="50000" t="50000" r="50000" b="50000"/>
              </a:path>
            </a:gra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20489" name="Picture 4" descr="Texas seal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80" y="941"/>
              <a:ext cx="2352" cy="2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1752600" y="5410200"/>
            <a:ext cx="5715000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2800" b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Texas Department of </a:t>
            </a: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3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Licensing and Regulation</a:t>
            </a:r>
          </a:p>
        </p:txBody>
      </p:sp>
      <p:sp>
        <p:nvSpPr>
          <p:cNvPr id="20485" name="Text Box 36"/>
          <p:cNvSpPr txBox="1">
            <a:spLocks noChangeArrowheads="1"/>
          </p:cNvSpPr>
          <p:nvPr/>
        </p:nvSpPr>
        <p:spPr bwMode="auto">
          <a:xfrm>
            <a:off x="8534400" y="6157913"/>
            <a:ext cx="533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0486" name="WordArt 42"/>
          <p:cNvSpPr>
            <a:spLocks noChangeArrowheads="1" noChangeShapeType="1" noTextEdit="1"/>
          </p:cNvSpPr>
          <p:nvPr/>
        </p:nvSpPr>
        <p:spPr bwMode="auto">
          <a:xfrm>
            <a:off x="2286000" y="4572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0161" dir="1106097" algn="ctr" rotWithShape="0">
                    <a:srgbClr val="B2B2B2"/>
                  </a:outerShdw>
                </a:effectLst>
                <a:latin typeface="Impact"/>
              </a:rPr>
              <a:t>Texas DWI</a:t>
            </a:r>
          </a:p>
        </p:txBody>
      </p:sp>
      <p:sp>
        <p:nvSpPr>
          <p:cNvPr id="20487" name="WordArt 43"/>
          <p:cNvSpPr>
            <a:spLocks noChangeArrowheads="1" noChangeShapeType="1" noTextEdit="1"/>
          </p:cNvSpPr>
          <p:nvPr/>
        </p:nvSpPr>
        <p:spPr bwMode="auto">
          <a:xfrm>
            <a:off x="304800" y="1450975"/>
            <a:ext cx="8305800" cy="835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noFill/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dist="40161" dir="1106097" algn="ctr" rotWithShape="0">
                    <a:srgbClr val="B2B2B2"/>
                  </a:outerShdw>
                </a:effectLst>
                <a:latin typeface="Impact"/>
              </a:rPr>
              <a:t>Education Program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10" descr="Pulled Over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590800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2819400" y="2057400"/>
          <a:ext cx="3529013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0" name="Bitmap Image" r:id="rId4" imgW="4533333" imgH="5020376" progId="PBrush">
                  <p:embed/>
                </p:oleObj>
              </mc:Choice>
              <mc:Fallback>
                <p:oleObj name="Bitmap Image" r:id="rId4" imgW="4533333" imgH="5020376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2057400"/>
                        <a:ext cx="3529013" cy="449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04800" y="2057400"/>
            <a:ext cx="8534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r>
              <a:rPr lang="en-US" sz="2400" b="0">
                <a:solidFill>
                  <a:srgbClr val="CC0000"/>
                </a:solidFill>
                <a:latin typeface="Arial Black" pitchFamily="34" charset="0"/>
              </a:rPr>
              <a:t>ARRESTED for DWI, Intoxication Assault, or                            Intoxication Manslaughter</a:t>
            </a:r>
            <a:endParaRPr lang="en-US" sz="2500" b="0">
              <a:solidFill>
                <a:srgbClr val="CC0000"/>
              </a:solidFill>
              <a:latin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endParaRPr lang="en-US" sz="800" b="0">
              <a:solidFill>
                <a:srgbClr val="CC0000"/>
              </a:solidFill>
              <a:latin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r>
              <a:rPr lang="en-US" sz="2400" b="0">
                <a:solidFill>
                  <a:srgbClr val="CC0000"/>
                </a:solidFill>
                <a:latin typeface="Arial Black" pitchFamily="34" charset="0"/>
              </a:rPr>
              <a:t>Test is taken and failed (.08 or greater)</a:t>
            </a: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endParaRPr lang="en-US" sz="800" b="0">
              <a:solidFill>
                <a:srgbClr val="CC0000"/>
              </a:solidFill>
              <a:latin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r>
              <a:rPr lang="en-US" sz="2400" b="0">
                <a:solidFill>
                  <a:srgbClr val="CC0000"/>
                </a:solidFill>
                <a:latin typeface="Arial Black" pitchFamily="34" charset="0"/>
              </a:rPr>
              <a:t>Adult Penalty – Loss of license</a:t>
            </a:r>
            <a:endParaRPr lang="en-US" sz="2600" b="0">
              <a:solidFill>
                <a:srgbClr val="CC0000"/>
              </a:solidFill>
              <a:latin typeface="Arial Black" pitchFamily="34" charset="0"/>
            </a:endParaRPr>
          </a:p>
          <a:p>
            <a:pPr marL="682625" lvl="1" indent="-214313" eaLnBrk="0" hangingPunct="0">
              <a:spcBef>
                <a:spcPct val="10000"/>
              </a:spcBef>
              <a:buSzPct val="70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</a:rPr>
              <a:t>90 days if no alcohol/drug contacts in last ten years</a:t>
            </a:r>
          </a:p>
          <a:p>
            <a:pPr marL="682625" lvl="1" indent="-214313" eaLnBrk="0" hangingPunct="0">
              <a:spcBef>
                <a:spcPct val="10000"/>
              </a:spcBef>
              <a:buSzPct val="70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</a:rPr>
              <a:t>1 year if one or more alcohol/drug contacts in last ten years</a:t>
            </a:r>
            <a:endParaRPr lang="en-US" sz="2100" b="0">
              <a:solidFill>
                <a:srgbClr val="CC0000"/>
              </a:solidFill>
              <a:latin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SzPct val="70000"/>
              <a:buFont typeface="Wingdings 2" pitchFamily="18" charset="2"/>
              <a:buChar char="ê"/>
            </a:pPr>
            <a:endParaRPr lang="en-US" sz="800" b="0">
              <a:solidFill>
                <a:srgbClr val="CC0000"/>
              </a:solidFill>
              <a:latin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r>
              <a:rPr lang="en-US" sz="2400" b="0">
                <a:solidFill>
                  <a:srgbClr val="CC0000"/>
                </a:solidFill>
                <a:latin typeface="Arial Black" pitchFamily="34" charset="0"/>
              </a:rPr>
              <a:t>Officer takes possession of license</a:t>
            </a: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endParaRPr lang="en-US" sz="800" b="0">
              <a:solidFill>
                <a:srgbClr val="CC0000"/>
              </a:solidFill>
              <a:latin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r>
              <a:rPr lang="en-US" sz="2400" b="0">
                <a:solidFill>
                  <a:srgbClr val="CC0000"/>
                </a:solidFill>
                <a:latin typeface="Arial Black" pitchFamily="34" charset="0"/>
              </a:rPr>
              <a:t>Temporary license for 40 days</a:t>
            </a: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endParaRPr lang="en-US" sz="800" b="0">
              <a:solidFill>
                <a:srgbClr val="CC0000"/>
              </a:solidFill>
              <a:latin typeface="Arial Black" pitchFamily="34" charset="0"/>
            </a:endParaRPr>
          </a:p>
          <a:p>
            <a:pPr marL="354013" indent="-354013" eaLnBrk="0" hangingPunct="0">
              <a:spcBef>
                <a:spcPct val="10000"/>
              </a:spcBef>
              <a:buFont typeface="Wingdings 2" pitchFamily="18" charset="2"/>
              <a:buChar char="ê"/>
            </a:pPr>
            <a:r>
              <a:rPr lang="en-US" sz="2400" b="0">
                <a:solidFill>
                  <a:srgbClr val="CC0000"/>
                </a:solidFill>
                <a:latin typeface="Arial Black" pitchFamily="34" charset="0"/>
              </a:rPr>
              <a:t>$125 reinstatement fee</a:t>
            </a:r>
            <a:endParaRPr lang="en-US" sz="2600" b="0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2743200" y="152400"/>
            <a:ext cx="64008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000" b="0" dirty="0">
                <a:solidFill>
                  <a:srgbClr val="000099"/>
                </a:solidFill>
                <a:latin typeface="Arial Black" pitchFamily="34" charset="0"/>
                <a:cs typeface="+mn-cs"/>
              </a:rPr>
              <a:t>ADMINISTRATIVE LICENSE REVOCATION (ALR)</a:t>
            </a:r>
            <a:endParaRPr lang="en-US" sz="3000" b="0" dirty="0">
              <a:solidFill>
                <a:srgbClr val="CC0000"/>
              </a:solidFill>
              <a:latin typeface="Arial Black" pitchFamily="34" charset="0"/>
              <a:cs typeface="+mn-cs"/>
            </a:endParaRPr>
          </a:p>
          <a:p>
            <a:pPr algn="ctr" eaLnBrk="0" hangingPunct="0">
              <a:defRPr/>
            </a:pPr>
            <a:r>
              <a:rPr lang="en-US" sz="2600" b="0" dirty="0">
                <a:solidFill>
                  <a:srgbClr val="CC0000"/>
                </a:solidFill>
                <a:latin typeface="Arial Black" pitchFamily="34" charset="0"/>
                <a:cs typeface="+mn-cs"/>
              </a:rPr>
              <a:t>(</a:t>
            </a:r>
            <a:r>
              <a:rPr lang="en-US" sz="2600" b="0" i="1" dirty="0">
                <a:solidFill>
                  <a:srgbClr val="CC0000"/>
                </a:solidFill>
                <a:latin typeface="Arial Black" pitchFamily="34" charset="0"/>
                <a:cs typeface="+mn-cs"/>
              </a:rPr>
              <a:t>FAILED</a:t>
            </a:r>
            <a:r>
              <a:rPr lang="en-US" sz="2600" b="0" dirty="0">
                <a:solidFill>
                  <a:srgbClr val="CC0000"/>
                </a:solidFill>
                <a:latin typeface="Arial Black" pitchFamily="34" charset="0"/>
                <a:cs typeface="+mn-cs"/>
              </a:rPr>
              <a:t> TEST)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V="1">
            <a:off x="2590800" y="0"/>
            <a:ext cx="0" cy="16764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0" y="1676400"/>
            <a:ext cx="914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" name="Text Box 12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10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41" descr="Gavel"/>
          <p:cNvPicPr>
            <a:picLocks noChangeAspect="1" noChangeArrowheads="1"/>
          </p:cNvPicPr>
          <p:nvPr/>
        </p:nvPicPr>
        <p:blipFill>
          <a:blip r:embed="rId2">
            <a:lum bright="64000" contrast="-70000"/>
          </a:blip>
          <a:srcRect/>
          <a:stretch>
            <a:fillRect/>
          </a:stretch>
        </p:blipFill>
        <p:spPr bwMode="auto">
          <a:xfrm>
            <a:off x="1244600" y="2168525"/>
            <a:ext cx="67564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6477000" cy="9906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400" b="0" dirty="0">
                <a:solidFill>
                  <a:srgbClr val="000099"/>
                </a:solidFill>
                <a:latin typeface="Arial Black" pitchFamily="34" charset="0"/>
              </a:rPr>
              <a:t>IMPLIED CONSENT LAW</a:t>
            </a:r>
            <a:br>
              <a:rPr lang="en-US" sz="3600" b="0" dirty="0">
                <a:solidFill>
                  <a:srgbClr val="000099"/>
                </a:solidFill>
                <a:latin typeface="Arial Black" pitchFamily="34" charset="0"/>
              </a:rPr>
            </a:br>
            <a:r>
              <a:rPr lang="en-US" sz="2800" b="0" dirty="0">
                <a:solidFill>
                  <a:srgbClr val="CC0000"/>
                </a:solidFill>
                <a:latin typeface="Arial Black" pitchFamily="34" charset="0"/>
              </a:rPr>
              <a:t>(</a:t>
            </a:r>
            <a:r>
              <a:rPr lang="en-US" sz="2800" b="0" i="1" dirty="0">
                <a:solidFill>
                  <a:srgbClr val="CC0000"/>
                </a:solidFill>
                <a:latin typeface="Arial Black" pitchFamily="34" charset="0"/>
              </a:rPr>
              <a:t>REFUSED</a:t>
            </a:r>
            <a:r>
              <a:rPr lang="en-US" sz="2800" b="0" dirty="0">
                <a:solidFill>
                  <a:srgbClr val="CC0000"/>
                </a:solidFill>
                <a:latin typeface="Arial Black" pitchFamily="34" charset="0"/>
              </a:rPr>
              <a:t> TEST)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752600"/>
            <a:ext cx="8534400" cy="4648200"/>
          </a:xfrm>
        </p:spPr>
        <p:txBody>
          <a:bodyPr/>
          <a:lstStyle/>
          <a:p>
            <a:pPr>
              <a:lnSpc>
                <a:spcPct val="140000"/>
              </a:lnSpc>
              <a:buFont typeface="Wingdings 2" pitchFamily="18" charset="2"/>
              <a:buChar char="ê"/>
            </a:pPr>
            <a:r>
              <a:rPr lang="en-US" sz="2300" b="0" dirty="0">
                <a:solidFill>
                  <a:srgbClr val="000099"/>
                </a:solidFill>
                <a:latin typeface="Arial Black" pitchFamily="34" charset="0"/>
              </a:rPr>
              <a:t>Arrested operating motor vehicle or a watercraft </a:t>
            </a:r>
          </a:p>
          <a:p>
            <a:pPr>
              <a:lnSpc>
                <a:spcPct val="140000"/>
              </a:lnSpc>
              <a:buFont typeface="Wingdings 2" pitchFamily="18" charset="2"/>
              <a:buChar char="ê"/>
            </a:pPr>
            <a:r>
              <a:rPr lang="en-US" sz="2300" b="0" dirty="0">
                <a:solidFill>
                  <a:srgbClr val="000099"/>
                </a:solidFill>
                <a:latin typeface="Arial Black" pitchFamily="34" charset="0"/>
              </a:rPr>
              <a:t>Refuse breath or blood test</a:t>
            </a:r>
          </a:p>
          <a:p>
            <a:pPr>
              <a:lnSpc>
                <a:spcPct val="140000"/>
              </a:lnSpc>
              <a:buFont typeface="Wingdings 2" pitchFamily="18" charset="2"/>
              <a:buChar char="ê"/>
            </a:pPr>
            <a:r>
              <a:rPr lang="en-US" sz="2300" b="0" dirty="0">
                <a:solidFill>
                  <a:srgbClr val="000099"/>
                </a:solidFill>
                <a:latin typeface="Arial Black" pitchFamily="34" charset="0"/>
              </a:rPr>
              <a:t>Adult Penalty - Loss of license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Char char="ê"/>
            </a:pPr>
            <a:r>
              <a:rPr lang="en-US" sz="2000" dirty="0">
                <a:solidFill>
                  <a:srgbClr val="000099"/>
                </a:solidFill>
              </a:rPr>
              <a:t>180 days if no alcohol/drug contact in last ten years</a:t>
            </a: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 2" pitchFamily="18" charset="2"/>
              <a:buChar char="ê"/>
            </a:pPr>
            <a:r>
              <a:rPr lang="en-US" sz="2000" dirty="0">
                <a:solidFill>
                  <a:srgbClr val="000099"/>
                </a:solidFill>
              </a:rPr>
              <a:t>Two years if one or more alcohol/drug contacts in last 10 years</a:t>
            </a:r>
          </a:p>
          <a:p>
            <a:pPr>
              <a:lnSpc>
                <a:spcPct val="140000"/>
              </a:lnSpc>
              <a:buFont typeface="Wingdings 2" pitchFamily="18" charset="2"/>
              <a:buChar char="ê"/>
            </a:pPr>
            <a:r>
              <a:rPr lang="en-US" sz="2300" b="0" dirty="0">
                <a:solidFill>
                  <a:srgbClr val="000099"/>
                </a:solidFill>
                <a:latin typeface="Arial Black" pitchFamily="34" charset="0"/>
              </a:rPr>
              <a:t>License taken at time of arrest and 40 day                      temporary license issued</a:t>
            </a:r>
          </a:p>
          <a:p>
            <a:pPr>
              <a:lnSpc>
                <a:spcPct val="140000"/>
              </a:lnSpc>
              <a:buFont typeface="Wingdings 2" pitchFamily="18" charset="2"/>
              <a:buChar char="ê"/>
            </a:pPr>
            <a:r>
              <a:rPr lang="en-US" sz="2300" b="0" dirty="0">
                <a:solidFill>
                  <a:srgbClr val="000099"/>
                </a:solidFill>
                <a:latin typeface="Arial Black" pitchFamily="34" charset="0"/>
              </a:rPr>
              <a:t>$125 reinstatement fee</a:t>
            </a:r>
          </a:p>
        </p:txBody>
      </p:sp>
      <p:pic>
        <p:nvPicPr>
          <p:cNvPr id="35844" name="Picture 38" descr="Pulled Over 2"/>
          <p:cNvPicPr>
            <a:picLocks noChangeAspect="1" noChangeArrowheads="1"/>
          </p:cNvPicPr>
          <p:nvPr/>
        </p:nvPicPr>
        <p:blipFill>
          <a:blip r:embed="rId3"/>
          <a:srcRect b="10112"/>
          <a:stretch>
            <a:fillRect/>
          </a:stretch>
        </p:blipFill>
        <p:spPr bwMode="auto">
          <a:xfrm>
            <a:off x="6553200" y="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59" name="Line 39"/>
          <p:cNvSpPr>
            <a:spLocks noChangeShapeType="1"/>
          </p:cNvSpPr>
          <p:nvPr/>
        </p:nvSpPr>
        <p:spPr bwMode="auto">
          <a:xfrm flipV="1">
            <a:off x="6553200" y="0"/>
            <a:ext cx="0" cy="152400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0" y="1524000"/>
            <a:ext cx="9144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5847" name="Text Box 42"/>
          <p:cNvSpPr txBox="1">
            <a:spLocks noChangeArrowheads="1"/>
          </p:cNvSpPr>
          <p:nvPr/>
        </p:nvSpPr>
        <p:spPr bwMode="auto">
          <a:xfrm>
            <a:off x="8610600" y="65500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11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10" descr="Cuffs 1"/>
          <p:cNvPicPr>
            <a:picLocks noChangeAspect="1" noChangeArrowheads="1"/>
          </p:cNvPicPr>
          <p:nvPr/>
        </p:nvPicPr>
        <p:blipFill>
          <a:blip r:embed="rId3">
            <a:lum bright="70000" contrast="-70000"/>
          </a:blip>
          <a:srcRect t="22499" b="16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7200" y="381000"/>
            <a:ext cx="8153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  <a:cs typeface="+mn-cs"/>
              </a:rPr>
              <a:t>DWI PENALTIES IN TEXAS</a:t>
            </a:r>
          </a:p>
        </p:txBody>
      </p:sp>
      <p:sp>
        <p:nvSpPr>
          <p:cNvPr id="16534" name="Line 150"/>
          <p:cNvSpPr>
            <a:spLocks noChangeShapeType="1"/>
          </p:cNvSpPr>
          <p:nvPr/>
        </p:nvSpPr>
        <p:spPr bwMode="auto">
          <a:xfrm>
            <a:off x="609600" y="990600"/>
            <a:ext cx="7848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" name="Group 157"/>
          <p:cNvGrpSpPr>
            <a:grpSpLocks noRot="1"/>
          </p:cNvGrpSpPr>
          <p:nvPr/>
        </p:nvGrpSpPr>
        <p:grpSpPr bwMode="auto">
          <a:xfrm>
            <a:off x="304800" y="1752600"/>
            <a:ext cx="8534400" cy="533400"/>
            <a:chOff x="192" y="1344"/>
            <a:chExt cx="5376" cy="336"/>
          </a:xfrm>
        </p:grpSpPr>
        <p:sp>
          <p:nvSpPr>
            <p:cNvPr id="36906" name="Rectangle 158"/>
            <p:cNvSpPr>
              <a:spLocks noChangeArrowheads="1"/>
            </p:cNvSpPr>
            <p:nvPr/>
          </p:nvSpPr>
          <p:spPr bwMode="auto">
            <a:xfrm>
              <a:off x="3936" y="1344"/>
              <a:ext cx="1632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JAIL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07" name="Rectangle 159"/>
            <p:cNvSpPr>
              <a:spLocks noChangeArrowheads="1"/>
            </p:cNvSpPr>
            <p:nvPr/>
          </p:nvSpPr>
          <p:spPr bwMode="auto">
            <a:xfrm>
              <a:off x="2160" y="1344"/>
              <a:ext cx="1776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LICENSE LOST</a:t>
              </a:r>
              <a:endPara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08" name="Rectangle 160"/>
            <p:cNvSpPr>
              <a:spLocks noChangeArrowheads="1"/>
            </p:cNvSpPr>
            <p:nvPr/>
          </p:nvSpPr>
          <p:spPr bwMode="auto">
            <a:xfrm>
              <a:off x="626" y="1344"/>
              <a:ext cx="1534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FINES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909" name="Rectangle 161"/>
            <p:cNvSpPr>
              <a:spLocks noChangeArrowheads="1"/>
            </p:cNvSpPr>
            <p:nvPr/>
          </p:nvSpPr>
          <p:spPr bwMode="auto">
            <a:xfrm>
              <a:off x="192" y="1344"/>
              <a:ext cx="434" cy="33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endParaRPr lang="en-US" sz="1700">
                <a:solidFill>
                  <a:srgbClr val="E4002B"/>
                </a:solidFill>
              </a:endParaRPr>
            </a:p>
          </p:txBody>
        </p:sp>
        <p:sp>
          <p:nvSpPr>
            <p:cNvPr id="36910" name="Line 162"/>
            <p:cNvSpPr>
              <a:spLocks noChangeShapeType="1"/>
            </p:cNvSpPr>
            <p:nvPr/>
          </p:nvSpPr>
          <p:spPr bwMode="auto">
            <a:xfrm>
              <a:off x="192" y="1344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11" name="Line 163"/>
            <p:cNvSpPr>
              <a:spLocks noChangeShapeType="1"/>
            </p:cNvSpPr>
            <p:nvPr/>
          </p:nvSpPr>
          <p:spPr bwMode="auto">
            <a:xfrm>
              <a:off x="192" y="1680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12" name="Line 164"/>
            <p:cNvSpPr>
              <a:spLocks noChangeShapeType="1"/>
            </p:cNvSpPr>
            <p:nvPr/>
          </p:nvSpPr>
          <p:spPr bwMode="auto">
            <a:xfrm>
              <a:off x="192" y="1344"/>
              <a:ext cx="0" cy="3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13" name="Line 165"/>
            <p:cNvSpPr>
              <a:spLocks noChangeShapeType="1"/>
            </p:cNvSpPr>
            <p:nvPr/>
          </p:nvSpPr>
          <p:spPr bwMode="auto">
            <a:xfrm>
              <a:off x="5568" y="1344"/>
              <a:ext cx="0" cy="3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14" name="Line 166"/>
            <p:cNvSpPr>
              <a:spLocks noChangeShapeType="1"/>
            </p:cNvSpPr>
            <p:nvPr/>
          </p:nvSpPr>
          <p:spPr bwMode="auto">
            <a:xfrm>
              <a:off x="626" y="1344"/>
              <a:ext cx="0" cy="3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15" name="Line 167"/>
            <p:cNvSpPr>
              <a:spLocks noChangeShapeType="1"/>
            </p:cNvSpPr>
            <p:nvPr/>
          </p:nvSpPr>
          <p:spPr bwMode="auto">
            <a:xfrm>
              <a:off x="2160" y="1344"/>
              <a:ext cx="0" cy="3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16" name="Line 168"/>
            <p:cNvSpPr>
              <a:spLocks noChangeShapeType="1"/>
            </p:cNvSpPr>
            <p:nvPr/>
          </p:nvSpPr>
          <p:spPr bwMode="auto">
            <a:xfrm>
              <a:off x="3936" y="1344"/>
              <a:ext cx="0" cy="336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169"/>
          <p:cNvGrpSpPr>
            <a:grpSpLocks noRot="1"/>
          </p:cNvGrpSpPr>
          <p:nvPr/>
        </p:nvGrpSpPr>
        <p:grpSpPr bwMode="auto">
          <a:xfrm>
            <a:off x="304800" y="2286000"/>
            <a:ext cx="8534400" cy="944563"/>
            <a:chOff x="192" y="1680"/>
            <a:chExt cx="5376" cy="595"/>
          </a:xfrm>
        </p:grpSpPr>
        <p:sp>
          <p:nvSpPr>
            <p:cNvPr id="36895" name="Rectangle 170"/>
            <p:cNvSpPr>
              <a:spLocks noChangeArrowheads="1"/>
            </p:cNvSpPr>
            <p:nvPr/>
          </p:nvSpPr>
          <p:spPr bwMode="auto">
            <a:xfrm>
              <a:off x="3936" y="1680"/>
              <a:ext cx="163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72 hours – </a:t>
              </a:r>
            </a:p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180 days</a:t>
              </a:r>
              <a:endPara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96" name="Rectangle 171"/>
            <p:cNvSpPr>
              <a:spLocks noChangeArrowheads="1"/>
            </p:cNvSpPr>
            <p:nvPr/>
          </p:nvSpPr>
          <p:spPr bwMode="auto">
            <a:xfrm>
              <a:off x="2160" y="1680"/>
              <a:ext cx="1776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90 days –          1 year</a:t>
              </a:r>
              <a:endPara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97" name="Rectangle 172"/>
            <p:cNvSpPr>
              <a:spLocks noChangeArrowheads="1"/>
            </p:cNvSpPr>
            <p:nvPr/>
          </p:nvSpPr>
          <p:spPr bwMode="auto">
            <a:xfrm>
              <a:off x="624" y="1680"/>
              <a:ext cx="1536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Up to $2,000</a:t>
              </a:r>
              <a:endPara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98" name="Rectangle 173"/>
            <p:cNvSpPr>
              <a:spLocks noChangeArrowheads="1"/>
            </p:cNvSpPr>
            <p:nvPr/>
          </p:nvSpPr>
          <p:spPr bwMode="auto">
            <a:xfrm>
              <a:off x="192" y="1680"/>
              <a:ext cx="43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1</a:t>
              </a:r>
              <a:r>
                <a:rPr lang="en-US" sz="2600" baseline="30000">
                  <a:solidFill>
                    <a:srgbClr val="CC0000"/>
                  </a:solidFill>
                  <a:cs typeface="Times New Roman" pitchFamily="18" charset="0"/>
                </a:rPr>
                <a:t>st</a:t>
              </a:r>
              <a:endPara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99" name="Line 174"/>
            <p:cNvSpPr>
              <a:spLocks noChangeShapeType="1"/>
            </p:cNvSpPr>
            <p:nvPr/>
          </p:nvSpPr>
          <p:spPr bwMode="auto">
            <a:xfrm>
              <a:off x="192" y="1680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00" name="Line 175"/>
            <p:cNvSpPr>
              <a:spLocks noChangeShapeType="1"/>
            </p:cNvSpPr>
            <p:nvPr/>
          </p:nvSpPr>
          <p:spPr bwMode="auto">
            <a:xfrm>
              <a:off x="192" y="2275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01" name="Line 176"/>
            <p:cNvSpPr>
              <a:spLocks noChangeShapeType="1"/>
            </p:cNvSpPr>
            <p:nvPr/>
          </p:nvSpPr>
          <p:spPr bwMode="auto">
            <a:xfrm>
              <a:off x="192" y="1680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02" name="Line 177"/>
            <p:cNvSpPr>
              <a:spLocks noChangeShapeType="1"/>
            </p:cNvSpPr>
            <p:nvPr/>
          </p:nvSpPr>
          <p:spPr bwMode="auto">
            <a:xfrm>
              <a:off x="5568" y="1680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03" name="Line 178"/>
            <p:cNvSpPr>
              <a:spLocks noChangeShapeType="1"/>
            </p:cNvSpPr>
            <p:nvPr/>
          </p:nvSpPr>
          <p:spPr bwMode="auto">
            <a:xfrm>
              <a:off x="624" y="1680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04" name="Line 179"/>
            <p:cNvSpPr>
              <a:spLocks noChangeShapeType="1"/>
            </p:cNvSpPr>
            <p:nvPr/>
          </p:nvSpPr>
          <p:spPr bwMode="auto">
            <a:xfrm>
              <a:off x="2160" y="1680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905" name="Line 180"/>
            <p:cNvSpPr>
              <a:spLocks noChangeShapeType="1"/>
            </p:cNvSpPr>
            <p:nvPr/>
          </p:nvSpPr>
          <p:spPr bwMode="auto">
            <a:xfrm>
              <a:off x="3936" y="1680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181"/>
          <p:cNvGrpSpPr>
            <a:grpSpLocks noRot="1"/>
          </p:cNvGrpSpPr>
          <p:nvPr/>
        </p:nvGrpSpPr>
        <p:grpSpPr bwMode="auto">
          <a:xfrm>
            <a:off x="304800" y="3246438"/>
            <a:ext cx="8534400" cy="944562"/>
            <a:chOff x="192" y="2304"/>
            <a:chExt cx="5376" cy="595"/>
          </a:xfrm>
        </p:grpSpPr>
        <p:sp>
          <p:nvSpPr>
            <p:cNvPr id="36884" name="Rectangle 182"/>
            <p:cNvSpPr>
              <a:spLocks noChangeArrowheads="1"/>
            </p:cNvSpPr>
            <p:nvPr/>
          </p:nvSpPr>
          <p:spPr bwMode="auto">
            <a:xfrm>
              <a:off x="3936" y="2304"/>
              <a:ext cx="163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30 days – </a:t>
              </a:r>
            </a:p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1 year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85" name="Rectangle 183"/>
            <p:cNvSpPr>
              <a:spLocks noChangeArrowheads="1"/>
            </p:cNvSpPr>
            <p:nvPr/>
          </p:nvSpPr>
          <p:spPr bwMode="auto">
            <a:xfrm>
              <a:off x="2160" y="2304"/>
              <a:ext cx="1776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180 days – </a:t>
              </a:r>
            </a:p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2 years</a:t>
              </a:r>
              <a:endPara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86" name="Rectangle 184"/>
            <p:cNvSpPr>
              <a:spLocks noChangeArrowheads="1"/>
            </p:cNvSpPr>
            <p:nvPr/>
          </p:nvSpPr>
          <p:spPr bwMode="auto">
            <a:xfrm>
              <a:off x="624" y="2304"/>
              <a:ext cx="1536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Up to $4,000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87" name="Rectangle 185"/>
            <p:cNvSpPr>
              <a:spLocks noChangeArrowheads="1"/>
            </p:cNvSpPr>
            <p:nvPr/>
          </p:nvSpPr>
          <p:spPr bwMode="auto">
            <a:xfrm>
              <a:off x="192" y="2304"/>
              <a:ext cx="43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2</a:t>
              </a:r>
              <a:r>
                <a:rPr lang="en-US" sz="2600" baseline="30000">
                  <a:solidFill>
                    <a:srgbClr val="CC0000"/>
                  </a:solidFill>
                  <a:cs typeface="Times New Roman" pitchFamily="18" charset="0"/>
                </a:rPr>
                <a:t>nd</a:t>
              </a:r>
              <a:r>
                <a:rPr lang="en-US" sz="2600">
                  <a:solidFill>
                    <a:srgbClr val="CC0000"/>
                  </a:solidFill>
                  <a:cs typeface="Times New Roman" pitchFamily="18" charset="0"/>
                </a:rPr>
                <a:t> </a:t>
              </a:r>
              <a:endPara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88" name="Line 186"/>
            <p:cNvSpPr>
              <a:spLocks noChangeShapeType="1"/>
            </p:cNvSpPr>
            <p:nvPr/>
          </p:nvSpPr>
          <p:spPr bwMode="auto">
            <a:xfrm>
              <a:off x="192" y="2304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89" name="Line 187"/>
            <p:cNvSpPr>
              <a:spLocks noChangeShapeType="1"/>
            </p:cNvSpPr>
            <p:nvPr/>
          </p:nvSpPr>
          <p:spPr bwMode="auto">
            <a:xfrm>
              <a:off x="192" y="2899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90" name="Line 188"/>
            <p:cNvSpPr>
              <a:spLocks noChangeShapeType="1"/>
            </p:cNvSpPr>
            <p:nvPr/>
          </p:nvSpPr>
          <p:spPr bwMode="auto">
            <a:xfrm>
              <a:off x="192" y="2304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91" name="Line 189"/>
            <p:cNvSpPr>
              <a:spLocks noChangeShapeType="1"/>
            </p:cNvSpPr>
            <p:nvPr/>
          </p:nvSpPr>
          <p:spPr bwMode="auto">
            <a:xfrm>
              <a:off x="5568" y="2304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92" name="Line 190"/>
            <p:cNvSpPr>
              <a:spLocks noChangeShapeType="1"/>
            </p:cNvSpPr>
            <p:nvPr/>
          </p:nvSpPr>
          <p:spPr bwMode="auto">
            <a:xfrm>
              <a:off x="624" y="2304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93" name="Line 191"/>
            <p:cNvSpPr>
              <a:spLocks noChangeShapeType="1"/>
            </p:cNvSpPr>
            <p:nvPr/>
          </p:nvSpPr>
          <p:spPr bwMode="auto">
            <a:xfrm>
              <a:off x="2160" y="2304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94" name="Line 192"/>
            <p:cNvSpPr>
              <a:spLocks noChangeShapeType="1"/>
            </p:cNvSpPr>
            <p:nvPr/>
          </p:nvSpPr>
          <p:spPr bwMode="auto">
            <a:xfrm>
              <a:off x="3936" y="2304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193"/>
          <p:cNvGrpSpPr>
            <a:grpSpLocks noRot="1"/>
          </p:cNvGrpSpPr>
          <p:nvPr/>
        </p:nvGrpSpPr>
        <p:grpSpPr bwMode="auto">
          <a:xfrm>
            <a:off x="304800" y="4191000"/>
            <a:ext cx="8534400" cy="990600"/>
            <a:chOff x="192" y="2832"/>
            <a:chExt cx="5376" cy="595"/>
          </a:xfrm>
        </p:grpSpPr>
        <p:sp>
          <p:nvSpPr>
            <p:cNvPr id="36873" name="Rectangle 194"/>
            <p:cNvSpPr>
              <a:spLocks noChangeArrowheads="1"/>
            </p:cNvSpPr>
            <p:nvPr/>
          </p:nvSpPr>
          <p:spPr bwMode="auto">
            <a:xfrm>
              <a:off x="3936" y="2832"/>
              <a:ext cx="163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2 – 10 years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74" name="Rectangle 195"/>
            <p:cNvSpPr>
              <a:spLocks noChangeArrowheads="1"/>
            </p:cNvSpPr>
            <p:nvPr/>
          </p:nvSpPr>
          <p:spPr bwMode="auto">
            <a:xfrm>
              <a:off x="2160" y="2832"/>
              <a:ext cx="1776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180 days – </a:t>
              </a:r>
            </a:p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2 years</a:t>
              </a:r>
              <a:endPara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75" name="Rectangle 196"/>
            <p:cNvSpPr>
              <a:spLocks noChangeArrowheads="1"/>
            </p:cNvSpPr>
            <p:nvPr/>
          </p:nvSpPr>
          <p:spPr bwMode="auto">
            <a:xfrm>
              <a:off x="624" y="2832"/>
              <a:ext cx="1536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Up to $10,000</a:t>
              </a:r>
              <a:endParaRPr lang="en-US" sz="28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76" name="Rectangle 197"/>
            <p:cNvSpPr>
              <a:spLocks noChangeArrowheads="1"/>
            </p:cNvSpPr>
            <p:nvPr/>
          </p:nvSpPr>
          <p:spPr bwMode="auto">
            <a:xfrm>
              <a:off x="192" y="2832"/>
              <a:ext cx="43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3</a:t>
              </a:r>
              <a:r>
                <a:rPr lang="en-US" sz="2600" baseline="30000">
                  <a:solidFill>
                    <a:srgbClr val="CC0000"/>
                  </a:solidFill>
                  <a:cs typeface="Times New Roman" pitchFamily="18" charset="0"/>
                </a:rPr>
                <a:t>rd</a:t>
              </a:r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+</a:t>
              </a:r>
              <a:endPara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877" name="Line 198"/>
            <p:cNvSpPr>
              <a:spLocks noChangeShapeType="1"/>
            </p:cNvSpPr>
            <p:nvPr/>
          </p:nvSpPr>
          <p:spPr bwMode="auto">
            <a:xfrm>
              <a:off x="192" y="2832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78" name="Line 199"/>
            <p:cNvSpPr>
              <a:spLocks noChangeShapeType="1"/>
            </p:cNvSpPr>
            <p:nvPr/>
          </p:nvSpPr>
          <p:spPr bwMode="auto">
            <a:xfrm>
              <a:off x="192" y="3427"/>
              <a:ext cx="5376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79" name="Line 200"/>
            <p:cNvSpPr>
              <a:spLocks noChangeShapeType="1"/>
            </p:cNvSpPr>
            <p:nvPr/>
          </p:nvSpPr>
          <p:spPr bwMode="auto">
            <a:xfrm>
              <a:off x="192" y="2832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80" name="Line 201"/>
            <p:cNvSpPr>
              <a:spLocks noChangeShapeType="1"/>
            </p:cNvSpPr>
            <p:nvPr/>
          </p:nvSpPr>
          <p:spPr bwMode="auto">
            <a:xfrm>
              <a:off x="5568" y="2832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81" name="Line 202"/>
            <p:cNvSpPr>
              <a:spLocks noChangeShapeType="1"/>
            </p:cNvSpPr>
            <p:nvPr/>
          </p:nvSpPr>
          <p:spPr bwMode="auto">
            <a:xfrm>
              <a:off x="624" y="2832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82" name="Line 203"/>
            <p:cNvSpPr>
              <a:spLocks noChangeShapeType="1"/>
            </p:cNvSpPr>
            <p:nvPr/>
          </p:nvSpPr>
          <p:spPr bwMode="auto">
            <a:xfrm>
              <a:off x="2160" y="2832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36883" name="Line 204"/>
            <p:cNvSpPr>
              <a:spLocks noChangeShapeType="1"/>
            </p:cNvSpPr>
            <p:nvPr/>
          </p:nvSpPr>
          <p:spPr bwMode="auto">
            <a:xfrm>
              <a:off x="3936" y="2832"/>
              <a:ext cx="0" cy="595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6872" name="Text Box 215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12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037" descr="Money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1029"/>
          <p:cNvSpPr txBox="1">
            <a:spLocks noChangeArrowheads="1"/>
          </p:cNvSpPr>
          <p:nvPr/>
        </p:nvSpPr>
        <p:spPr bwMode="auto">
          <a:xfrm>
            <a:off x="1371600" y="228600"/>
            <a:ext cx="6477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0" dirty="0">
                <a:solidFill>
                  <a:srgbClr val="CC0000"/>
                </a:solidFill>
                <a:latin typeface="Arial Black" pitchFamily="34" charset="0"/>
                <a:cs typeface="+mn-cs"/>
              </a:rPr>
              <a:t>ADDITIONAL FINES ON DWI CONVICTIONS</a:t>
            </a:r>
            <a:endParaRPr lang="en-US" sz="3600" u="sng" dirty="0">
              <a:solidFill>
                <a:srgbClr val="CC0000"/>
              </a:solidFill>
              <a:cs typeface="+mn-cs"/>
            </a:endParaRPr>
          </a:p>
        </p:txBody>
      </p:sp>
      <p:sp>
        <p:nvSpPr>
          <p:cNvPr id="90120" name="Rectangle 1032"/>
          <p:cNvSpPr>
            <a:spLocks noChangeArrowheads="1"/>
          </p:cNvSpPr>
          <p:nvPr/>
        </p:nvSpPr>
        <p:spPr bwMode="auto">
          <a:xfrm>
            <a:off x="609600" y="1752600"/>
            <a:ext cx="7620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buClr>
                <a:schemeClr val="tx1"/>
              </a:buClr>
              <a:buFont typeface="Arial" charset="0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DWI, Intoxication Assault, Intoxication Manslaughter Conviction</a:t>
            </a: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AutoNum type="arabicPeriod"/>
            </a:pPr>
            <a:endParaRPr lang="en-US" sz="2400" dirty="0">
              <a:solidFill>
                <a:schemeClr val="tx1"/>
              </a:solidFill>
            </a:endParaRP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AutoNum type="alphaLcPeriod"/>
            </a:pPr>
            <a:r>
              <a:rPr lang="en-US" sz="2400" b="0" dirty="0">
                <a:solidFill>
                  <a:schemeClr val="tx1"/>
                </a:solidFill>
              </a:rPr>
              <a:t>$3,000 for first conviction within a 36 month period</a:t>
            </a: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AutoNum type="alphaLcPeriod"/>
            </a:pPr>
            <a:endParaRPr lang="en-US" sz="2400" b="0" dirty="0">
              <a:solidFill>
                <a:schemeClr val="tx1"/>
              </a:solidFill>
            </a:endParaRP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AutoNum type="alphaLcPeriod"/>
            </a:pPr>
            <a:r>
              <a:rPr lang="en-US" sz="2400" b="0" dirty="0">
                <a:solidFill>
                  <a:schemeClr val="tx1"/>
                </a:solidFill>
              </a:rPr>
              <a:t>$4,500 for second or subsequent conviction within a 36 month period</a:t>
            </a: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AutoNum type="alphaLcPeriod"/>
            </a:pPr>
            <a:endParaRPr lang="en-US" sz="2400" b="0" dirty="0">
              <a:solidFill>
                <a:schemeClr val="tx1"/>
              </a:solidFill>
            </a:endParaRP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AutoNum type="alphaLcPeriod"/>
            </a:pPr>
            <a:r>
              <a:rPr lang="en-US" sz="2400" b="0" dirty="0">
                <a:solidFill>
                  <a:schemeClr val="tx1"/>
                </a:solidFill>
              </a:rPr>
              <a:t>$6,000 on a first or subsequent conviction if BAC was 0.15 or greater at time of test</a:t>
            </a: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AutoNum type="alphaLcPeriod"/>
            </a:pPr>
            <a:endParaRPr lang="en-US" sz="2400" b="0" dirty="0">
              <a:solidFill>
                <a:schemeClr val="tx1"/>
              </a:solidFill>
            </a:endParaRP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AutoNum type="alphaLcPeriod"/>
            </a:pPr>
            <a:endParaRPr lang="en-US" sz="2000" b="0" dirty="0">
              <a:solidFill>
                <a:schemeClr val="tx1"/>
              </a:solidFill>
            </a:endParaRP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AutoNum type="arabicPeriod"/>
            </a:pPr>
            <a:endParaRPr lang="en-US" sz="2000" b="0" dirty="0">
              <a:solidFill>
                <a:schemeClr val="tx1"/>
              </a:solidFill>
            </a:endParaRPr>
          </a:p>
        </p:txBody>
      </p:sp>
      <p:sp>
        <p:nvSpPr>
          <p:cNvPr id="90124" name="Line 1036"/>
          <p:cNvSpPr>
            <a:spLocks noChangeShapeType="1"/>
          </p:cNvSpPr>
          <p:nvPr/>
        </p:nvSpPr>
        <p:spPr bwMode="auto">
          <a:xfrm>
            <a:off x="609600" y="1371600"/>
            <a:ext cx="784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8917" name="Text Box 1038"/>
          <p:cNvSpPr txBox="1">
            <a:spLocks noChangeArrowheads="1"/>
          </p:cNvSpPr>
          <p:nvPr/>
        </p:nvSpPr>
        <p:spPr bwMode="auto">
          <a:xfrm>
            <a:off x="8458200" y="6157913"/>
            <a:ext cx="60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13a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10" descr="Cuffs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t="22499" b="162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1029"/>
          <p:cNvSpPr txBox="1">
            <a:spLocks noChangeArrowheads="1"/>
          </p:cNvSpPr>
          <p:nvPr/>
        </p:nvSpPr>
        <p:spPr bwMode="auto">
          <a:xfrm>
            <a:off x="762000" y="228600"/>
            <a:ext cx="7391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0">
                <a:solidFill>
                  <a:srgbClr val="CC0000"/>
                </a:solidFill>
                <a:latin typeface="Arial Black" pitchFamily="34" charset="0"/>
              </a:rPr>
              <a:t>Changes to the Law Requiring Taking Breath or Blood</a:t>
            </a:r>
            <a:endParaRPr lang="en-US" sz="3200" u="sng">
              <a:solidFill>
                <a:srgbClr val="CC0000"/>
              </a:solidFill>
            </a:endParaRPr>
          </a:p>
        </p:txBody>
      </p:sp>
      <p:sp>
        <p:nvSpPr>
          <p:cNvPr id="90120" name="Rectangle 1032"/>
          <p:cNvSpPr>
            <a:spLocks noChangeArrowheads="1"/>
          </p:cNvSpPr>
          <p:nvPr/>
        </p:nvSpPr>
        <p:spPr bwMode="auto">
          <a:xfrm>
            <a:off x="533400" y="1600200"/>
            <a:ext cx="80010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tx1"/>
                </a:solidFill>
              </a:rPr>
              <a:t>The taking of breath or blood is required if:</a:t>
            </a:r>
          </a:p>
          <a:p>
            <a:pPr eaLnBrk="0" hangingPunct="0">
              <a:buFontTx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508000" lvl="1" indent="-385763" eaLnBrk="0" hangingPunct="0"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Person is arrested for DWI </a:t>
            </a:r>
            <a:r>
              <a:rPr lang="en-US" sz="2000">
                <a:solidFill>
                  <a:srgbClr val="FF3300"/>
                </a:solidFill>
              </a:rPr>
              <a:t>AND</a:t>
            </a:r>
            <a:r>
              <a:rPr lang="en-US" sz="2000">
                <a:solidFill>
                  <a:schemeClr val="tx1"/>
                </a:solidFill>
              </a:rPr>
              <a:t> refuses to provide a specimen </a:t>
            </a:r>
            <a:r>
              <a:rPr lang="en-US" sz="2000">
                <a:solidFill>
                  <a:srgbClr val="FF3300"/>
                </a:solidFill>
              </a:rPr>
              <a:t>AND</a:t>
            </a:r>
            <a:r>
              <a:rPr lang="en-US" sz="2000">
                <a:solidFill>
                  <a:schemeClr val="tx1"/>
                </a:solidFill>
              </a:rPr>
              <a:t> involved in an accident where another person died or suffered serious injury</a:t>
            </a:r>
          </a:p>
          <a:p>
            <a:pPr marL="508000" lvl="1" indent="-385763" eaLnBrk="0" hangingPunct="0">
              <a:buFontTx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508000" lvl="1" indent="-385763" eaLnBrk="0" hangingPunct="0">
              <a:spcAft>
                <a:spcPts val="600"/>
              </a:spcAft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Person is arrested for DWI with Child under age of 15</a:t>
            </a:r>
          </a:p>
          <a:p>
            <a:pPr marL="508000" lvl="1" indent="-385763" eaLnBrk="0" hangingPunct="0">
              <a:spcAft>
                <a:spcPts val="600"/>
              </a:spcAft>
              <a:buFontTx/>
              <a:buChar char="•"/>
            </a:pPr>
            <a:endParaRPr lang="en-US" sz="2000">
              <a:solidFill>
                <a:schemeClr val="tx1"/>
              </a:solidFill>
            </a:endParaRPr>
          </a:p>
          <a:p>
            <a:pPr marL="508000" lvl="1" indent="-385763" eaLnBrk="0" hangingPunct="0"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Person is arrested for DWI </a:t>
            </a:r>
            <a:r>
              <a:rPr lang="en-US" sz="2000">
                <a:solidFill>
                  <a:srgbClr val="FF0000"/>
                </a:solidFill>
              </a:rPr>
              <a:t>AND</a:t>
            </a:r>
            <a:r>
              <a:rPr lang="en-US" sz="2000">
                <a:solidFill>
                  <a:schemeClr val="tx1"/>
                </a:solidFill>
              </a:rPr>
              <a:t> has been previously convicted or placed on probation for DWI with Child, Intoxication Assault, Intoxication Manslaughter </a:t>
            </a:r>
            <a:r>
              <a:rPr lang="en-US" sz="2000">
                <a:solidFill>
                  <a:srgbClr val="00CC00"/>
                </a:solidFill>
              </a:rPr>
              <a:t>OR</a:t>
            </a:r>
            <a:r>
              <a:rPr lang="en-US" sz="2000">
                <a:solidFill>
                  <a:schemeClr val="tx1"/>
                </a:solidFill>
              </a:rPr>
              <a:t> previously convicted of 2 or more DWI’s</a:t>
            </a:r>
            <a:endParaRPr lang="en-US" sz="2000" b="0">
              <a:solidFill>
                <a:schemeClr val="tx1"/>
              </a:solidFill>
            </a:endParaRPr>
          </a:p>
          <a:p>
            <a:pPr eaLnBrk="0" hangingPunct="0">
              <a:buClr>
                <a:schemeClr val="tx1"/>
              </a:buClr>
              <a:buFontTx/>
              <a:buChar char="•"/>
            </a:pPr>
            <a:endParaRPr lang="en-US" sz="2000" b="0">
              <a:solidFill>
                <a:schemeClr val="tx1"/>
              </a:solidFill>
            </a:endParaRPr>
          </a:p>
          <a:p>
            <a:pPr eaLnBrk="0" hangingPunct="0">
              <a:buClr>
                <a:schemeClr val="tx1"/>
              </a:buClr>
              <a:buFont typeface="Arial" charset="0"/>
              <a:buAutoNum type="arabicPeriod"/>
            </a:pPr>
            <a:endParaRPr lang="en-US" sz="2000" b="0">
              <a:solidFill>
                <a:schemeClr val="tx1"/>
              </a:solidFill>
            </a:endParaRPr>
          </a:p>
        </p:txBody>
      </p:sp>
      <p:sp>
        <p:nvSpPr>
          <p:cNvPr id="90124" name="Line 1036"/>
          <p:cNvSpPr>
            <a:spLocks noChangeShapeType="1"/>
          </p:cNvSpPr>
          <p:nvPr/>
        </p:nvSpPr>
        <p:spPr bwMode="auto">
          <a:xfrm>
            <a:off x="609600" y="1371600"/>
            <a:ext cx="784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39941" name="Text Box 1038"/>
          <p:cNvSpPr txBox="1">
            <a:spLocks noChangeArrowheads="1"/>
          </p:cNvSpPr>
          <p:nvPr/>
        </p:nvSpPr>
        <p:spPr bwMode="auto">
          <a:xfrm>
            <a:off x="8458200" y="6157913"/>
            <a:ext cx="60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13b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96" descr="Crash 7"/>
          <p:cNvPicPr>
            <a:picLocks noChangeAspect="1" noChangeArrowheads="1"/>
          </p:cNvPicPr>
          <p:nvPr/>
        </p:nvPicPr>
        <p:blipFill>
          <a:blip r:embed="rId2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1029"/>
          <p:cNvSpPr txBox="1">
            <a:spLocks noChangeArrowheads="1"/>
          </p:cNvSpPr>
          <p:nvPr/>
        </p:nvSpPr>
        <p:spPr bwMode="auto">
          <a:xfrm>
            <a:off x="1371600" y="609600"/>
            <a:ext cx="64770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4000" b="0" dirty="0">
                <a:solidFill>
                  <a:srgbClr val="CC0000"/>
                </a:solidFill>
                <a:latin typeface="Arial Black" pitchFamily="34" charset="0"/>
              </a:rPr>
              <a:t>Enhancement</a:t>
            </a:r>
            <a:r>
              <a:rPr lang="en-US" sz="3600" b="0" dirty="0">
                <a:solidFill>
                  <a:srgbClr val="CC0000"/>
                </a:solidFill>
                <a:latin typeface="Arial Black" pitchFamily="34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  <a:defRPr/>
            </a:pPr>
            <a:endParaRPr lang="en-US" sz="3600" u="sng" dirty="0">
              <a:solidFill>
                <a:srgbClr val="CC0000"/>
              </a:solidFill>
            </a:endParaRPr>
          </a:p>
        </p:txBody>
      </p:sp>
      <p:sp>
        <p:nvSpPr>
          <p:cNvPr id="90120" name="Rectangle 1032"/>
          <p:cNvSpPr>
            <a:spLocks noChangeArrowheads="1"/>
          </p:cNvSpPr>
          <p:nvPr/>
        </p:nvSpPr>
        <p:spPr bwMode="auto">
          <a:xfrm>
            <a:off x="685800" y="1600200"/>
            <a:ext cx="7620000" cy="595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eaLnBrk="0" hangingPunct="0">
              <a:buClr>
                <a:schemeClr val="tx1"/>
              </a:buClr>
              <a:buFont typeface="Arial" charset="0"/>
              <a:buNone/>
            </a:pPr>
            <a:r>
              <a:rPr lang="en-US" sz="2600">
                <a:solidFill>
                  <a:schemeClr val="tx1"/>
                </a:solidFill>
              </a:rPr>
              <a:t> If peace officer, firefighter, or EMS personnel is seriously injured or killed.</a:t>
            </a: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None/>
            </a:pPr>
            <a:endParaRPr lang="en-US" sz="2600">
              <a:solidFill>
                <a:schemeClr val="tx1"/>
              </a:solidFill>
            </a:endParaRPr>
          </a:p>
          <a:p>
            <a:pPr marL="514350" indent="-514350" eaLnBrk="0" hangingPunct="0">
              <a:buClr>
                <a:schemeClr val="tx1"/>
              </a:buClr>
              <a:buFontTx/>
              <a:buChar char="•"/>
            </a:pPr>
            <a:r>
              <a:rPr lang="en-US" sz="2600">
                <a:solidFill>
                  <a:schemeClr val="tx1"/>
                </a:solidFill>
              </a:rPr>
              <a:t>Serious bodily injury</a:t>
            </a:r>
            <a:r>
              <a:rPr lang="en-US" sz="2600" b="0">
                <a:solidFill>
                  <a:schemeClr val="tx1"/>
                </a:solidFill>
              </a:rPr>
              <a:t> - 2</a:t>
            </a:r>
            <a:r>
              <a:rPr lang="en-US" sz="2600" b="0" baseline="30000">
                <a:solidFill>
                  <a:schemeClr val="tx1"/>
                </a:solidFill>
              </a:rPr>
              <a:t>nd</a:t>
            </a:r>
            <a:r>
              <a:rPr lang="en-US" sz="2600" b="0">
                <a:solidFill>
                  <a:schemeClr val="tx1"/>
                </a:solidFill>
              </a:rPr>
              <a:t> degree felony, 2-20 years in prison, up to $10,000 fine.</a:t>
            </a:r>
          </a:p>
          <a:p>
            <a:pPr marL="514350" indent="-514350" eaLnBrk="0" hangingPunct="0">
              <a:buClr>
                <a:schemeClr val="tx1"/>
              </a:buClr>
              <a:buFontTx/>
              <a:buChar char="•"/>
            </a:pPr>
            <a:endParaRPr lang="en-US" sz="2600" b="0">
              <a:solidFill>
                <a:schemeClr val="tx1"/>
              </a:solidFill>
            </a:endParaRPr>
          </a:p>
          <a:p>
            <a:pPr marL="514350" indent="-514350" eaLnBrk="0" hangingPunct="0">
              <a:buClr>
                <a:schemeClr val="tx1"/>
              </a:buClr>
              <a:buFontTx/>
              <a:buChar char="•"/>
            </a:pPr>
            <a:r>
              <a:rPr lang="en-US" sz="2600">
                <a:solidFill>
                  <a:schemeClr val="tx1"/>
                </a:solidFill>
              </a:rPr>
              <a:t>Killed - </a:t>
            </a:r>
            <a:r>
              <a:rPr lang="en-US" sz="2600" b="0">
                <a:solidFill>
                  <a:schemeClr val="tx1"/>
                </a:solidFill>
              </a:rPr>
              <a:t>1</a:t>
            </a:r>
            <a:r>
              <a:rPr lang="en-US" sz="2600" b="0" baseline="30000">
                <a:solidFill>
                  <a:schemeClr val="tx1"/>
                </a:solidFill>
              </a:rPr>
              <a:t>st</a:t>
            </a:r>
            <a:r>
              <a:rPr lang="en-US" sz="2600" b="0">
                <a:solidFill>
                  <a:schemeClr val="tx1"/>
                </a:solidFill>
              </a:rPr>
              <a:t> degree felony, 5-99 years/life in prison, and up to $10,000 fine. </a:t>
            </a:r>
          </a:p>
          <a:p>
            <a:pPr marL="514350" indent="-514350" eaLnBrk="0" hangingPunct="0">
              <a:buClr>
                <a:schemeClr val="tx1"/>
              </a:buClr>
            </a:pPr>
            <a:endParaRPr lang="en-US" sz="2600" b="0">
              <a:solidFill>
                <a:schemeClr val="tx1"/>
              </a:solidFill>
            </a:endParaRPr>
          </a:p>
          <a:p>
            <a:pPr marL="514350" indent="-514350" eaLnBrk="0" hangingPunct="0">
              <a:buClr>
                <a:schemeClr val="tx1"/>
              </a:buClr>
            </a:pPr>
            <a:r>
              <a:rPr lang="en-US" sz="2600">
                <a:solidFill>
                  <a:schemeClr val="tx1"/>
                </a:solidFill>
              </a:rPr>
              <a:t>If Intoxicated Assault resulting in traumatic brain injury-</a:t>
            </a:r>
            <a:r>
              <a:rPr lang="en-US" sz="2600" b="0">
                <a:solidFill>
                  <a:schemeClr val="tx1"/>
                </a:solidFill>
              </a:rPr>
              <a:t> 2</a:t>
            </a:r>
            <a:r>
              <a:rPr lang="en-US" sz="2600" b="0" baseline="30000">
                <a:solidFill>
                  <a:schemeClr val="tx1"/>
                </a:solidFill>
              </a:rPr>
              <a:t>nd</a:t>
            </a:r>
            <a:r>
              <a:rPr lang="en-US" sz="2600" b="0">
                <a:solidFill>
                  <a:schemeClr val="tx1"/>
                </a:solidFill>
              </a:rPr>
              <a:t> degree felony, 2-20 years in prison, up to $10,000 fine.</a:t>
            </a: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Char char="•"/>
            </a:pPr>
            <a:endParaRPr lang="en-US" sz="2800" b="0">
              <a:solidFill>
                <a:schemeClr val="tx1"/>
              </a:solidFill>
            </a:endParaRP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Char char="•"/>
            </a:pPr>
            <a:endParaRPr lang="en-US" sz="2400" b="0">
              <a:solidFill>
                <a:schemeClr val="tx1"/>
              </a:solidFill>
            </a:endParaRPr>
          </a:p>
          <a:p>
            <a:pPr marL="514350" indent="-514350" eaLnBrk="0" hangingPunct="0">
              <a:buClr>
                <a:schemeClr val="tx1"/>
              </a:buClr>
              <a:buFont typeface="Arial" charset="0"/>
              <a:buAutoNum type="arabicPeriod"/>
            </a:pPr>
            <a:endParaRPr lang="en-US" sz="2000" b="0">
              <a:solidFill>
                <a:schemeClr val="tx1"/>
              </a:solidFill>
            </a:endParaRPr>
          </a:p>
        </p:txBody>
      </p:sp>
      <p:sp>
        <p:nvSpPr>
          <p:cNvPr id="90124" name="Line 1036"/>
          <p:cNvSpPr>
            <a:spLocks noChangeShapeType="1"/>
          </p:cNvSpPr>
          <p:nvPr/>
        </p:nvSpPr>
        <p:spPr bwMode="auto">
          <a:xfrm>
            <a:off x="533400" y="1371600"/>
            <a:ext cx="784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40965" name="Text Box 1038"/>
          <p:cNvSpPr txBox="1">
            <a:spLocks noChangeArrowheads="1"/>
          </p:cNvSpPr>
          <p:nvPr/>
        </p:nvSpPr>
        <p:spPr bwMode="auto">
          <a:xfrm>
            <a:off x="8458200" y="6157913"/>
            <a:ext cx="60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13c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14" descr="Beer 6"/>
          <p:cNvPicPr>
            <a:picLocks noChangeAspect="1" noChangeArrowheads="1"/>
          </p:cNvPicPr>
          <p:nvPr/>
        </p:nvPicPr>
        <p:blipFill>
          <a:blip r:embed="rId2">
            <a:lum bright="82000" contrast="-70000"/>
          </a:blip>
          <a:srcRect/>
          <a:stretch>
            <a:fillRect/>
          </a:stretch>
        </p:blipFill>
        <p:spPr bwMode="auto">
          <a:xfrm>
            <a:off x="2728913" y="750888"/>
            <a:ext cx="3595687" cy="610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</a:rPr>
              <a:t>OPEN CONTAINER LAW</a:t>
            </a:r>
            <a:endParaRPr lang="en-US" sz="36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458200" cy="1981200"/>
          </a:xfrm>
        </p:spPr>
        <p:txBody>
          <a:bodyPr/>
          <a:lstStyle/>
          <a:p>
            <a:pPr marL="455613" indent="-455613">
              <a:buFont typeface="Wingdings 2" pitchFamily="18" charset="2"/>
              <a:buChar char="ê"/>
            </a:pPr>
            <a:r>
              <a:rPr lang="en-US" sz="2600">
                <a:solidFill>
                  <a:schemeClr val="tx1"/>
                </a:solidFill>
              </a:rPr>
              <a:t>Vehicle on public highway (stopped or moving)</a:t>
            </a:r>
          </a:p>
          <a:p>
            <a:pPr marL="455613" indent="-455613">
              <a:buFont typeface="Wingdings 2" pitchFamily="18" charset="2"/>
              <a:buChar char="ê"/>
            </a:pPr>
            <a:r>
              <a:rPr lang="en-US" sz="2600">
                <a:solidFill>
                  <a:schemeClr val="tx1"/>
                </a:solidFill>
              </a:rPr>
              <a:t>Driver or passenger</a:t>
            </a:r>
          </a:p>
          <a:p>
            <a:pPr marL="455613" indent="-455613">
              <a:buFont typeface="Wingdings 2" pitchFamily="18" charset="2"/>
              <a:buChar char="ê"/>
            </a:pPr>
            <a:r>
              <a:rPr lang="en-US" sz="2600">
                <a:solidFill>
                  <a:schemeClr val="tx1"/>
                </a:solidFill>
              </a:rPr>
              <a:t>Knowingly possess in passenger area</a:t>
            </a:r>
          </a:p>
          <a:p>
            <a:pPr marL="455613" indent="-455613">
              <a:buFont typeface="Wingdings 2" pitchFamily="18" charset="2"/>
              <a:buChar char="ê"/>
            </a:pPr>
            <a:r>
              <a:rPr lang="en-US" sz="2600">
                <a:solidFill>
                  <a:schemeClr val="tx1"/>
                </a:solidFill>
              </a:rPr>
              <a:t>Open, seal broken, or contents partially removed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57200" y="685800"/>
            <a:ext cx="8153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6589" name="Rectangle 205"/>
          <p:cNvSpPr>
            <a:spLocks noChangeArrowheads="1"/>
          </p:cNvSpPr>
          <p:nvPr/>
        </p:nvSpPr>
        <p:spPr bwMode="auto">
          <a:xfrm>
            <a:off x="1676400" y="4354513"/>
            <a:ext cx="6172200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eaLnBrk="0" hangingPunct="0">
              <a:lnSpc>
                <a:spcPct val="110000"/>
              </a:lnSpc>
              <a:buFont typeface="Wingdings 2" pitchFamily="18" charset="2"/>
              <a:buChar char="ê"/>
            </a:pPr>
            <a:r>
              <a:rPr lang="en-US" sz="2600">
                <a:solidFill>
                  <a:schemeClr val="tx1"/>
                </a:solidFill>
              </a:rPr>
              <a:t>Vehicle for hire - passenger area</a:t>
            </a:r>
          </a:p>
          <a:p>
            <a:pPr marL="455613" indent="-455613" eaLnBrk="0" hangingPunct="0">
              <a:lnSpc>
                <a:spcPct val="110000"/>
              </a:lnSpc>
              <a:buFont typeface="Wingdings 2" pitchFamily="18" charset="2"/>
              <a:buChar char="ê"/>
            </a:pPr>
            <a:r>
              <a:rPr lang="en-US" sz="2600">
                <a:solidFill>
                  <a:schemeClr val="tx1"/>
                </a:solidFill>
              </a:rPr>
              <a:t>Motor home living quarters</a:t>
            </a:r>
          </a:p>
          <a:p>
            <a:pPr marL="455613" indent="-455613" eaLnBrk="0" hangingPunct="0">
              <a:lnSpc>
                <a:spcPct val="110000"/>
              </a:lnSpc>
              <a:buFont typeface="Wingdings 2" pitchFamily="18" charset="2"/>
              <a:buChar char="ê"/>
            </a:pPr>
            <a:r>
              <a:rPr lang="en-US" sz="2600">
                <a:solidFill>
                  <a:schemeClr val="tx1"/>
                </a:solidFill>
              </a:rPr>
              <a:t>Locked storage area</a:t>
            </a:r>
          </a:p>
          <a:p>
            <a:pPr marL="455613" indent="-455613" eaLnBrk="0" hangingPunct="0">
              <a:lnSpc>
                <a:spcPct val="110000"/>
              </a:lnSpc>
              <a:buFont typeface="Wingdings 2" pitchFamily="18" charset="2"/>
              <a:buChar char="ê"/>
            </a:pPr>
            <a:r>
              <a:rPr lang="en-US" sz="2600">
                <a:solidFill>
                  <a:schemeClr val="tx1"/>
                </a:solidFill>
              </a:rPr>
              <a:t>Trunk</a:t>
            </a:r>
          </a:p>
          <a:p>
            <a:pPr marL="455613" indent="-455613" eaLnBrk="0" hangingPunct="0">
              <a:lnSpc>
                <a:spcPct val="110000"/>
              </a:lnSpc>
              <a:buFont typeface="Wingdings 2" pitchFamily="18" charset="2"/>
              <a:buChar char="ê"/>
            </a:pPr>
            <a:r>
              <a:rPr lang="en-US" sz="2600">
                <a:solidFill>
                  <a:schemeClr val="tx1"/>
                </a:solidFill>
              </a:rPr>
              <a:t>Behind last seat if no trunk</a:t>
            </a:r>
          </a:p>
        </p:txBody>
      </p:sp>
      <p:sp>
        <p:nvSpPr>
          <p:cNvPr id="41990" name="Text Box 216"/>
          <p:cNvSpPr txBox="1">
            <a:spLocks noChangeArrowheads="1"/>
          </p:cNvSpPr>
          <p:nvPr/>
        </p:nvSpPr>
        <p:spPr bwMode="auto">
          <a:xfrm>
            <a:off x="8534400" y="6227763"/>
            <a:ext cx="6096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14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2" name="Group 221"/>
          <p:cNvGrpSpPr>
            <a:grpSpLocks/>
          </p:cNvGrpSpPr>
          <p:nvPr/>
        </p:nvGrpSpPr>
        <p:grpSpPr bwMode="auto">
          <a:xfrm>
            <a:off x="0" y="3048000"/>
            <a:ext cx="9067800" cy="533400"/>
            <a:chOff x="48" y="1920"/>
            <a:chExt cx="5712" cy="336"/>
          </a:xfrm>
        </p:grpSpPr>
        <p:sp>
          <p:nvSpPr>
            <p:cNvPr id="41995" name="AutoShape 220"/>
            <p:cNvSpPr>
              <a:spLocks noChangeArrowheads="1"/>
            </p:cNvSpPr>
            <p:nvPr/>
          </p:nvSpPr>
          <p:spPr bwMode="auto">
            <a:xfrm>
              <a:off x="384" y="1920"/>
              <a:ext cx="5088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1996" name="Rectangle 218"/>
            <p:cNvSpPr>
              <a:spLocks noChangeArrowheads="1"/>
            </p:cNvSpPr>
            <p:nvPr/>
          </p:nvSpPr>
          <p:spPr bwMode="auto">
            <a:xfrm>
              <a:off x="48" y="1920"/>
              <a:ext cx="5712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600" i="1">
                  <a:solidFill>
                    <a:srgbClr val="CC0000"/>
                  </a:solidFill>
                </a:rPr>
                <a:t> Penalty - Class C misdemeanor - up to $500 fine</a:t>
              </a:r>
            </a:p>
          </p:txBody>
        </p:sp>
      </p:grpSp>
      <p:grpSp>
        <p:nvGrpSpPr>
          <p:cNvPr id="3" name="Group 222"/>
          <p:cNvGrpSpPr>
            <a:grpSpLocks/>
          </p:cNvGrpSpPr>
          <p:nvPr/>
        </p:nvGrpSpPr>
        <p:grpSpPr bwMode="auto">
          <a:xfrm>
            <a:off x="0" y="3810000"/>
            <a:ext cx="9144000" cy="609600"/>
            <a:chOff x="0" y="2400"/>
            <a:chExt cx="5760" cy="384"/>
          </a:xfrm>
        </p:grpSpPr>
        <p:sp>
          <p:nvSpPr>
            <p:cNvPr id="16590" name="Rectangle 206"/>
            <p:cNvSpPr>
              <a:spLocks noChangeArrowheads="1"/>
            </p:cNvSpPr>
            <p:nvPr/>
          </p:nvSpPr>
          <p:spPr bwMode="auto">
            <a:xfrm>
              <a:off x="0" y="2400"/>
              <a:ext cx="5760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anchor="ctr"/>
            <a:lstStyle/>
            <a:p>
              <a:pPr algn="ctr" eaLnBrk="0" hangingPunct="0">
                <a:defRPr/>
              </a:pPr>
              <a:r>
                <a:rPr lang="en-US" sz="2800" b="0" dirty="0">
                  <a:solidFill>
                    <a:srgbClr val="000099"/>
                  </a:solidFill>
                  <a:latin typeface="Arial Black" pitchFamily="34" charset="0"/>
                  <a:cs typeface="+mn-cs"/>
                </a:rPr>
                <a:t>EXCEPTIONS:</a:t>
              </a:r>
              <a:endParaRPr lang="en-US" sz="3600" dirty="0">
                <a:solidFill>
                  <a:schemeClr val="accent2"/>
                </a:solidFill>
                <a:cs typeface="+mn-cs"/>
              </a:endParaRPr>
            </a:p>
          </p:txBody>
        </p:sp>
        <p:sp>
          <p:nvSpPr>
            <p:cNvPr id="16603" name="Line 219"/>
            <p:cNvSpPr>
              <a:spLocks noChangeShapeType="1"/>
            </p:cNvSpPr>
            <p:nvPr/>
          </p:nvSpPr>
          <p:spPr bwMode="auto">
            <a:xfrm>
              <a:off x="1968" y="2736"/>
              <a:ext cx="1824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>
              <a:outerShdw dist="35921" dir="2700000" algn="ctr" rotWithShape="0">
                <a:schemeClr val="folHlink"/>
              </a:outerShdw>
            </a:effectLst>
          </p:spPr>
          <p:txBody>
            <a:bodyPr wrap="none" anchor="ctr"/>
            <a:lstStyle/>
            <a:p>
              <a:pPr eaLnBrk="0" hangingPunct="0">
                <a:defRPr/>
              </a:pPr>
              <a:endParaRPr lang="en-US" dirty="0">
                <a:cs typeface="+mn-cs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500"/>
                                        <p:tgtEl>
                                          <p:spTgt spid="16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16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6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6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16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  <p:bldP spid="16589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5" descr="Road Sign 1"/>
          <p:cNvPicPr>
            <a:picLocks noChangeAspect="1" noChangeArrowheads="1"/>
          </p:cNvPicPr>
          <p:nvPr/>
        </p:nvPicPr>
        <p:blipFill>
          <a:blip r:embed="rId2">
            <a:lum bright="82000" contrast="-70000"/>
          </a:blip>
          <a:srcRect l="6671" r="13263" b="88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400" b="0" dirty="0">
                <a:solidFill>
                  <a:srgbClr val="000099"/>
                </a:solidFill>
                <a:latin typeface="Arial Black" pitchFamily="34" charset="0"/>
              </a:rPr>
              <a:t>DWI EDUCATION COURSE MODULES</a:t>
            </a:r>
            <a:endParaRPr lang="en-US" sz="3600" dirty="0">
              <a:solidFill>
                <a:srgbClr val="000099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81000" y="1066800"/>
            <a:ext cx="86868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240000"/>
              </a:lnSpc>
            </a:pPr>
            <a:r>
              <a:rPr lang="en-US" sz="2800">
                <a:solidFill>
                  <a:schemeClr val="tx1"/>
                </a:solidFill>
              </a:rPr>
              <a:t>A - Alcohol / Drug Traffic Safety Problem</a:t>
            </a:r>
          </a:p>
          <a:p>
            <a:pPr eaLnBrk="0" hangingPunct="0">
              <a:lnSpc>
                <a:spcPct val="240000"/>
              </a:lnSpc>
            </a:pPr>
            <a:r>
              <a:rPr lang="en-US" sz="2800">
                <a:solidFill>
                  <a:schemeClr val="tx1"/>
                </a:solidFill>
              </a:rPr>
              <a:t>B - Effects of Alcohol / Drugs on the Driving Task</a:t>
            </a:r>
            <a:endParaRPr lang="en-US" sz="2700">
              <a:solidFill>
                <a:schemeClr val="tx1"/>
              </a:solidFill>
            </a:endParaRPr>
          </a:p>
          <a:p>
            <a:pPr eaLnBrk="0" hangingPunct="0">
              <a:lnSpc>
                <a:spcPct val="240000"/>
              </a:lnSpc>
            </a:pPr>
            <a:r>
              <a:rPr lang="en-US" sz="2700">
                <a:solidFill>
                  <a:schemeClr val="tx1"/>
                </a:solidFill>
              </a:rPr>
              <a:t>C - Alcohol / Drug Abuse  &amp; Dependency</a:t>
            </a:r>
            <a:endParaRPr lang="en-US" sz="2800">
              <a:solidFill>
                <a:schemeClr val="tx1"/>
              </a:solidFill>
            </a:endParaRPr>
          </a:p>
          <a:p>
            <a:pPr eaLnBrk="0" hangingPunct="0">
              <a:lnSpc>
                <a:spcPct val="240000"/>
              </a:lnSpc>
            </a:pPr>
            <a:r>
              <a:rPr lang="en-US" sz="2700">
                <a:solidFill>
                  <a:schemeClr val="tx1"/>
                </a:solidFill>
              </a:rPr>
              <a:t>D - Personal Action to Avoid Future DWI Behavior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228600" y="990600"/>
            <a:ext cx="8686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43013" name="Text Box 26"/>
          <p:cNvSpPr txBox="1">
            <a:spLocks noChangeArrowheads="1"/>
          </p:cNvSpPr>
          <p:nvPr/>
        </p:nvSpPr>
        <p:spPr bwMode="auto">
          <a:xfrm>
            <a:off x="8458200" y="6157913"/>
            <a:ext cx="60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15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2100"/>
          <p:cNvSpPr txBox="1">
            <a:spLocks noChangeArrowheads="1"/>
          </p:cNvSpPr>
          <p:nvPr/>
        </p:nvSpPr>
        <p:spPr bwMode="auto">
          <a:xfrm>
            <a:off x="8534400" y="6157913"/>
            <a:ext cx="533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44034" name="Text Box 26"/>
          <p:cNvSpPr txBox="1">
            <a:spLocks noChangeArrowheads="1"/>
          </p:cNvSpPr>
          <p:nvPr/>
        </p:nvSpPr>
        <p:spPr bwMode="auto">
          <a:xfrm>
            <a:off x="8458200" y="6157913"/>
            <a:ext cx="6096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16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2"/>
          <p:cNvPicPr>
            <a:picLocks noChangeAspect="1" noChangeArrowheads="1"/>
          </p:cNvPicPr>
          <p:nvPr/>
        </p:nvPicPr>
        <p:blipFill>
          <a:blip r:embed="rId2">
            <a:lum bright="64000" contrast="-70000"/>
          </a:blip>
          <a:srcRect t="465" b="304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 sz="5400" u="sng">
                <a:solidFill>
                  <a:srgbClr val="000099"/>
                </a:solidFill>
                <a:latin typeface="Lucida Handwriting"/>
              </a:rPr>
              <a:t>True or False?</a:t>
            </a:r>
            <a:endParaRPr lang="en-US" sz="5400" u="sng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190500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tx1"/>
                </a:solidFill>
              </a:rPr>
              <a:t>Alcohol is a stimulant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3400" y="17526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0">
                <a:solidFill>
                  <a:srgbClr val="891A92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838200" y="304800"/>
            <a:ext cx="838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0" b="0">
                <a:solidFill>
                  <a:srgbClr val="6A9E46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143000" y="2590800"/>
            <a:ext cx="68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 b="0">
                <a:solidFill>
                  <a:srgbClr val="46CEDC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867400" y="57150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0">
                <a:solidFill>
                  <a:srgbClr val="891A92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7696200" y="457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0">
                <a:solidFill>
                  <a:srgbClr val="891A92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1524000" y="57912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0">
                <a:solidFill>
                  <a:srgbClr val="CEE810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533400" y="3748088"/>
            <a:ext cx="990600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800" b="0">
                <a:solidFill>
                  <a:srgbClr val="FD826D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8001000" y="28956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4400" b="0">
                <a:solidFill>
                  <a:srgbClr val="669900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7010400" y="1524000"/>
            <a:ext cx="914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0" b="0">
                <a:solidFill>
                  <a:srgbClr val="CC0066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7848600" y="4098925"/>
            <a:ext cx="9906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000" b="0">
                <a:solidFill>
                  <a:srgbClr val="5A2443"/>
                </a:solidFill>
                <a:latin typeface="Arial Black" pitchFamily="34" charset="0"/>
              </a:rPr>
              <a:t>?</a:t>
            </a:r>
            <a:endParaRPr lang="en-US" sz="3200" b="0">
              <a:solidFill>
                <a:schemeClr val="tx1"/>
              </a:solidFill>
            </a:endParaRPr>
          </a:p>
        </p:txBody>
      </p:sp>
      <p:sp>
        <p:nvSpPr>
          <p:cNvPr id="18450" name="Rectangle 18"/>
          <p:cNvSpPr>
            <a:spLocks noChangeArrowheads="1"/>
          </p:cNvSpPr>
          <p:nvPr/>
        </p:nvSpPr>
        <p:spPr bwMode="auto">
          <a:xfrm>
            <a:off x="838200" y="5119688"/>
            <a:ext cx="7405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</a:rPr>
              <a:t>Alcohol/drugs affect individuals differently</a:t>
            </a:r>
          </a:p>
        </p:txBody>
      </p:sp>
      <p:sp>
        <p:nvSpPr>
          <p:cNvPr id="18451" name="Rectangle 19"/>
          <p:cNvSpPr>
            <a:spLocks noChangeArrowheads="1"/>
          </p:cNvSpPr>
          <p:nvPr/>
        </p:nvSpPr>
        <p:spPr bwMode="auto">
          <a:xfrm>
            <a:off x="1524000" y="4433888"/>
            <a:ext cx="6119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</a:rPr>
              <a:t>There are ways to sober up quickly</a:t>
            </a:r>
          </a:p>
        </p:txBody>
      </p:sp>
      <p:sp>
        <p:nvSpPr>
          <p:cNvPr id="18452" name="Rectangle 20"/>
          <p:cNvSpPr>
            <a:spLocks noChangeArrowheads="1"/>
          </p:cNvSpPr>
          <p:nvPr/>
        </p:nvSpPr>
        <p:spPr bwMode="auto">
          <a:xfrm>
            <a:off x="2074863" y="3321050"/>
            <a:ext cx="501173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800">
                <a:solidFill>
                  <a:schemeClr val="tx1"/>
                </a:solidFill>
              </a:rPr>
              <a:t>Alcohol/drugs decrease </a:t>
            </a:r>
          </a:p>
          <a:p>
            <a:pPr algn="ctr" eaLnBrk="0" hangingPunct="0"/>
            <a:r>
              <a:rPr lang="en-US" sz="2800">
                <a:solidFill>
                  <a:schemeClr val="tx1"/>
                </a:solidFill>
              </a:rPr>
              <a:t>mental and physical abilities</a:t>
            </a:r>
          </a:p>
        </p:txBody>
      </p:sp>
      <p:sp>
        <p:nvSpPr>
          <p:cNvPr id="18453" name="Rectangle 21"/>
          <p:cNvSpPr>
            <a:spLocks noChangeArrowheads="1"/>
          </p:cNvSpPr>
          <p:nvPr/>
        </p:nvSpPr>
        <p:spPr bwMode="auto">
          <a:xfrm>
            <a:off x="2286000" y="2605088"/>
            <a:ext cx="45577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>
                <a:solidFill>
                  <a:schemeClr val="tx1"/>
                </a:solidFill>
              </a:rPr>
              <a:t>All drugs are depressants</a:t>
            </a:r>
          </a:p>
        </p:txBody>
      </p:sp>
      <p:sp>
        <p:nvSpPr>
          <p:cNvPr id="45074" name="Text Box 23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17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  <p:bldP spid="18436" grpId="0" autoUpdateAnimBg="0"/>
      <p:bldP spid="18439" grpId="0" autoUpdateAnimBg="0"/>
      <p:bldP spid="18440" grpId="0" autoUpdateAnimBg="0"/>
      <p:bldP spid="18441" grpId="0" autoUpdateAnimBg="0"/>
      <p:bldP spid="18442" grpId="0" autoUpdateAnimBg="0"/>
      <p:bldP spid="18443" grpId="0" autoUpdateAnimBg="0"/>
      <p:bldP spid="18444" grpId="0" autoUpdateAnimBg="0"/>
      <p:bldP spid="18445" grpId="0" autoUpdateAnimBg="0"/>
      <p:bldP spid="18446" grpId="0" autoUpdateAnimBg="0"/>
      <p:bldP spid="18447" grpId="0" autoUpdateAnimBg="0"/>
      <p:bldP spid="18450" grpId="0" autoUpdateAnimBg="0"/>
      <p:bldP spid="18451" grpId="0" autoUpdateAnimBg="0"/>
      <p:bldP spid="18452" grpId="0" autoUpdateAnimBg="0"/>
      <p:bldP spid="1845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ext Box 2088"/>
          <p:cNvSpPr txBox="1">
            <a:spLocks noChangeArrowheads="1"/>
          </p:cNvSpPr>
          <p:nvPr/>
        </p:nvSpPr>
        <p:spPr bwMode="auto">
          <a:xfrm>
            <a:off x="8534400" y="6157913"/>
            <a:ext cx="533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80" name="Picture 24" descr="Measuring Cup"/>
          <p:cNvPicPr>
            <a:picLocks noChangeAspect="1" noChangeArrowheads="1"/>
          </p:cNvPicPr>
          <p:nvPr/>
        </p:nvPicPr>
        <p:blipFill>
          <a:blip r:embed="rId3">
            <a:lum bright="88000" contrast="-70000"/>
          </a:blip>
          <a:srcRect/>
          <a:stretch>
            <a:fillRect/>
          </a:stretch>
        </p:blipFill>
        <p:spPr bwMode="auto">
          <a:xfrm>
            <a:off x="990600" y="1371600"/>
            <a:ext cx="6629400" cy="504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-76200" y="457200"/>
            <a:ext cx="91440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WHICH HAS MORE ALCOHOL?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1143000" y="31242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Beer - 12 oz.</a:t>
            </a:r>
            <a:endParaRPr lang="en-US" sz="1800" b="0">
              <a:solidFill>
                <a:srgbClr val="CC0000"/>
              </a:solidFill>
            </a:endParaRP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4572000" y="5638800"/>
            <a:ext cx="3352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CC0000"/>
                </a:solidFill>
              </a:rPr>
              <a:t>Cooler - 12 oz.</a:t>
            </a:r>
            <a:endParaRPr lang="en-US" sz="1800" b="0">
              <a:solidFill>
                <a:srgbClr val="CC0000"/>
              </a:solidFill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953000" y="3124200"/>
            <a:ext cx="2438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Wine - 4 oz.</a:t>
            </a:r>
            <a:endParaRPr lang="en-US" sz="1800" b="0">
              <a:solidFill>
                <a:srgbClr val="000099"/>
              </a:solidFill>
            </a:endParaRP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914400" y="5638800"/>
            <a:ext cx="281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>
                <a:solidFill>
                  <a:srgbClr val="000099"/>
                </a:solidFill>
              </a:rPr>
              <a:t>Whiskey - 1 oz.</a:t>
            </a:r>
            <a:endParaRPr lang="en-US" sz="1800">
              <a:solidFill>
                <a:srgbClr val="000099"/>
              </a:solidFill>
            </a:endParaRPr>
          </a:p>
        </p:txBody>
      </p:sp>
      <p:pic>
        <p:nvPicPr>
          <p:cNvPr id="19471" name="Picture 15" descr="AZY000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447800"/>
            <a:ext cx="1171575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9472" name="Object 16"/>
          <p:cNvGraphicFramePr>
            <a:graphicFrameLocks noChangeAspect="1"/>
          </p:cNvGraphicFramePr>
          <p:nvPr/>
        </p:nvGraphicFramePr>
        <p:xfrm>
          <a:off x="5562600" y="1371600"/>
          <a:ext cx="996950" cy="163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Picture" r:id="rId5" imgW="1206000" imgH="1824480" progId="Word.Picture.8">
                  <p:embed/>
                </p:oleObj>
              </mc:Choice>
              <mc:Fallback>
                <p:oleObj name="Picture" r:id="rId5" imgW="1206000" imgH="1824480" progId="Word.Picture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371600"/>
                        <a:ext cx="996950" cy="163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5" name="Line 19"/>
          <p:cNvSpPr>
            <a:spLocks noChangeShapeType="1"/>
          </p:cNvSpPr>
          <p:nvPr/>
        </p:nvSpPr>
        <p:spPr bwMode="auto">
          <a:xfrm>
            <a:off x="609600" y="1066800"/>
            <a:ext cx="7772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19477" name="Picture 21" descr="Whiske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57375" y="4495800"/>
            <a:ext cx="885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8" name="Picture 22" descr="Wine Cool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81675" y="3810000"/>
            <a:ext cx="9239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9" name="Text Box 25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18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75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75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5" grpId="0" autoUpdateAnimBg="0"/>
      <p:bldP spid="19466" grpId="0" autoUpdateAnimBg="0"/>
      <p:bldP spid="19467" grpId="0" autoUpdateAnimBg="0"/>
      <p:bldP spid="1946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8"/>
          <p:cNvGrpSpPr>
            <a:grpSpLocks/>
          </p:cNvGrpSpPr>
          <p:nvPr/>
        </p:nvGrpSpPr>
        <p:grpSpPr bwMode="auto">
          <a:xfrm>
            <a:off x="5257800" y="1905000"/>
            <a:ext cx="2743200" cy="1752600"/>
            <a:chOff x="3744" y="1200"/>
            <a:chExt cx="1248" cy="816"/>
          </a:xfrm>
        </p:grpSpPr>
        <p:sp>
          <p:nvSpPr>
            <p:cNvPr id="48167" name="Rectangle 80" descr="Large grid"/>
            <p:cNvSpPr>
              <a:spLocks noChangeArrowheads="1"/>
            </p:cNvSpPr>
            <p:nvPr/>
          </p:nvSpPr>
          <p:spPr bwMode="auto">
            <a:xfrm>
              <a:off x="3744" y="1200"/>
              <a:ext cx="1248" cy="816"/>
            </a:xfrm>
            <a:prstGeom prst="rect">
              <a:avLst/>
            </a:prstGeom>
            <a:pattFill prst="lgGrid">
              <a:fgClr>
                <a:srgbClr val="CC0000"/>
              </a:fgClr>
              <a:bgClr>
                <a:schemeClr val="bg1"/>
              </a:bgClr>
            </a:patt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48168" name="Freeform 97"/>
            <p:cNvSpPr>
              <a:spLocks/>
            </p:cNvSpPr>
            <p:nvPr/>
          </p:nvSpPr>
          <p:spPr bwMode="auto">
            <a:xfrm>
              <a:off x="3744" y="1344"/>
              <a:ext cx="1104" cy="672"/>
            </a:xfrm>
            <a:custGeom>
              <a:avLst/>
              <a:gdLst>
                <a:gd name="T0" fmla="*/ 0 w 1056"/>
                <a:gd name="T1" fmla="*/ 672 h 672"/>
                <a:gd name="T2" fmla="*/ 1636 w 1056"/>
                <a:gd name="T3" fmla="*/ 432 h 672"/>
                <a:gd name="T4" fmla="*/ 2567 w 1056"/>
                <a:gd name="T5" fmla="*/ 0 h 672"/>
                <a:gd name="T6" fmla="*/ 0 60000 65536"/>
                <a:gd name="T7" fmla="*/ 0 60000 65536"/>
                <a:gd name="T8" fmla="*/ 0 60000 65536"/>
                <a:gd name="T9" fmla="*/ 0 w 1056"/>
                <a:gd name="T10" fmla="*/ 0 h 672"/>
                <a:gd name="T11" fmla="*/ 1056 w 1056"/>
                <a:gd name="T12" fmla="*/ 672 h 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56" h="672">
                  <a:moveTo>
                    <a:pt x="0" y="672"/>
                  </a:moveTo>
                  <a:cubicBezTo>
                    <a:pt x="248" y="608"/>
                    <a:pt x="496" y="544"/>
                    <a:pt x="672" y="432"/>
                  </a:cubicBezTo>
                  <a:cubicBezTo>
                    <a:pt x="848" y="320"/>
                    <a:pt x="952" y="160"/>
                    <a:pt x="1056" y="0"/>
                  </a:cubicBezTo>
                </a:path>
              </a:pathLst>
            </a:custGeom>
            <a:noFill/>
            <a:ln w="571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906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</a:rPr>
              <a:t>BLOOD ALCOHOL CONCENTRATION FACTORS</a:t>
            </a:r>
            <a:endParaRPr lang="en-US" sz="3600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524000"/>
            <a:ext cx="4038600" cy="533400"/>
          </a:xfrm>
        </p:spPr>
        <p:txBody>
          <a:bodyPr/>
          <a:lstStyle/>
          <a:p>
            <a:pPr>
              <a:buFont typeface="Wingdings 2" pitchFamily="18" charset="2"/>
              <a:buChar char="ê"/>
            </a:pPr>
            <a:r>
              <a:rPr lang="en-US" sz="2800"/>
              <a:t> </a:t>
            </a:r>
            <a:r>
              <a:rPr lang="en-US" sz="2800">
                <a:solidFill>
                  <a:srgbClr val="CC0000"/>
                </a:solidFill>
              </a:rPr>
              <a:t>Rate of Absorption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914400" y="4510088"/>
            <a:ext cx="39624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 typeface="Wingdings 2" pitchFamily="18" charset="2"/>
              <a:buChar char="ê"/>
            </a:pPr>
            <a:r>
              <a:rPr lang="en-US" sz="2800">
                <a:solidFill>
                  <a:srgbClr val="CC0000"/>
                </a:solidFill>
              </a:rPr>
              <a:t> Drinking Rate</a:t>
            </a:r>
            <a:endParaRPr lang="en-US" b="0">
              <a:solidFill>
                <a:srgbClr val="CC0000"/>
              </a:solidFill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914400" y="5805488"/>
            <a:ext cx="3581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 2" pitchFamily="18" charset="2"/>
              <a:buChar char="ê"/>
            </a:pPr>
            <a:r>
              <a:rPr lang="en-US" sz="2800">
                <a:solidFill>
                  <a:srgbClr val="CC0000"/>
                </a:solidFill>
              </a:rPr>
              <a:t> Size of Drink</a:t>
            </a:r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533400" y="1295400"/>
            <a:ext cx="8001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914400" y="5119688"/>
            <a:ext cx="39624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 typeface="Wingdings 2" pitchFamily="18" charset="2"/>
              <a:buChar char="ê"/>
            </a:pPr>
            <a:r>
              <a:rPr lang="en-US" sz="2800">
                <a:solidFill>
                  <a:srgbClr val="CC0000"/>
                </a:solidFill>
              </a:rPr>
              <a:t> Body Weight</a:t>
            </a:r>
            <a:endParaRPr lang="en-US" b="0">
              <a:solidFill>
                <a:srgbClr val="CC0000"/>
              </a:solidFill>
            </a:endParaRPr>
          </a:p>
        </p:txBody>
      </p:sp>
      <p:sp>
        <p:nvSpPr>
          <p:cNvPr id="48136" name="Text Box 39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19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0564" name="Rectangle 84"/>
          <p:cNvSpPr>
            <a:spLocks noChangeArrowheads="1"/>
          </p:cNvSpPr>
          <p:nvPr/>
        </p:nvSpPr>
        <p:spPr bwMode="auto">
          <a:xfrm>
            <a:off x="914400" y="2057400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SzPct val="75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</a:rPr>
              <a:t>Strength</a:t>
            </a:r>
          </a:p>
        </p:txBody>
      </p:sp>
      <p:sp>
        <p:nvSpPr>
          <p:cNvPr id="20566" name="Rectangle 86"/>
          <p:cNvSpPr>
            <a:spLocks noChangeArrowheads="1"/>
          </p:cNvSpPr>
          <p:nvPr/>
        </p:nvSpPr>
        <p:spPr bwMode="auto">
          <a:xfrm>
            <a:off x="914400" y="3581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SzPct val="75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</a:rPr>
              <a:t>Emotions</a:t>
            </a:r>
          </a:p>
        </p:txBody>
      </p:sp>
      <p:sp>
        <p:nvSpPr>
          <p:cNvPr id="20567" name="Rectangle 87"/>
          <p:cNvSpPr>
            <a:spLocks noChangeArrowheads="1"/>
          </p:cNvSpPr>
          <p:nvPr/>
        </p:nvSpPr>
        <p:spPr bwMode="auto">
          <a:xfrm>
            <a:off x="914400" y="32004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SzPct val="75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</a:rPr>
              <a:t>Other ingredients</a:t>
            </a:r>
          </a:p>
        </p:txBody>
      </p:sp>
      <p:sp>
        <p:nvSpPr>
          <p:cNvPr id="20568" name="Rectangle 88"/>
          <p:cNvSpPr>
            <a:spLocks noChangeArrowheads="1"/>
          </p:cNvSpPr>
          <p:nvPr/>
        </p:nvSpPr>
        <p:spPr bwMode="auto">
          <a:xfrm>
            <a:off x="914400" y="28194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SzPct val="75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</a:rPr>
              <a:t>Carbonation</a:t>
            </a:r>
          </a:p>
        </p:txBody>
      </p:sp>
      <p:sp>
        <p:nvSpPr>
          <p:cNvPr id="20569" name="Rectangle 89"/>
          <p:cNvSpPr>
            <a:spLocks noChangeArrowheads="1"/>
          </p:cNvSpPr>
          <p:nvPr/>
        </p:nvSpPr>
        <p:spPr bwMode="auto">
          <a:xfrm>
            <a:off x="914400" y="243840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SzPct val="75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</a:rPr>
              <a:t>Food</a:t>
            </a:r>
          </a:p>
        </p:txBody>
      </p:sp>
      <p:sp>
        <p:nvSpPr>
          <p:cNvPr id="20571" name="Rectangle 91"/>
          <p:cNvSpPr>
            <a:spLocks noChangeArrowheads="1"/>
          </p:cNvSpPr>
          <p:nvPr/>
        </p:nvSpPr>
        <p:spPr bwMode="auto">
          <a:xfrm>
            <a:off x="914400" y="39624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 eaLnBrk="0" hangingPunct="0">
              <a:spcBef>
                <a:spcPct val="20000"/>
              </a:spcBef>
              <a:buSzPct val="75000"/>
              <a:buFont typeface="Wingdings 2" pitchFamily="18" charset="2"/>
              <a:buChar char="ê"/>
            </a:pPr>
            <a:r>
              <a:rPr lang="en-US" sz="2100">
                <a:solidFill>
                  <a:srgbClr val="CC0000"/>
                </a:solidFill>
              </a:rPr>
              <a:t>Male/Female Differences</a:t>
            </a:r>
          </a:p>
        </p:txBody>
      </p:sp>
      <p:grpSp>
        <p:nvGrpSpPr>
          <p:cNvPr id="3" name="Group 63"/>
          <p:cNvGrpSpPr>
            <a:grpSpLocks/>
          </p:cNvGrpSpPr>
          <p:nvPr/>
        </p:nvGrpSpPr>
        <p:grpSpPr bwMode="auto">
          <a:xfrm>
            <a:off x="5334000" y="1981200"/>
            <a:ext cx="2819400" cy="1524000"/>
            <a:chOff x="2496" y="3528"/>
            <a:chExt cx="1488" cy="768"/>
          </a:xfrm>
        </p:grpSpPr>
        <p:grpSp>
          <p:nvGrpSpPr>
            <p:cNvPr id="48158" name="Group 60"/>
            <p:cNvGrpSpPr>
              <a:grpSpLocks/>
            </p:cNvGrpSpPr>
            <p:nvPr/>
          </p:nvGrpSpPr>
          <p:grpSpPr bwMode="auto">
            <a:xfrm>
              <a:off x="2496" y="3552"/>
              <a:ext cx="480" cy="288"/>
              <a:chOff x="2496" y="3576"/>
              <a:chExt cx="480" cy="288"/>
            </a:xfrm>
          </p:grpSpPr>
          <p:sp>
            <p:nvSpPr>
              <p:cNvPr id="48165" name="WordArt 54"/>
              <p:cNvSpPr>
                <a:spLocks noChangeArrowheads="1" noChangeShapeType="1" noTextEdit="1"/>
              </p:cNvSpPr>
              <p:nvPr/>
            </p:nvSpPr>
            <p:spPr bwMode="auto">
              <a:xfrm>
                <a:off x="2496" y="3600"/>
                <a:ext cx="384" cy="26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4700"/>
                        </a:gs>
                      </a:gsLst>
                      <a:lin ang="5400000" scaled="1"/>
                    </a:gradFill>
                    <a:latin typeface="Arial Black"/>
                  </a:rPr>
                  <a:t>80</a:t>
                </a:r>
              </a:p>
            </p:txBody>
          </p:sp>
          <p:sp>
            <p:nvSpPr>
              <p:cNvPr id="48166" name="WordArt 57"/>
              <p:cNvSpPr>
                <a:spLocks noChangeArrowheads="1" noChangeShapeType="1" noTextEdit="1"/>
              </p:cNvSpPr>
              <p:nvPr/>
            </p:nvSpPr>
            <p:spPr bwMode="auto">
              <a:xfrm>
                <a:off x="2880" y="3576"/>
                <a:ext cx="96" cy="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4700"/>
                        </a:gs>
                      </a:gsLst>
                      <a:lin ang="5400000" scaled="1"/>
                    </a:gradFill>
                    <a:latin typeface="Arial Black"/>
                  </a:rPr>
                  <a:t>o</a:t>
                </a:r>
              </a:p>
            </p:txBody>
          </p:sp>
        </p:grpSp>
        <p:grpSp>
          <p:nvGrpSpPr>
            <p:cNvPr id="48159" name="Group 62"/>
            <p:cNvGrpSpPr>
              <a:grpSpLocks/>
            </p:cNvGrpSpPr>
            <p:nvPr/>
          </p:nvGrpSpPr>
          <p:grpSpPr bwMode="auto">
            <a:xfrm>
              <a:off x="3216" y="3528"/>
              <a:ext cx="768" cy="288"/>
              <a:chOff x="3216" y="3528"/>
              <a:chExt cx="768" cy="288"/>
            </a:xfrm>
          </p:grpSpPr>
          <p:sp>
            <p:nvSpPr>
              <p:cNvPr id="48163" name="WordArt 55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16" y="3552"/>
                <a:ext cx="672" cy="264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4700"/>
                        </a:gs>
                      </a:gsLst>
                      <a:lin ang="5400000" scaled="1"/>
                    </a:gradFill>
                    <a:latin typeface="Arial Black"/>
                  </a:rPr>
                  <a:t>100</a:t>
                </a:r>
              </a:p>
            </p:txBody>
          </p:sp>
          <p:sp>
            <p:nvSpPr>
              <p:cNvPr id="48164" name="WordArt 58"/>
              <p:cNvSpPr>
                <a:spLocks noChangeArrowheads="1" noChangeShapeType="1" noTextEdit="1"/>
              </p:cNvSpPr>
              <p:nvPr/>
            </p:nvSpPr>
            <p:spPr bwMode="auto">
              <a:xfrm>
                <a:off x="3888" y="3528"/>
                <a:ext cx="96" cy="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4700"/>
                        </a:gs>
                      </a:gsLst>
                      <a:lin ang="5400000" scaled="1"/>
                    </a:gradFill>
                    <a:latin typeface="Arial Black"/>
                  </a:rPr>
                  <a:t>o</a:t>
                </a:r>
              </a:p>
            </p:txBody>
          </p:sp>
        </p:grpSp>
        <p:grpSp>
          <p:nvGrpSpPr>
            <p:cNvPr id="48160" name="Group 61"/>
            <p:cNvGrpSpPr>
              <a:grpSpLocks/>
            </p:cNvGrpSpPr>
            <p:nvPr/>
          </p:nvGrpSpPr>
          <p:grpSpPr bwMode="auto">
            <a:xfrm>
              <a:off x="2832" y="3984"/>
              <a:ext cx="720" cy="312"/>
              <a:chOff x="2976" y="3864"/>
              <a:chExt cx="720" cy="312"/>
            </a:xfrm>
          </p:grpSpPr>
          <p:sp>
            <p:nvSpPr>
              <p:cNvPr id="48161" name="WordArt 56"/>
              <p:cNvSpPr>
                <a:spLocks noChangeArrowheads="1" noChangeShapeType="1" noTextEdit="1"/>
              </p:cNvSpPr>
              <p:nvPr/>
            </p:nvSpPr>
            <p:spPr bwMode="auto">
              <a:xfrm>
                <a:off x="2976" y="3888"/>
                <a:ext cx="576" cy="288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4700"/>
                        </a:gs>
                      </a:gsLst>
                      <a:lin ang="5400000" scaled="1"/>
                    </a:gradFill>
                    <a:latin typeface="Arial Black"/>
                  </a:rPr>
                  <a:t>151</a:t>
                </a:r>
              </a:p>
            </p:txBody>
          </p:sp>
          <p:sp>
            <p:nvSpPr>
              <p:cNvPr id="48162" name="WordArt 59"/>
              <p:cNvSpPr>
                <a:spLocks noChangeArrowheads="1" noChangeShapeType="1" noTextEdit="1"/>
              </p:cNvSpPr>
              <p:nvPr/>
            </p:nvSpPr>
            <p:spPr bwMode="auto">
              <a:xfrm>
                <a:off x="3600" y="3864"/>
                <a:ext cx="96" cy="72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kern="10"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gradFill rotWithShape="1">
                      <a:gsLst>
                        <a:gs pos="0">
                          <a:srgbClr val="009900"/>
                        </a:gs>
                        <a:gs pos="100000">
                          <a:srgbClr val="004700"/>
                        </a:gs>
                      </a:gsLst>
                      <a:lin ang="5400000" scaled="1"/>
                    </a:gradFill>
                    <a:latin typeface="Arial Black"/>
                  </a:rPr>
                  <a:t>o</a:t>
                </a:r>
              </a:p>
            </p:txBody>
          </p:sp>
        </p:grpSp>
      </p:grpSp>
      <p:pic>
        <p:nvPicPr>
          <p:cNvPr id="20526" name="Picture 46" descr="Food 3"/>
          <p:cNvPicPr>
            <a:picLocks noChangeAspect="1" noChangeArrowheads="1"/>
          </p:cNvPicPr>
          <p:nvPr/>
        </p:nvPicPr>
        <p:blipFill>
          <a:blip r:embed="rId3"/>
          <a:srcRect l="24188" t="24637" r="13998" b="5560"/>
          <a:stretch>
            <a:fillRect/>
          </a:stretch>
        </p:blipFill>
        <p:spPr bwMode="auto">
          <a:xfrm>
            <a:off x="5257800" y="1935163"/>
            <a:ext cx="2743200" cy="20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0" name="Picture 40" descr="Champagn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3575" y="1676400"/>
            <a:ext cx="1952625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5257800" y="1752600"/>
            <a:ext cx="2819400" cy="2514600"/>
            <a:chOff x="-576" y="1152"/>
            <a:chExt cx="2400" cy="2304"/>
          </a:xfrm>
        </p:grpSpPr>
        <p:pic>
          <p:nvPicPr>
            <p:cNvPr id="48154" name="Picture 41" descr="Barley"/>
            <p:cNvPicPr>
              <a:picLocks noChangeAspect="1" noChangeArrowheads="1"/>
            </p:cNvPicPr>
            <p:nvPr/>
          </p:nvPicPr>
          <p:blipFill>
            <a:blip r:embed="rId5"/>
            <a:srcRect l="32251"/>
            <a:stretch>
              <a:fillRect/>
            </a:stretch>
          </p:blipFill>
          <p:spPr bwMode="auto">
            <a:xfrm>
              <a:off x="-576" y="1152"/>
              <a:ext cx="1210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5" name="Picture 42" descr="Rice"/>
            <p:cNvPicPr>
              <a:picLocks noChangeAspect="1" noChangeArrowheads="1"/>
            </p:cNvPicPr>
            <p:nvPr/>
          </p:nvPicPr>
          <p:blipFill>
            <a:blip r:embed="rId6"/>
            <a:srcRect r="32811"/>
            <a:stretch>
              <a:fillRect/>
            </a:stretch>
          </p:blipFill>
          <p:spPr bwMode="auto">
            <a:xfrm>
              <a:off x="624" y="2304"/>
              <a:ext cx="120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6" name="Picture 43" descr="Wheat"/>
            <p:cNvPicPr>
              <a:picLocks noChangeAspect="1" noChangeArrowheads="1"/>
            </p:cNvPicPr>
            <p:nvPr/>
          </p:nvPicPr>
          <p:blipFill>
            <a:blip r:embed="rId7"/>
            <a:srcRect r="32811"/>
            <a:stretch>
              <a:fillRect/>
            </a:stretch>
          </p:blipFill>
          <p:spPr bwMode="auto">
            <a:xfrm>
              <a:off x="624" y="1152"/>
              <a:ext cx="1200" cy="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7" name="Picture 68" descr="Rice 2"/>
            <p:cNvPicPr>
              <a:picLocks noChangeAspect="1" noChangeArrowheads="1"/>
            </p:cNvPicPr>
            <p:nvPr/>
          </p:nvPicPr>
          <p:blipFill>
            <a:blip r:embed="rId8"/>
            <a:srcRect l="32811"/>
            <a:stretch>
              <a:fillRect/>
            </a:stretch>
          </p:blipFill>
          <p:spPr bwMode="auto">
            <a:xfrm>
              <a:off x="-576" y="2304"/>
              <a:ext cx="120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31" name="Picture 51"/>
          <p:cNvPicPr>
            <a:picLocks noChangeAspect="1" noChangeArrowheads="1"/>
          </p:cNvPicPr>
          <p:nvPr/>
        </p:nvPicPr>
        <p:blipFill>
          <a:blip r:embed="rId9"/>
          <a:srcRect b="5789"/>
          <a:stretch>
            <a:fillRect/>
          </a:stretch>
        </p:blipFill>
        <p:spPr bwMode="auto">
          <a:xfrm>
            <a:off x="5638800" y="1676400"/>
            <a:ext cx="202406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3" name="Picture 53"/>
          <p:cNvPicPr>
            <a:picLocks noChangeAspect="1" noChangeArrowheads="1"/>
          </p:cNvPicPr>
          <p:nvPr/>
        </p:nvPicPr>
        <p:blipFill>
          <a:blip r:embed="rId10"/>
          <a:srcRect r="7878" b="13470"/>
          <a:stretch>
            <a:fillRect/>
          </a:stretch>
        </p:blipFill>
        <p:spPr bwMode="auto">
          <a:xfrm>
            <a:off x="5181600" y="2005013"/>
            <a:ext cx="3048000" cy="195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9" name="Picture 49" descr="Clock 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81600" y="1981200"/>
            <a:ext cx="3048000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2" name="Picture 8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227763" y="1676400"/>
            <a:ext cx="123983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92"/>
          <p:cNvGrpSpPr>
            <a:grpSpLocks/>
          </p:cNvGrpSpPr>
          <p:nvPr/>
        </p:nvGrpSpPr>
        <p:grpSpPr bwMode="auto">
          <a:xfrm>
            <a:off x="4191000" y="1725613"/>
            <a:ext cx="4419600" cy="3532187"/>
            <a:chOff x="5472" y="1200"/>
            <a:chExt cx="2784" cy="2225"/>
          </a:xfrm>
        </p:grpSpPr>
        <p:pic>
          <p:nvPicPr>
            <p:cNvPr id="48152" name="Picture 64" descr="shotglass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980" y="1200"/>
              <a:ext cx="2276" cy="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153" name="Picture 65" descr="shotglass"/>
            <p:cNvPicPr>
              <a:picLocks noChangeAspect="1" noChangeArrowheads="1"/>
            </p:cNvPicPr>
            <p:nvPr/>
          </p:nvPicPr>
          <p:blipFill>
            <a:blip r:embed="rId13"/>
            <a:srcRect r="5264"/>
            <a:stretch>
              <a:fillRect/>
            </a:stretch>
          </p:blipFill>
          <p:spPr bwMode="auto">
            <a:xfrm>
              <a:off x="5472" y="1776"/>
              <a:ext cx="864" cy="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5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0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05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0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2" autoUpdateAnimBg="0"/>
      <p:bldP spid="20494" grpId="0" autoUpdateAnimBg="0"/>
      <p:bldP spid="20495" grpId="0" autoUpdateAnimBg="0"/>
      <p:bldP spid="20497" grpId="0" autoUpdateAnimBg="0"/>
      <p:bldP spid="20564" grpId="0" autoUpdateAnimBg="0"/>
      <p:bldP spid="20566" grpId="0" autoUpdateAnimBg="0"/>
      <p:bldP spid="20567" grpId="0" autoUpdateAnimBg="0"/>
      <p:bldP spid="20568" grpId="0" autoUpdateAnimBg="0"/>
      <p:bldP spid="20569" grpId="0" autoUpdateAnimBg="0"/>
      <p:bldP spid="20571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88" name="Picture 284"/>
          <p:cNvPicPr>
            <a:picLocks noChangeAspect="1" noChangeArrowheads="1"/>
          </p:cNvPicPr>
          <p:nvPr/>
        </p:nvPicPr>
        <p:blipFill>
          <a:blip r:embed="rId2">
            <a:lum bright="82000" contrast="-70000"/>
          </a:blip>
          <a:srcRect l="17392" t="17911" r="16522" b="15820"/>
          <a:stretch>
            <a:fillRect/>
          </a:stretch>
        </p:blipFill>
        <p:spPr bwMode="auto">
          <a:xfrm>
            <a:off x="990600" y="16002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89" name="Picture 285"/>
          <p:cNvPicPr>
            <a:picLocks noChangeAspect="1" noChangeArrowheads="1"/>
          </p:cNvPicPr>
          <p:nvPr/>
        </p:nvPicPr>
        <p:blipFill>
          <a:blip r:embed="rId3">
            <a:lum bright="82000" contrast="-70000"/>
          </a:blip>
          <a:srcRect l="20869" t="12500" r="20000" b="10715"/>
          <a:stretch>
            <a:fillRect/>
          </a:stretch>
        </p:blipFill>
        <p:spPr bwMode="auto">
          <a:xfrm>
            <a:off x="5562600" y="25146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765" name="Text Box 261"/>
          <p:cNvSpPr txBox="1">
            <a:spLocks noChangeArrowheads="1"/>
          </p:cNvSpPr>
          <p:nvPr/>
        </p:nvSpPr>
        <p:spPr bwMode="auto">
          <a:xfrm>
            <a:off x="3352800" y="958850"/>
            <a:ext cx="2667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  <a:latin typeface="Verdana" pitchFamily="34" charset="0"/>
              </a:rPr>
              <a:t># OF 12 OZ. BEERS IN ONE HOUR</a:t>
            </a:r>
            <a:endParaRPr lang="en-US" sz="200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2" name="Group 593"/>
          <p:cNvGrpSpPr>
            <a:grpSpLocks/>
          </p:cNvGrpSpPr>
          <p:nvPr/>
        </p:nvGrpSpPr>
        <p:grpSpPr bwMode="auto">
          <a:xfrm>
            <a:off x="2009775" y="1600200"/>
            <a:ext cx="4876800" cy="3810000"/>
            <a:chOff x="1266" y="1008"/>
            <a:chExt cx="3072" cy="2400"/>
          </a:xfrm>
        </p:grpSpPr>
        <p:sp>
          <p:nvSpPr>
            <p:cNvPr id="50272" name="Line 271"/>
            <p:cNvSpPr>
              <a:spLocks noChangeShapeType="1"/>
            </p:cNvSpPr>
            <p:nvPr/>
          </p:nvSpPr>
          <p:spPr bwMode="auto">
            <a:xfrm>
              <a:off x="1266" y="1008"/>
              <a:ext cx="3072" cy="2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3" name="Line 272"/>
            <p:cNvSpPr>
              <a:spLocks noChangeShapeType="1"/>
            </p:cNvSpPr>
            <p:nvPr/>
          </p:nvSpPr>
          <p:spPr bwMode="auto">
            <a:xfrm>
              <a:off x="1266" y="1344"/>
              <a:ext cx="3072" cy="18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4" name="Line 273"/>
            <p:cNvSpPr>
              <a:spLocks noChangeShapeType="1"/>
            </p:cNvSpPr>
            <p:nvPr/>
          </p:nvSpPr>
          <p:spPr bwMode="auto">
            <a:xfrm>
              <a:off x="1266" y="1824"/>
              <a:ext cx="3072" cy="13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5" name="Line 274"/>
            <p:cNvSpPr>
              <a:spLocks noChangeShapeType="1"/>
            </p:cNvSpPr>
            <p:nvPr/>
          </p:nvSpPr>
          <p:spPr bwMode="auto">
            <a:xfrm>
              <a:off x="1266" y="2208"/>
              <a:ext cx="3072" cy="9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6" name="Line 275"/>
            <p:cNvSpPr>
              <a:spLocks noChangeShapeType="1"/>
            </p:cNvSpPr>
            <p:nvPr/>
          </p:nvSpPr>
          <p:spPr bwMode="auto">
            <a:xfrm>
              <a:off x="1266" y="2592"/>
              <a:ext cx="3072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7" name="Line 276"/>
            <p:cNvSpPr>
              <a:spLocks noChangeShapeType="1"/>
            </p:cNvSpPr>
            <p:nvPr/>
          </p:nvSpPr>
          <p:spPr bwMode="auto">
            <a:xfrm>
              <a:off x="1266" y="2976"/>
              <a:ext cx="3072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278" name="Line 277"/>
            <p:cNvSpPr>
              <a:spLocks noChangeShapeType="1"/>
            </p:cNvSpPr>
            <p:nvPr/>
          </p:nvSpPr>
          <p:spPr bwMode="auto">
            <a:xfrm flipV="1">
              <a:off x="1266" y="3168"/>
              <a:ext cx="3072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stealth" w="med" len="lg"/>
              <a:tailEnd type="oval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785" name="Text Box 281"/>
          <p:cNvSpPr txBox="1">
            <a:spLocks noChangeArrowheads="1"/>
          </p:cNvSpPr>
          <p:nvPr/>
        </p:nvSpPr>
        <p:spPr bwMode="auto">
          <a:xfrm>
            <a:off x="533400" y="1524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  <a:cs typeface="+mn-cs"/>
              </a:rPr>
              <a:t>HOW MANY DRINKS = .08?</a:t>
            </a:r>
          </a:p>
        </p:txBody>
      </p:sp>
      <p:sp>
        <p:nvSpPr>
          <p:cNvPr id="21791" name="Line 287"/>
          <p:cNvSpPr>
            <a:spLocks noChangeShapeType="1"/>
          </p:cNvSpPr>
          <p:nvPr/>
        </p:nvSpPr>
        <p:spPr bwMode="auto">
          <a:xfrm>
            <a:off x="533400" y="762000"/>
            <a:ext cx="80010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0183" name="Text Box 288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20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3" name="Group 597"/>
          <p:cNvGrpSpPr>
            <a:grpSpLocks/>
          </p:cNvGrpSpPr>
          <p:nvPr/>
        </p:nvGrpSpPr>
        <p:grpSpPr bwMode="auto">
          <a:xfrm>
            <a:off x="6269038" y="958850"/>
            <a:ext cx="2570162" cy="4284663"/>
            <a:chOff x="3949" y="604"/>
            <a:chExt cx="1619" cy="2699"/>
          </a:xfrm>
        </p:grpSpPr>
        <p:sp>
          <p:nvSpPr>
            <p:cNvPr id="50270" name="Text Box 266"/>
            <p:cNvSpPr txBox="1">
              <a:spLocks noChangeArrowheads="1"/>
            </p:cNvSpPr>
            <p:nvPr/>
          </p:nvSpPr>
          <p:spPr bwMode="auto">
            <a:xfrm>
              <a:off x="3949" y="604"/>
              <a:ext cx="1619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  <a:latin typeface="Verdana" pitchFamily="34" charset="0"/>
                </a:rPr>
                <a:t>BLOOD ALCOHOL CONCENTRATION</a:t>
              </a:r>
              <a:endParaRPr lang="en-US" sz="2000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50271" name="Rectangle 267"/>
            <p:cNvSpPr>
              <a:spLocks noChangeArrowheads="1"/>
            </p:cNvSpPr>
            <p:nvPr/>
          </p:nvSpPr>
          <p:spPr bwMode="auto">
            <a:xfrm>
              <a:off x="4320" y="2976"/>
              <a:ext cx="751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800">
                  <a:solidFill>
                    <a:schemeClr val="tx1"/>
                  </a:solidFill>
                  <a:latin typeface="Verdana" pitchFamily="34" charset="0"/>
                </a:rPr>
                <a:t> 0.08</a:t>
              </a:r>
            </a:p>
          </p:txBody>
        </p:sp>
      </p:grpSp>
      <p:grpSp>
        <p:nvGrpSpPr>
          <p:cNvPr id="4" name="Group 592"/>
          <p:cNvGrpSpPr>
            <a:grpSpLocks/>
          </p:cNvGrpSpPr>
          <p:nvPr/>
        </p:nvGrpSpPr>
        <p:grpSpPr bwMode="auto">
          <a:xfrm>
            <a:off x="228600" y="990600"/>
            <a:ext cx="2971800" cy="4572000"/>
            <a:chOff x="144" y="624"/>
            <a:chExt cx="1872" cy="2880"/>
          </a:xfrm>
        </p:grpSpPr>
        <p:sp>
          <p:nvSpPr>
            <p:cNvPr id="50262" name="Text Box 293"/>
            <p:cNvSpPr txBox="1">
              <a:spLocks noChangeArrowheads="1"/>
            </p:cNvSpPr>
            <p:nvPr/>
          </p:nvSpPr>
          <p:spPr bwMode="auto">
            <a:xfrm>
              <a:off x="144" y="624"/>
              <a:ext cx="18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>
                  <a:solidFill>
                    <a:schemeClr val="tx1"/>
                  </a:solidFill>
                  <a:latin typeface="Verdana" pitchFamily="34" charset="0"/>
                </a:rPr>
                <a:t>BODY WEIGHT (LBS)</a:t>
              </a:r>
              <a:endParaRPr lang="en-US" sz="1800">
                <a:solidFill>
                  <a:schemeClr val="tx1"/>
                </a:solidFill>
                <a:latin typeface="Tahoma" pitchFamily="34" charset="0"/>
              </a:endParaRPr>
            </a:p>
          </p:txBody>
        </p:sp>
        <p:sp>
          <p:nvSpPr>
            <p:cNvPr id="50263" name="Rectangle 303"/>
            <p:cNvSpPr>
              <a:spLocks noChangeArrowheads="1"/>
            </p:cNvSpPr>
            <p:nvPr/>
          </p:nvSpPr>
          <p:spPr bwMode="auto">
            <a:xfrm>
              <a:off x="816" y="825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220</a:t>
              </a:r>
            </a:p>
          </p:txBody>
        </p:sp>
        <p:sp>
          <p:nvSpPr>
            <p:cNvPr id="50264" name="Rectangle 304"/>
            <p:cNvSpPr>
              <a:spLocks noChangeArrowheads="1"/>
            </p:cNvSpPr>
            <p:nvPr/>
          </p:nvSpPr>
          <p:spPr bwMode="auto">
            <a:xfrm>
              <a:off x="786" y="1209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200</a:t>
              </a:r>
            </a:p>
          </p:txBody>
        </p:sp>
        <p:sp>
          <p:nvSpPr>
            <p:cNvPr id="50265" name="Rectangle 305"/>
            <p:cNvSpPr>
              <a:spLocks noChangeArrowheads="1"/>
            </p:cNvSpPr>
            <p:nvPr/>
          </p:nvSpPr>
          <p:spPr bwMode="auto">
            <a:xfrm>
              <a:off x="786" y="2025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160</a:t>
              </a:r>
            </a:p>
          </p:txBody>
        </p:sp>
        <p:sp>
          <p:nvSpPr>
            <p:cNvPr id="50266" name="Rectangle 306"/>
            <p:cNvSpPr>
              <a:spLocks noChangeArrowheads="1"/>
            </p:cNvSpPr>
            <p:nvPr/>
          </p:nvSpPr>
          <p:spPr bwMode="auto">
            <a:xfrm>
              <a:off x="786" y="1641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180</a:t>
              </a:r>
            </a:p>
          </p:txBody>
        </p:sp>
        <p:sp>
          <p:nvSpPr>
            <p:cNvPr id="50267" name="Rectangle 307"/>
            <p:cNvSpPr>
              <a:spLocks noChangeArrowheads="1"/>
            </p:cNvSpPr>
            <p:nvPr/>
          </p:nvSpPr>
          <p:spPr bwMode="auto">
            <a:xfrm>
              <a:off x="786" y="2400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140</a:t>
              </a:r>
            </a:p>
          </p:txBody>
        </p:sp>
        <p:sp>
          <p:nvSpPr>
            <p:cNvPr id="50268" name="Rectangle 308"/>
            <p:cNvSpPr>
              <a:spLocks noChangeArrowheads="1"/>
            </p:cNvSpPr>
            <p:nvPr/>
          </p:nvSpPr>
          <p:spPr bwMode="auto">
            <a:xfrm>
              <a:off x="786" y="2784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120</a:t>
              </a:r>
            </a:p>
          </p:txBody>
        </p:sp>
        <p:sp>
          <p:nvSpPr>
            <p:cNvPr id="50269" name="Rectangle 309"/>
            <p:cNvSpPr>
              <a:spLocks noChangeArrowheads="1"/>
            </p:cNvSpPr>
            <p:nvPr/>
          </p:nvSpPr>
          <p:spPr bwMode="auto">
            <a:xfrm>
              <a:off x="786" y="3177"/>
              <a:ext cx="576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40000"/>
                </a:lnSpc>
              </a:pPr>
              <a:r>
                <a:rPr lang="en-US" sz="2000">
                  <a:solidFill>
                    <a:schemeClr val="tx1"/>
                  </a:solidFill>
                  <a:latin typeface="Verdana" pitchFamily="34" charset="0"/>
                </a:rPr>
                <a:t>100</a:t>
              </a:r>
            </a:p>
          </p:txBody>
        </p:sp>
      </p:grpSp>
      <p:grpSp>
        <p:nvGrpSpPr>
          <p:cNvPr id="5" name="Group 594"/>
          <p:cNvGrpSpPr>
            <a:grpSpLocks/>
          </p:cNvGrpSpPr>
          <p:nvPr/>
        </p:nvGrpSpPr>
        <p:grpSpPr bwMode="auto">
          <a:xfrm>
            <a:off x="3760788" y="2625725"/>
            <a:ext cx="611187" cy="3165475"/>
            <a:chOff x="2369" y="1654"/>
            <a:chExt cx="385" cy="1994"/>
          </a:xfrm>
        </p:grpSpPr>
        <p:sp>
          <p:nvSpPr>
            <p:cNvPr id="50229" name="Text Box 423"/>
            <p:cNvSpPr txBox="1">
              <a:spLocks noChangeArrowheads="1"/>
            </p:cNvSpPr>
            <p:nvPr/>
          </p:nvSpPr>
          <p:spPr bwMode="auto">
            <a:xfrm>
              <a:off x="2369" y="1654"/>
              <a:ext cx="241" cy="1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80000"/>
                </a:lnSpc>
              </a:pPr>
              <a:r>
                <a:rPr lang="en-US" sz="2800">
                  <a:solidFill>
                    <a:srgbClr val="000099"/>
                  </a:solidFill>
                  <a:latin typeface="Arial Black" pitchFamily="34" charset="0"/>
                </a:rPr>
                <a:t>5</a:t>
              </a:r>
            </a:p>
            <a:p>
              <a:pPr eaLnBrk="0" hangingPunct="0">
                <a:lnSpc>
                  <a:spcPct val="180000"/>
                </a:lnSpc>
              </a:pPr>
              <a:r>
                <a:rPr lang="en-US" sz="2800">
                  <a:solidFill>
                    <a:srgbClr val="000099"/>
                  </a:solidFill>
                  <a:latin typeface="Arial Black" pitchFamily="34" charset="0"/>
                </a:rPr>
                <a:t>4</a:t>
              </a:r>
            </a:p>
            <a:p>
              <a:pPr eaLnBrk="0" hangingPunct="0">
                <a:lnSpc>
                  <a:spcPct val="180000"/>
                </a:lnSpc>
              </a:pPr>
              <a:r>
                <a:rPr lang="en-US" sz="2800">
                  <a:solidFill>
                    <a:srgbClr val="000099"/>
                  </a:solidFill>
                  <a:latin typeface="Arial Black" pitchFamily="34" charset="0"/>
                </a:rPr>
                <a:t>3</a:t>
              </a:r>
            </a:p>
            <a:p>
              <a:pPr eaLnBrk="0" hangingPunct="0">
                <a:lnSpc>
                  <a:spcPct val="180000"/>
                </a:lnSpc>
              </a:pPr>
              <a:r>
                <a:rPr lang="en-US" sz="2800">
                  <a:solidFill>
                    <a:srgbClr val="000099"/>
                  </a:solidFill>
                  <a:latin typeface="Arial Black" pitchFamily="34" charset="0"/>
                </a:rPr>
                <a:t>2</a:t>
              </a:r>
            </a:p>
          </p:txBody>
        </p:sp>
        <p:grpSp>
          <p:nvGrpSpPr>
            <p:cNvPr id="50230" name="Group 490"/>
            <p:cNvGrpSpPr>
              <a:grpSpLocks/>
            </p:cNvGrpSpPr>
            <p:nvPr/>
          </p:nvGrpSpPr>
          <p:grpSpPr bwMode="auto">
            <a:xfrm>
              <a:off x="2610" y="1968"/>
              <a:ext cx="144" cy="1488"/>
              <a:chOff x="5088" y="1728"/>
              <a:chExt cx="144" cy="1440"/>
            </a:xfrm>
          </p:grpSpPr>
          <p:sp>
            <p:nvSpPr>
              <p:cNvPr id="50231" name="Line 491"/>
              <p:cNvSpPr>
                <a:spLocks noChangeShapeType="1"/>
              </p:cNvSpPr>
              <p:nvPr/>
            </p:nvSpPr>
            <p:spPr bwMode="auto">
              <a:xfrm>
                <a:off x="5088" y="268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2" name="Line 492"/>
              <p:cNvSpPr>
                <a:spLocks noChangeShapeType="1"/>
              </p:cNvSpPr>
              <p:nvPr/>
            </p:nvSpPr>
            <p:spPr bwMode="auto">
              <a:xfrm>
                <a:off x="5088" y="292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3" name="Line 493"/>
              <p:cNvSpPr>
                <a:spLocks noChangeShapeType="1"/>
              </p:cNvSpPr>
              <p:nvPr/>
            </p:nvSpPr>
            <p:spPr bwMode="auto">
              <a:xfrm>
                <a:off x="5088" y="3120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4" name="Line 494"/>
              <p:cNvSpPr>
                <a:spLocks noChangeShapeType="1"/>
              </p:cNvSpPr>
              <p:nvPr/>
            </p:nvSpPr>
            <p:spPr bwMode="auto">
              <a:xfrm>
                <a:off x="5088" y="307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5" name="Line 495"/>
              <p:cNvSpPr>
                <a:spLocks noChangeShapeType="1"/>
              </p:cNvSpPr>
              <p:nvPr/>
            </p:nvSpPr>
            <p:spPr bwMode="auto">
              <a:xfrm>
                <a:off x="5088" y="302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6" name="Line 496"/>
              <p:cNvSpPr>
                <a:spLocks noChangeShapeType="1"/>
              </p:cNvSpPr>
              <p:nvPr/>
            </p:nvSpPr>
            <p:spPr bwMode="auto">
              <a:xfrm>
                <a:off x="5088" y="297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7" name="Line 497"/>
              <p:cNvSpPr>
                <a:spLocks noChangeShapeType="1"/>
              </p:cNvSpPr>
              <p:nvPr/>
            </p:nvSpPr>
            <p:spPr bwMode="auto">
              <a:xfrm>
                <a:off x="5088" y="316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8" name="Line 498"/>
              <p:cNvSpPr>
                <a:spLocks noChangeShapeType="1"/>
              </p:cNvSpPr>
              <p:nvPr/>
            </p:nvSpPr>
            <p:spPr bwMode="auto">
              <a:xfrm>
                <a:off x="5088" y="2880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39" name="Line 499"/>
              <p:cNvSpPr>
                <a:spLocks noChangeShapeType="1"/>
              </p:cNvSpPr>
              <p:nvPr/>
            </p:nvSpPr>
            <p:spPr bwMode="auto">
              <a:xfrm>
                <a:off x="5088" y="283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0" name="Line 500"/>
              <p:cNvSpPr>
                <a:spLocks noChangeShapeType="1"/>
              </p:cNvSpPr>
              <p:nvPr/>
            </p:nvSpPr>
            <p:spPr bwMode="auto">
              <a:xfrm>
                <a:off x="5088" y="278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1" name="Line 501"/>
              <p:cNvSpPr>
                <a:spLocks noChangeShapeType="1"/>
              </p:cNvSpPr>
              <p:nvPr/>
            </p:nvSpPr>
            <p:spPr bwMode="auto">
              <a:xfrm>
                <a:off x="5088" y="273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2" name="Line 502"/>
              <p:cNvSpPr>
                <a:spLocks noChangeShapeType="1"/>
              </p:cNvSpPr>
              <p:nvPr/>
            </p:nvSpPr>
            <p:spPr bwMode="auto">
              <a:xfrm>
                <a:off x="5088" y="220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3" name="Line 503"/>
              <p:cNvSpPr>
                <a:spLocks noChangeShapeType="1"/>
              </p:cNvSpPr>
              <p:nvPr/>
            </p:nvSpPr>
            <p:spPr bwMode="auto">
              <a:xfrm>
                <a:off x="5088" y="244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4" name="Line 504"/>
              <p:cNvSpPr>
                <a:spLocks noChangeShapeType="1"/>
              </p:cNvSpPr>
              <p:nvPr/>
            </p:nvSpPr>
            <p:spPr bwMode="auto">
              <a:xfrm>
                <a:off x="5088" y="2640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5" name="Line 505"/>
              <p:cNvSpPr>
                <a:spLocks noChangeShapeType="1"/>
              </p:cNvSpPr>
              <p:nvPr/>
            </p:nvSpPr>
            <p:spPr bwMode="auto">
              <a:xfrm>
                <a:off x="5088" y="259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6" name="Line 506"/>
              <p:cNvSpPr>
                <a:spLocks noChangeShapeType="1"/>
              </p:cNvSpPr>
              <p:nvPr/>
            </p:nvSpPr>
            <p:spPr bwMode="auto">
              <a:xfrm>
                <a:off x="5088" y="254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7" name="Line 507"/>
              <p:cNvSpPr>
                <a:spLocks noChangeShapeType="1"/>
              </p:cNvSpPr>
              <p:nvPr/>
            </p:nvSpPr>
            <p:spPr bwMode="auto">
              <a:xfrm>
                <a:off x="5088" y="249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8" name="Line 508"/>
              <p:cNvSpPr>
                <a:spLocks noChangeShapeType="1"/>
              </p:cNvSpPr>
              <p:nvPr/>
            </p:nvSpPr>
            <p:spPr bwMode="auto">
              <a:xfrm>
                <a:off x="5088" y="2400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49" name="Line 509"/>
              <p:cNvSpPr>
                <a:spLocks noChangeShapeType="1"/>
              </p:cNvSpPr>
              <p:nvPr/>
            </p:nvSpPr>
            <p:spPr bwMode="auto">
              <a:xfrm>
                <a:off x="5088" y="235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0" name="Line 510"/>
              <p:cNvSpPr>
                <a:spLocks noChangeShapeType="1"/>
              </p:cNvSpPr>
              <p:nvPr/>
            </p:nvSpPr>
            <p:spPr bwMode="auto">
              <a:xfrm>
                <a:off x="5088" y="230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1" name="Line 511"/>
              <p:cNvSpPr>
                <a:spLocks noChangeShapeType="1"/>
              </p:cNvSpPr>
              <p:nvPr/>
            </p:nvSpPr>
            <p:spPr bwMode="auto">
              <a:xfrm>
                <a:off x="5088" y="225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2" name="Line 512"/>
              <p:cNvSpPr>
                <a:spLocks noChangeShapeType="1"/>
              </p:cNvSpPr>
              <p:nvPr/>
            </p:nvSpPr>
            <p:spPr bwMode="auto">
              <a:xfrm>
                <a:off x="5088" y="1728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3" name="Line 513"/>
              <p:cNvSpPr>
                <a:spLocks noChangeShapeType="1"/>
              </p:cNvSpPr>
              <p:nvPr/>
            </p:nvSpPr>
            <p:spPr bwMode="auto">
              <a:xfrm>
                <a:off x="5088" y="1968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4" name="Line 514"/>
              <p:cNvSpPr>
                <a:spLocks noChangeShapeType="1"/>
              </p:cNvSpPr>
              <p:nvPr/>
            </p:nvSpPr>
            <p:spPr bwMode="auto">
              <a:xfrm>
                <a:off x="5088" y="2160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5" name="Line 515"/>
              <p:cNvSpPr>
                <a:spLocks noChangeShapeType="1"/>
              </p:cNvSpPr>
              <p:nvPr/>
            </p:nvSpPr>
            <p:spPr bwMode="auto">
              <a:xfrm>
                <a:off x="5088" y="211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6" name="Line 516"/>
              <p:cNvSpPr>
                <a:spLocks noChangeShapeType="1"/>
              </p:cNvSpPr>
              <p:nvPr/>
            </p:nvSpPr>
            <p:spPr bwMode="auto">
              <a:xfrm>
                <a:off x="5088" y="206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7" name="Line 517"/>
              <p:cNvSpPr>
                <a:spLocks noChangeShapeType="1"/>
              </p:cNvSpPr>
              <p:nvPr/>
            </p:nvSpPr>
            <p:spPr bwMode="auto">
              <a:xfrm>
                <a:off x="5088" y="201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8" name="Line 518"/>
              <p:cNvSpPr>
                <a:spLocks noChangeShapeType="1"/>
              </p:cNvSpPr>
              <p:nvPr/>
            </p:nvSpPr>
            <p:spPr bwMode="auto">
              <a:xfrm>
                <a:off x="5088" y="1920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59" name="Line 519"/>
              <p:cNvSpPr>
                <a:spLocks noChangeShapeType="1"/>
              </p:cNvSpPr>
              <p:nvPr/>
            </p:nvSpPr>
            <p:spPr bwMode="auto">
              <a:xfrm>
                <a:off x="5088" y="187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0" name="Line 520"/>
              <p:cNvSpPr>
                <a:spLocks noChangeShapeType="1"/>
              </p:cNvSpPr>
              <p:nvPr/>
            </p:nvSpPr>
            <p:spPr bwMode="auto">
              <a:xfrm>
                <a:off x="5088" y="182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61" name="Line 521"/>
              <p:cNvSpPr>
                <a:spLocks noChangeShapeType="1"/>
              </p:cNvSpPr>
              <p:nvPr/>
            </p:nvSpPr>
            <p:spPr bwMode="auto">
              <a:xfrm>
                <a:off x="5088" y="177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7" name="Group 595"/>
          <p:cNvGrpSpPr>
            <a:grpSpLocks/>
          </p:cNvGrpSpPr>
          <p:nvPr/>
        </p:nvGrpSpPr>
        <p:grpSpPr bwMode="auto">
          <a:xfrm>
            <a:off x="4371975" y="3135313"/>
            <a:ext cx="609600" cy="3036887"/>
            <a:chOff x="2754" y="1975"/>
            <a:chExt cx="384" cy="1913"/>
          </a:xfrm>
        </p:grpSpPr>
        <p:grpSp>
          <p:nvGrpSpPr>
            <p:cNvPr id="50191" name="Group 554"/>
            <p:cNvGrpSpPr>
              <a:grpSpLocks/>
            </p:cNvGrpSpPr>
            <p:nvPr/>
          </p:nvGrpSpPr>
          <p:grpSpPr bwMode="auto">
            <a:xfrm>
              <a:off x="2994" y="2064"/>
              <a:ext cx="144" cy="1632"/>
              <a:chOff x="5280" y="960"/>
              <a:chExt cx="144" cy="1680"/>
            </a:xfrm>
          </p:grpSpPr>
          <p:sp>
            <p:nvSpPr>
              <p:cNvPr id="50193" name="Line 555"/>
              <p:cNvSpPr>
                <a:spLocks noChangeShapeType="1"/>
              </p:cNvSpPr>
              <p:nvPr/>
            </p:nvSpPr>
            <p:spPr bwMode="auto">
              <a:xfrm>
                <a:off x="5280" y="216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4" name="Line 556"/>
              <p:cNvSpPr>
                <a:spLocks noChangeShapeType="1"/>
              </p:cNvSpPr>
              <p:nvPr/>
            </p:nvSpPr>
            <p:spPr bwMode="auto">
              <a:xfrm>
                <a:off x="5280" y="240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5" name="Line 557"/>
              <p:cNvSpPr>
                <a:spLocks noChangeShapeType="1"/>
              </p:cNvSpPr>
              <p:nvPr/>
            </p:nvSpPr>
            <p:spPr bwMode="auto">
              <a:xfrm>
                <a:off x="5280" y="259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6" name="Line 558"/>
              <p:cNvSpPr>
                <a:spLocks noChangeShapeType="1"/>
              </p:cNvSpPr>
              <p:nvPr/>
            </p:nvSpPr>
            <p:spPr bwMode="auto">
              <a:xfrm>
                <a:off x="5280" y="254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7" name="Line 559"/>
              <p:cNvSpPr>
                <a:spLocks noChangeShapeType="1"/>
              </p:cNvSpPr>
              <p:nvPr/>
            </p:nvSpPr>
            <p:spPr bwMode="auto">
              <a:xfrm>
                <a:off x="5280" y="249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8" name="Line 560"/>
              <p:cNvSpPr>
                <a:spLocks noChangeShapeType="1"/>
              </p:cNvSpPr>
              <p:nvPr/>
            </p:nvSpPr>
            <p:spPr bwMode="auto">
              <a:xfrm>
                <a:off x="5280" y="244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99" name="Line 561"/>
              <p:cNvSpPr>
                <a:spLocks noChangeShapeType="1"/>
              </p:cNvSpPr>
              <p:nvPr/>
            </p:nvSpPr>
            <p:spPr bwMode="auto">
              <a:xfrm>
                <a:off x="5280" y="264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0" name="Line 562"/>
              <p:cNvSpPr>
                <a:spLocks noChangeShapeType="1"/>
              </p:cNvSpPr>
              <p:nvPr/>
            </p:nvSpPr>
            <p:spPr bwMode="auto">
              <a:xfrm>
                <a:off x="5280" y="235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1" name="Line 563"/>
              <p:cNvSpPr>
                <a:spLocks noChangeShapeType="1"/>
              </p:cNvSpPr>
              <p:nvPr/>
            </p:nvSpPr>
            <p:spPr bwMode="auto">
              <a:xfrm>
                <a:off x="5280" y="230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2" name="Line 564"/>
              <p:cNvSpPr>
                <a:spLocks noChangeShapeType="1"/>
              </p:cNvSpPr>
              <p:nvPr/>
            </p:nvSpPr>
            <p:spPr bwMode="auto">
              <a:xfrm>
                <a:off x="5280" y="225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3" name="Line 565"/>
              <p:cNvSpPr>
                <a:spLocks noChangeShapeType="1"/>
              </p:cNvSpPr>
              <p:nvPr/>
            </p:nvSpPr>
            <p:spPr bwMode="auto">
              <a:xfrm>
                <a:off x="5280" y="220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4" name="Line 566"/>
              <p:cNvSpPr>
                <a:spLocks noChangeShapeType="1"/>
              </p:cNvSpPr>
              <p:nvPr/>
            </p:nvSpPr>
            <p:spPr bwMode="auto">
              <a:xfrm>
                <a:off x="5280" y="168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5" name="Line 567"/>
              <p:cNvSpPr>
                <a:spLocks noChangeShapeType="1"/>
              </p:cNvSpPr>
              <p:nvPr/>
            </p:nvSpPr>
            <p:spPr bwMode="auto">
              <a:xfrm>
                <a:off x="5280" y="192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6" name="Line 568"/>
              <p:cNvSpPr>
                <a:spLocks noChangeShapeType="1"/>
              </p:cNvSpPr>
              <p:nvPr/>
            </p:nvSpPr>
            <p:spPr bwMode="auto">
              <a:xfrm>
                <a:off x="5280" y="211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7" name="Line 569"/>
              <p:cNvSpPr>
                <a:spLocks noChangeShapeType="1"/>
              </p:cNvSpPr>
              <p:nvPr/>
            </p:nvSpPr>
            <p:spPr bwMode="auto">
              <a:xfrm>
                <a:off x="5280" y="206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8" name="Line 570"/>
              <p:cNvSpPr>
                <a:spLocks noChangeShapeType="1"/>
              </p:cNvSpPr>
              <p:nvPr/>
            </p:nvSpPr>
            <p:spPr bwMode="auto">
              <a:xfrm>
                <a:off x="5280" y="201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09" name="Line 571"/>
              <p:cNvSpPr>
                <a:spLocks noChangeShapeType="1"/>
              </p:cNvSpPr>
              <p:nvPr/>
            </p:nvSpPr>
            <p:spPr bwMode="auto">
              <a:xfrm>
                <a:off x="5280" y="196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0" name="Line 572"/>
              <p:cNvSpPr>
                <a:spLocks noChangeShapeType="1"/>
              </p:cNvSpPr>
              <p:nvPr/>
            </p:nvSpPr>
            <p:spPr bwMode="auto">
              <a:xfrm>
                <a:off x="5280" y="187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1" name="Line 573"/>
              <p:cNvSpPr>
                <a:spLocks noChangeShapeType="1"/>
              </p:cNvSpPr>
              <p:nvPr/>
            </p:nvSpPr>
            <p:spPr bwMode="auto">
              <a:xfrm>
                <a:off x="5280" y="182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2" name="Line 574"/>
              <p:cNvSpPr>
                <a:spLocks noChangeShapeType="1"/>
              </p:cNvSpPr>
              <p:nvPr/>
            </p:nvSpPr>
            <p:spPr bwMode="auto">
              <a:xfrm>
                <a:off x="5280" y="177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3" name="Line 575"/>
              <p:cNvSpPr>
                <a:spLocks noChangeShapeType="1"/>
              </p:cNvSpPr>
              <p:nvPr/>
            </p:nvSpPr>
            <p:spPr bwMode="auto">
              <a:xfrm>
                <a:off x="5280" y="172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4" name="Line 576"/>
              <p:cNvSpPr>
                <a:spLocks noChangeShapeType="1"/>
              </p:cNvSpPr>
              <p:nvPr/>
            </p:nvSpPr>
            <p:spPr bwMode="auto">
              <a:xfrm>
                <a:off x="5280" y="1200"/>
                <a:ext cx="144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5" name="Line 577"/>
              <p:cNvSpPr>
                <a:spLocks noChangeShapeType="1"/>
              </p:cNvSpPr>
              <p:nvPr/>
            </p:nvSpPr>
            <p:spPr bwMode="auto">
              <a:xfrm>
                <a:off x="5280" y="144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6" name="Line 578"/>
              <p:cNvSpPr>
                <a:spLocks noChangeShapeType="1"/>
              </p:cNvSpPr>
              <p:nvPr/>
            </p:nvSpPr>
            <p:spPr bwMode="auto">
              <a:xfrm>
                <a:off x="5280" y="163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7" name="Line 579"/>
              <p:cNvSpPr>
                <a:spLocks noChangeShapeType="1"/>
              </p:cNvSpPr>
              <p:nvPr/>
            </p:nvSpPr>
            <p:spPr bwMode="auto">
              <a:xfrm>
                <a:off x="5280" y="158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8" name="Line 580"/>
              <p:cNvSpPr>
                <a:spLocks noChangeShapeType="1"/>
              </p:cNvSpPr>
              <p:nvPr/>
            </p:nvSpPr>
            <p:spPr bwMode="auto">
              <a:xfrm>
                <a:off x="5280" y="153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19" name="Line 581"/>
              <p:cNvSpPr>
                <a:spLocks noChangeShapeType="1"/>
              </p:cNvSpPr>
              <p:nvPr/>
            </p:nvSpPr>
            <p:spPr bwMode="auto">
              <a:xfrm>
                <a:off x="5280" y="148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0" name="Line 582"/>
              <p:cNvSpPr>
                <a:spLocks noChangeShapeType="1"/>
              </p:cNvSpPr>
              <p:nvPr/>
            </p:nvSpPr>
            <p:spPr bwMode="auto">
              <a:xfrm>
                <a:off x="5280" y="139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1" name="Line 583"/>
              <p:cNvSpPr>
                <a:spLocks noChangeShapeType="1"/>
              </p:cNvSpPr>
              <p:nvPr/>
            </p:nvSpPr>
            <p:spPr bwMode="auto">
              <a:xfrm>
                <a:off x="5280" y="134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2" name="Line 584"/>
              <p:cNvSpPr>
                <a:spLocks noChangeShapeType="1"/>
              </p:cNvSpPr>
              <p:nvPr/>
            </p:nvSpPr>
            <p:spPr bwMode="auto">
              <a:xfrm>
                <a:off x="5280" y="129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3" name="Line 585"/>
              <p:cNvSpPr>
                <a:spLocks noChangeShapeType="1"/>
              </p:cNvSpPr>
              <p:nvPr/>
            </p:nvSpPr>
            <p:spPr bwMode="auto">
              <a:xfrm>
                <a:off x="5280" y="124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4" name="Line 586"/>
              <p:cNvSpPr>
                <a:spLocks noChangeShapeType="1"/>
              </p:cNvSpPr>
              <p:nvPr/>
            </p:nvSpPr>
            <p:spPr bwMode="auto">
              <a:xfrm>
                <a:off x="5280" y="960"/>
                <a:ext cx="96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5" name="Line 587"/>
              <p:cNvSpPr>
                <a:spLocks noChangeShapeType="1"/>
              </p:cNvSpPr>
              <p:nvPr/>
            </p:nvSpPr>
            <p:spPr bwMode="auto">
              <a:xfrm>
                <a:off x="5280" y="1152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6" name="Line 588"/>
              <p:cNvSpPr>
                <a:spLocks noChangeShapeType="1"/>
              </p:cNvSpPr>
              <p:nvPr/>
            </p:nvSpPr>
            <p:spPr bwMode="auto">
              <a:xfrm>
                <a:off x="5280" y="1104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7" name="Line 589"/>
              <p:cNvSpPr>
                <a:spLocks noChangeShapeType="1"/>
              </p:cNvSpPr>
              <p:nvPr/>
            </p:nvSpPr>
            <p:spPr bwMode="auto">
              <a:xfrm>
                <a:off x="5280" y="1056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28" name="Line 590"/>
              <p:cNvSpPr>
                <a:spLocks noChangeShapeType="1"/>
              </p:cNvSpPr>
              <p:nvPr/>
            </p:nvSpPr>
            <p:spPr bwMode="auto">
              <a:xfrm>
                <a:off x="5280" y="1008"/>
                <a:ext cx="48" cy="0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0192" name="Text Box 591"/>
            <p:cNvSpPr txBox="1">
              <a:spLocks noChangeArrowheads="1"/>
            </p:cNvSpPr>
            <p:nvPr/>
          </p:nvSpPr>
          <p:spPr bwMode="auto">
            <a:xfrm>
              <a:off x="2754" y="1975"/>
              <a:ext cx="241" cy="1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80000"/>
                </a:lnSpc>
              </a:pPr>
              <a:r>
                <a:rPr lang="en-US" sz="2800">
                  <a:solidFill>
                    <a:srgbClr val="CC0000"/>
                  </a:solidFill>
                  <a:latin typeface="Arial Black" pitchFamily="34" charset="0"/>
                </a:rPr>
                <a:t>4</a:t>
              </a:r>
            </a:p>
            <a:p>
              <a:pPr eaLnBrk="0" hangingPunct="0">
                <a:lnSpc>
                  <a:spcPct val="170000"/>
                </a:lnSpc>
              </a:pPr>
              <a:r>
                <a:rPr lang="en-US" sz="2800">
                  <a:solidFill>
                    <a:srgbClr val="CC0000"/>
                  </a:solidFill>
                  <a:latin typeface="Arial Black" pitchFamily="34" charset="0"/>
                </a:rPr>
                <a:t>3</a:t>
              </a:r>
            </a:p>
            <a:p>
              <a:pPr eaLnBrk="0" hangingPunct="0">
                <a:lnSpc>
                  <a:spcPct val="170000"/>
                </a:lnSpc>
              </a:pPr>
              <a:r>
                <a:rPr lang="en-US" sz="2800">
                  <a:solidFill>
                    <a:srgbClr val="CC0000"/>
                  </a:solidFill>
                  <a:latin typeface="Arial Black" pitchFamily="34" charset="0"/>
                </a:rPr>
                <a:t>2</a:t>
              </a:r>
            </a:p>
            <a:p>
              <a:pPr eaLnBrk="0" hangingPunct="0">
                <a:lnSpc>
                  <a:spcPct val="170000"/>
                </a:lnSpc>
              </a:pPr>
              <a:r>
                <a:rPr lang="en-US" sz="2800">
                  <a:solidFill>
                    <a:srgbClr val="CC0000"/>
                  </a:solidFill>
                  <a:latin typeface="Arial Black" pitchFamily="34" charset="0"/>
                </a:rPr>
                <a:t>1</a:t>
              </a:r>
            </a:p>
          </p:txBody>
        </p:sp>
      </p:grpSp>
      <p:grpSp>
        <p:nvGrpSpPr>
          <p:cNvPr id="9" name="Group 599"/>
          <p:cNvGrpSpPr>
            <a:grpSpLocks/>
          </p:cNvGrpSpPr>
          <p:nvPr/>
        </p:nvGrpSpPr>
        <p:grpSpPr bwMode="auto">
          <a:xfrm>
            <a:off x="0" y="6096000"/>
            <a:ext cx="8991600" cy="533400"/>
            <a:chOff x="48" y="3840"/>
            <a:chExt cx="5664" cy="336"/>
          </a:xfrm>
        </p:grpSpPr>
        <p:sp>
          <p:nvSpPr>
            <p:cNvPr id="50189" name="AutoShape 294"/>
            <p:cNvSpPr>
              <a:spLocks noChangeArrowheads="1"/>
            </p:cNvSpPr>
            <p:nvPr/>
          </p:nvSpPr>
          <p:spPr bwMode="auto">
            <a:xfrm>
              <a:off x="240" y="3840"/>
              <a:ext cx="5234" cy="33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0190" name="Text Box 289"/>
            <p:cNvSpPr txBox="1">
              <a:spLocks noChangeArrowheads="1"/>
            </p:cNvSpPr>
            <p:nvPr/>
          </p:nvSpPr>
          <p:spPr bwMode="auto">
            <a:xfrm>
              <a:off x="48" y="3856"/>
              <a:ext cx="5664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300">
                  <a:solidFill>
                    <a:srgbClr val="CC0000"/>
                  </a:solidFill>
                </a:rPr>
                <a:t>When Drinking Rate Exceeds Elimination Rate, BAC Rises.</a:t>
              </a: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1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 Box 1029"/>
          <p:cNvSpPr txBox="1">
            <a:spLocks noChangeArrowheads="1"/>
          </p:cNvSpPr>
          <p:nvPr/>
        </p:nvSpPr>
        <p:spPr bwMode="auto">
          <a:xfrm>
            <a:off x="8534400" y="6157913"/>
            <a:ext cx="533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21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04" name="Picture 76" descr="Body 2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/>
          <a:stretch>
            <a:fillRect/>
          </a:stretch>
        </p:blipFill>
        <p:spPr bwMode="auto">
          <a:xfrm>
            <a:off x="2390775" y="1600200"/>
            <a:ext cx="3857625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0" dirty="0">
                <a:solidFill>
                  <a:srgbClr val="CC0000"/>
                </a:solidFill>
                <a:latin typeface="Arial Black" pitchFamily="34" charset="0"/>
              </a:rPr>
              <a:t>REMOVING ALCOHOL FROM THE BODY</a:t>
            </a:r>
            <a:endParaRPr lang="en-US" sz="3600" b="0" dirty="0">
              <a:latin typeface="Arial Black" pitchFamily="34" charset="0"/>
            </a:endParaRP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096000" y="1066800"/>
            <a:ext cx="2362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2800">
                <a:solidFill>
                  <a:srgbClr val="CC0000"/>
                </a:solidFill>
              </a:rPr>
              <a:t>Elimination</a:t>
            </a:r>
            <a:endParaRPr lang="en-US" sz="1800">
              <a:solidFill>
                <a:srgbClr val="CC0000"/>
              </a:solidFill>
            </a:endParaRPr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>
            <a:off x="228600" y="762000"/>
            <a:ext cx="8610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228600" y="2438400"/>
            <a:ext cx="3200400" cy="1905000"/>
            <a:chOff x="192" y="1248"/>
            <a:chExt cx="2016" cy="1200"/>
          </a:xfrm>
        </p:grpSpPr>
        <p:sp>
          <p:nvSpPr>
            <p:cNvPr id="52241" name="AutoShape 61"/>
            <p:cNvSpPr>
              <a:spLocks noChangeArrowheads="1"/>
            </p:cNvSpPr>
            <p:nvPr/>
          </p:nvSpPr>
          <p:spPr bwMode="auto">
            <a:xfrm>
              <a:off x="192" y="1248"/>
              <a:ext cx="2016" cy="1200"/>
            </a:xfrm>
            <a:prstGeom prst="rightArrow">
              <a:avLst>
                <a:gd name="adj1" fmla="val 47463"/>
                <a:gd name="adj2" fmla="val 58816"/>
              </a:avLst>
            </a:prstGeom>
            <a:solidFill>
              <a:srgbClr val="00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2242" name="Text Box 9"/>
            <p:cNvSpPr txBox="1">
              <a:spLocks noChangeArrowheads="1"/>
            </p:cNvSpPr>
            <p:nvPr/>
          </p:nvSpPr>
          <p:spPr bwMode="auto">
            <a:xfrm>
              <a:off x="240" y="1652"/>
              <a:ext cx="1785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000">
                  <a:solidFill>
                    <a:srgbClr val="FFFFFF"/>
                  </a:solidFill>
                </a:rPr>
                <a:t>ABSORPTION</a:t>
              </a:r>
            </a:p>
          </p:txBody>
        </p:sp>
      </p:grpSp>
      <p:sp>
        <p:nvSpPr>
          <p:cNvPr id="52230" name="Text Box 53"/>
          <p:cNvSpPr txBox="1">
            <a:spLocks noChangeArrowheads="1"/>
          </p:cNvSpPr>
          <p:nvPr/>
        </p:nvSpPr>
        <p:spPr bwMode="auto">
          <a:xfrm>
            <a:off x="8610600" y="65500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22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82" name="Text Box 54"/>
          <p:cNvSpPr txBox="1">
            <a:spLocks noChangeArrowheads="1"/>
          </p:cNvSpPr>
          <p:nvPr/>
        </p:nvSpPr>
        <p:spPr bwMode="auto">
          <a:xfrm>
            <a:off x="762000" y="5943600"/>
            <a:ext cx="7391400" cy="49244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Verdana" pitchFamily="34" charset="0"/>
              </a:rPr>
              <a:t>BAC is lowered about .015% per hour.</a:t>
            </a:r>
          </a:p>
        </p:txBody>
      </p:sp>
      <p:grpSp>
        <p:nvGrpSpPr>
          <p:cNvPr id="3" name="Group 75"/>
          <p:cNvGrpSpPr>
            <a:grpSpLocks/>
          </p:cNvGrpSpPr>
          <p:nvPr/>
        </p:nvGrpSpPr>
        <p:grpSpPr bwMode="auto">
          <a:xfrm>
            <a:off x="6019800" y="1447800"/>
            <a:ext cx="2544763" cy="1295400"/>
            <a:chOff x="3821" y="912"/>
            <a:chExt cx="1603" cy="816"/>
          </a:xfrm>
        </p:grpSpPr>
        <p:sp>
          <p:nvSpPr>
            <p:cNvPr id="52239" name="AutoShape 65"/>
            <p:cNvSpPr>
              <a:spLocks noChangeArrowheads="1"/>
            </p:cNvSpPr>
            <p:nvPr/>
          </p:nvSpPr>
          <p:spPr bwMode="auto">
            <a:xfrm>
              <a:off x="3821" y="912"/>
              <a:ext cx="1507" cy="816"/>
            </a:xfrm>
            <a:prstGeom prst="rightArrow">
              <a:avLst>
                <a:gd name="adj1" fmla="val 47463"/>
                <a:gd name="adj2" fmla="val 64656"/>
              </a:avLst>
            </a:prstGeom>
            <a:solidFill>
              <a:srgbClr val="00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2240" name="Text Box 10"/>
            <p:cNvSpPr txBox="1">
              <a:spLocks noChangeArrowheads="1"/>
            </p:cNvSpPr>
            <p:nvPr/>
          </p:nvSpPr>
          <p:spPr bwMode="auto">
            <a:xfrm>
              <a:off x="3869" y="1181"/>
              <a:ext cx="1555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400">
                  <a:solidFill>
                    <a:srgbClr val="FFFFFF"/>
                  </a:solidFill>
                </a:rPr>
                <a:t>BREATH  8%</a:t>
              </a:r>
            </a:p>
          </p:txBody>
        </p:sp>
      </p:grpSp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6553200" y="2819400"/>
            <a:ext cx="2209800" cy="1295400"/>
            <a:chOff x="3648" y="1824"/>
            <a:chExt cx="1440" cy="816"/>
          </a:xfrm>
        </p:grpSpPr>
        <p:sp>
          <p:nvSpPr>
            <p:cNvPr id="52237" name="AutoShape 68"/>
            <p:cNvSpPr>
              <a:spLocks noChangeArrowheads="1"/>
            </p:cNvSpPr>
            <p:nvPr/>
          </p:nvSpPr>
          <p:spPr bwMode="auto">
            <a:xfrm>
              <a:off x="3648" y="1824"/>
              <a:ext cx="1440" cy="816"/>
            </a:xfrm>
            <a:prstGeom prst="rightArrow">
              <a:avLst>
                <a:gd name="adj1" fmla="val 47463"/>
                <a:gd name="adj2" fmla="val 61781"/>
              </a:avLst>
            </a:prstGeom>
            <a:solidFill>
              <a:srgbClr val="00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2238" name="Text Box 11"/>
            <p:cNvSpPr txBox="1">
              <a:spLocks noChangeArrowheads="1"/>
            </p:cNvSpPr>
            <p:nvPr/>
          </p:nvSpPr>
          <p:spPr bwMode="auto">
            <a:xfrm>
              <a:off x="3687" y="2102"/>
              <a:ext cx="1305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400">
                  <a:solidFill>
                    <a:srgbClr val="FFFFFF"/>
                  </a:solidFill>
                </a:rPr>
                <a:t>SWEAT  2%</a:t>
              </a:r>
            </a:p>
          </p:txBody>
        </p:sp>
      </p:grpSp>
      <p:grpSp>
        <p:nvGrpSpPr>
          <p:cNvPr id="5" name="Group 74"/>
          <p:cNvGrpSpPr>
            <a:grpSpLocks/>
          </p:cNvGrpSpPr>
          <p:nvPr/>
        </p:nvGrpSpPr>
        <p:grpSpPr bwMode="auto">
          <a:xfrm>
            <a:off x="6172200" y="4191000"/>
            <a:ext cx="2133600" cy="1371600"/>
            <a:chOff x="3888" y="2544"/>
            <a:chExt cx="1344" cy="864"/>
          </a:xfrm>
        </p:grpSpPr>
        <p:sp>
          <p:nvSpPr>
            <p:cNvPr id="52235" name="AutoShape 69"/>
            <p:cNvSpPr>
              <a:spLocks noChangeArrowheads="1"/>
            </p:cNvSpPr>
            <p:nvPr/>
          </p:nvSpPr>
          <p:spPr bwMode="auto">
            <a:xfrm>
              <a:off x="3888" y="2544"/>
              <a:ext cx="1344" cy="864"/>
            </a:xfrm>
            <a:prstGeom prst="rightArrow">
              <a:avLst>
                <a:gd name="adj1" fmla="val 47463"/>
                <a:gd name="adj2" fmla="val 54459"/>
              </a:avLst>
            </a:prstGeom>
            <a:solidFill>
              <a:srgbClr val="0000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52236" name="Text Box 12"/>
            <p:cNvSpPr txBox="1">
              <a:spLocks noChangeArrowheads="1"/>
            </p:cNvSpPr>
            <p:nvPr/>
          </p:nvSpPr>
          <p:spPr bwMode="auto">
            <a:xfrm>
              <a:off x="3914" y="2832"/>
              <a:ext cx="1227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2400">
                  <a:solidFill>
                    <a:srgbClr val="FFFFFF"/>
                  </a:solidFill>
                </a:rPr>
                <a:t>LIVER  90%</a:t>
              </a: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5" grpId="0" autoUpdateAnimBg="0"/>
      <p:bldP spid="22582" grpId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79" descr="Clock 2"/>
          <p:cNvPicPr>
            <a:picLocks noChangeAspect="1" noChangeArrowheads="1"/>
          </p:cNvPicPr>
          <p:nvPr/>
        </p:nvPicPr>
        <p:blipFill>
          <a:blip r:embed="rId3">
            <a:lum bright="82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948" name="Rectangle 4"/>
          <p:cNvSpPr>
            <a:spLocks noChangeArrowheads="1"/>
          </p:cNvSpPr>
          <p:nvPr/>
        </p:nvSpPr>
        <p:spPr bwMode="auto">
          <a:xfrm>
            <a:off x="685800" y="2286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rgbClr val="CC0000"/>
                </a:solidFill>
                <a:latin typeface="Arial Black" pitchFamily="34" charset="0"/>
                <a:cs typeface="+mn-cs"/>
              </a:rPr>
              <a:t>ELIMINATION RATE</a:t>
            </a:r>
            <a:endParaRPr lang="en-US" sz="3000" dirty="0">
              <a:solidFill>
                <a:srgbClr val="CC0000"/>
              </a:solidFill>
              <a:cs typeface="+mn-cs"/>
            </a:endParaRPr>
          </a:p>
        </p:txBody>
      </p:sp>
      <p:sp>
        <p:nvSpPr>
          <p:cNvPr id="210984" name="Line 40"/>
          <p:cNvSpPr>
            <a:spLocks noChangeShapeType="1"/>
          </p:cNvSpPr>
          <p:nvPr/>
        </p:nvSpPr>
        <p:spPr bwMode="auto">
          <a:xfrm>
            <a:off x="1905000" y="838200"/>
            <a:ext cx="5410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210987" name="Object 43"/>
          <p:cNvGraphicFramePr>
            <a:graphicFrameLocks noChangeAspect="1"/>
          </p:cNvGraphicFramePr>
          <p:nvPr/>
        </p:nvGraphicFramePr>
        <p:xfrm>
          <a:off x="300038" y="1143000"/>
          <a:ext cx="8537575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Chart" r:id="rId4" imgW="7700400" imgH="4047840" progId="MSGraph.Chart.8">
                  <p:embed followColorScheme="full"/>
                </p:oleObj>
              </mc:Choice>
              <mc:Fallback>
                <p:oleObj name="Chart" r:id="rId4" imgW="7700400" imgH="4047840" progId="MSGraph.Chart.8">
                  <p:embed followColorScheme="full"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29" r="948" b="-14906"/>
                      <a:stretch>
                        <a:fillRect/>
                      </a:stretch>
                    </p:blipFill>
                    <p:spPr bwMode="auto">
                      <a:xfrm>
                        <a:off x="300038" y="1143000"/>
                        <a:ext cx="8537575" cy="5334000"/>
                      </a:xfrm>
                      <a:prstGeom prst="rect">
                        <a:avLst/>
                      </a:prstGeom>
                      <a:solidFill>
                        <a:srgbClr val="FFFFEB"/>
                      </a:solidFill>
                      <a:ln w="3175">
                        <a:solidFill>
                          <a:srgbClr val="C0C0C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4"/>
          <p:cNvGrpSpPr>
            <a:grpSpLocks/>
          </p:cNvGrpSpPr>
          <p:nvPr/>
        </p:nvGrpSpPr>
        <p:grpSpPr bwMode="auto">
          <a:xfrm>
            <a:off x="990600" y="1890713"/>
            <a:ext cx="2209800" cy="4495800"/>
            <a:chOff x="624" y="1228"/>
            <a:chExt cx="1392" cy="2804"/>
          </a:xfrm>
        </p:grpSpPr>
        <p:sp>
          <p:nvSpPr>
            <p:cNvPr id="5152" name="Rectangle 45"/>
            <p:cNvSpPr>
              <a:spLocks noChangeArrowheads="1"/>
            </p:cNvSpPr>
            <p:nvPr/>
          </p:nvSpPr>
          <p:spPr bwMode="auto">
            <a:xfrm>
              <a:off x="624" y="3789"/>
              <a:ext cx="115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ELIMINATION</a:t>
              </a:r>
            </a:p>
          </p:txBody>
        </p:sp>
        <p:sp>
          <p:nvSpPr>
            <p:cNvPr id="5153" name="Line 46"/>
            <p:cNvSpPr>
              <a:spLocks noChangeShapeType="1"/>
            </p:cNvSpPr>
            <p:nvPr/>
          </p:nvSpPr>
          <p:spPr bwMode="auto">
            <a:xfrm>
              <a:off x="626" y="3792"/>
              <a:ext cx="0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4" name="Text Box 47"/>
            <p:cNvSpPr txBox="1">
              <a:spLocks noChangeArrowheads="1"/>
            </p:cNvSpPr>
            <p:nvPr/>
          </p:nvSpPr>
          <p:spPr bwMode="auto">
            <a:xfrm>
              <a:off x="714" y="1228"/>
              <a:ext cx="1302" cy="3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i="1">
                  <a:solidFill>
                    <a:schemeClr val="tx1"/>
                  </a:solidFill>
                </a:rPr>
                <a:t>STOPS</a:t>
              </a:r>
            </a:p>
            <a:p>
              <a:pPr eaLnBrk="0" hangingPunct="0"/>
              <a:r>
                <a:rPr lang="en-US" sz="1800" i="1">
                  <a:solidFill>
                    <a:schemeClr val="tx1"/>
                  </a:solidFill>
                </a:rPr>
                <a:t>DRINKING – 1:30</a:t>
              </a:r>
            </a:p>
          </p:txBody>
        </p:sp>
        <p:sp>
          <p:nvSpPr>
            <p:cNvPr id="5155" name="Line 48"/>
            <p:cNvSpPr>
              <a:spLocks noChangeShapeType="1"/>
            </p:cNvSpPr>
            <p:nvPr/>
          </p:nvSpPr>
          <p:spPr bwMode="auto">
            <a:xfrm flipV="1">
              <a:off x="660" y="1584"/>
              <a:ext cx="1356" cy="159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56" name="Group 49"/>
            <p:cNvGrpSpPr>
              <a:grpSpLocks/>
            </p:cNvGrpSpPr>
            <p:nvPr/>
          </p:nvGrpSpPr>
          <p:grpSpPr bwMode="auto">
            <a:xfrm>
              <a:off x="626" y="3546"/>
              <a:ext cx="1300" cy="249"/>
              <a:chOff x="718" y="3546"/>
              <a:chExt cx="1300" cy="249"/>
            </a:xfrm>
          </p:grpSpPr>
          <p:sp>
            <p:nvSpPr>
              <p:cNvPr id="5158" name="Rectangle 50"/>
              <p:cNvSpPr>
                <a:spLocks noChangeArrowheads="1"/>
              </p:cNvSpPr>
              <p:nvPr/>
            </p:nvSpPr>
            <p:spPr bwMode="auto">
              <a:xfrm>
                <a:off x="718" y="3546"/>
                <a:ext cx="1154" cy="243"/>
              </a:xfrm>
              <a:prstGeom prst="rect">
                <a:avLst/>
              </a:prstGeom>
              <a:solidFill>
                <a:srgbClr val="FFFF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 typeface="Monotype Sorts"/>
                  <a:buNone/>
                </a:pPr>
                <a:r>
                  <a:rPr lang="en-US" sz="1800">
                    <a:solidFill>
                      <a:srgbClr val="FF0000"/>
                    </a:solidFill>
                  </a:rPr>
                  <a:t>ABSORPTION</a:t>
                </a:r>
              </a:p>
            </p:txBody>
          </p:sp>
          <p:sp>
            <p:nvSpPr>
              <p:cNvPr id="5159" name="Line 51"/>
              <p:cNvSpPr>
                <a:spLocks noChangeShapeType="1"/>
              </p:cNvSpPr>
              <p:nvPr/>
            </p:nvSpPr>
            <p:spPr bwMode="auto">
              <a:xfrm>
                <a:off x="720" y="3552"/>
                <a:ext cx="0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0" name="Rectangle 52"/>
              <p:cNvSpPr>
                <a:spLocks noChangeArrowheads="1"/>
              </p:cNvSpPr>
              <p:nvPr/>
            </p:nvSpPr>
            <p:spPr bwMode="auto">
              <a:xfrm>
                <a:off x="1824" y="3552"/>
                <a:ext cx="194" cy="243"/>
              </a:xfrm>
              <a:prstGeom prst="rect">
                <a:avLst/>
              </a:prstGeom>
              <a:solidFill>
                <a:srgbClr val="FFFFEB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20000"/>
                  </a:spcBef>
                  <a:buFont typeface="Monotype Sorts"/>
                  <a:buNone/>
                </a:pPr>
                <a:r>
                  <a:rPr lang="en-US" sz="1800">
                    <a:solidFill>
                      <a:srgbClr val="FF0000"/>
                    </a:solidFill>
                  </a:rPr>
                  <a:t>&gt;</a:t>
                </a:r>
              </a:p>
            </p:txBody>
          </p:sp>
        </p:grpSp>
        <p:sp>
          <p:nvSpPr>
            <p:cNvPr id="5157" name="Rectangle 53"/>
            <p:cNvSpPr>
              <a:spLocks noChangeArrowheads="1"/>
            </p:cNvSpPr>
            <p:nvPr/>
          </p:nvSpPr>
          <p:spPr bwMode="auto">
            <a:xfrm>
              <a:off x="1728" y="3789"/>
              <a:ext cx="19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3200400" y="1966913"/>
            <a:ext cx="2514600" cy="4440237"/>
            <a:chOff x="2016" y="1248"/>
            <a:chExt cx="1584" cy="2797"/>
          </a:xfrm>
        </p:grpSpPr>
        <p:sp>
          <p:nvSpPr>
            <p:cNvPr id="5148" name="Text Box 55"/>
            <p:cNvSpPr txBox="1">
              <a:spLocks noChangeArrowheads="1"/>
            </p:cNvSpPr>
            <p:nvPr/>
          </p:nvSpPr>
          <p:spPr bwMode="auto">
            <a:xfrm>
              <a:off x="2239" y="1248"/>
              <a:ext cx="1361" cy="17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800" i="1">
                  <a:solidFill>
                    <a:schemeClr val="tx1"/>
                  </a:solidFill>
                </a:rPr>
                <a:t>.16 = PEAK – 2:00</a:t>
              </a:r>
            </a:p>
          </p:txBody>
        </p:sp>
        <p:sp>
          <p:nvSpPr>
            <p:cNvPr id="5149" name="Line 56"/>
            <p:cNvSpPr>
              <a:spLocks noChangeShapeType="1"/>
            </p:cNvSpPr>
            <p:nvPr/>
          </p:nvSpPr>
          <p:spPr bwMode="auto">
            <a:xfrm flipV="1">
              <a:off x="2016" y="1405"/>
              <a:ext cx="144" cy="14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50" name="Line 57"/>
            <p:cNvSpPr>
              <a:spLocks noChangeShapeType="1"/>
            </p:cNvSpPr>
            <p:nvPr/>
          </p:nvSpPr>
          <p:spPr bwMode="auto">
            <a:xfrm>
              <a:off x="2160" y="3554"/>
              <a:ext cx="0" cy="19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1" name="Rectangle 58"/>
            <p:cNvSpPr>
              <a:spLocks noChangeArrowheads="1"/>
            </p:cNvSpPr>
            <p:nvPr/>
          </p:nvSpPr>
          <p:spPr bwMode="auto">
            <a:xfrm>
              <a:off x="2016" y="3798"/>
              <a:ext cx="194" cy="247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5" name="Group 59"/>
          <p:cNvGrpSpPr>
            <a:grpSpLocks/>
          </p:cNvGrpSpPr>
          <p:nvPr/>
        </p:nvGrpSpPr>
        <p:grpSpPr bwMode="auto">
          <a:xfrm>
            <a:off x="3429000" y="2195513"/>
            <a:ext cx="5029200" cy="4211637"/>
            <a:chOff x="2160" y="1450"/>
            <a:chExt cx="3168" cy="2595"/>
          </a:xfrm>
        </p:grpSpPr>
        <p:sp>
          <p:nvSpPr>
            <p:cNvPr id="5141" name="Text Box 60"/>
            <p:cNvSpPr txBox="1">
              <a:spLocks noChangeArrowheads="1"/>
            </p:cNvSpPr>
            <p:nvPr/>
          </p:nvSpPr>
          <p:spPr bwMode="auto">
            <a:xfrm>
              <a:off x="3825" y="1882"/>
              <a:ext cx="1503" cy="339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i="1">
                  <a:solidFill>
                    <a:schemeClr val="tx1"/>
                  </a:solidFill>
                </a:rPr>
                <a:t>.08 = INTOXICATED</a:t>
              </a:r>
            </a:p>
            <a:p>
              <a:pPr eaLnBrk="0" hangingPunct="0"/>
              <a:r>
                <a:rPr lang="en-US" sz="1800" i="1">
                  <a:solidFill>
                    <a:schemeClr val="tx1"/>
                  </a:solidFill>
                </a:rPr>
                <a:t>LEGALLY – 7:30</a:t>
              </a:r>
            </a:p>
          </p:txBody>
        </p:sp>
        <p:sp>
          <p:nvSpPr>
            <p:cNvPr id="5142" name="Line 61"/>
            <p:cNvSpPr>
              <a:spLocks noChangeShapeType="1"/>
            </p:cNvSpPr>
            <p:nvPr/>
          </p:nvSpPr>
          <p:spPr bwMode="auto">
            <a:xfrm>
              <a:off x="2160" y="1450"/>
              <a:ext cx="1632" cy="816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3" name="Rectangle 62"/>
            <p:cNvSpPr>
              <a:spLocks noChangeArrowheads="1"/>
            </p:cNvSpPr>
            <p:nvPr/>
          </p:nvSpPr>
          <p:spPr bwMode="auto">
            <a:xfrm>
              <a:off x="2350" y="3792"/>
              <a:ext cx="19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44" name="Rectangle 63"/>
            <p:cNvSpPr>
              <a:spLocks noChangeArrowheads="1"/>
            </p:cNvSpPr>
            <p:nvPr/>
          </p:nvSpPr>
          <p:spPr bwMode="auto">
            <a:xfrm>
              <a:off x="2686" y="3796"/>
              <a:ext cx="19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45" name="Rectangle 64"/>
            <p:cNvSpPr>
              <a:spLocks noChangeArrowheads="1"/>
            </p:cNvSpPr>
            <p:nvPr/>
          </p:nvSpPr>
          <p:spPr bwMode="auto">
            <a:xfrm>
              <a:off x="3022" y="3796"/>
              <a:ext cx="19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46" name="Rectangle 65"/>
            <p:cNvSpPr>
              <a:spLocks noChangeArrowheads="1"/>
            </p:cNvSpPr>
            <p:nvPr/>
          </p:nvSpPr>
          <p:spPr bwMode="auto">
            <a:xfrm>
              <a:off x="3358" y="3799"/>
              <a:ext cx="19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47" name="Rectangle 66"/>
            <p:cNvSpPr>
              <a:spLocks noChangeArrowheads="1"/>
            </p:cNvSpPr>
            <p:nvPr/>
          </p:nvSpPr>
          <p:spPr bwMode="auto">
            <a:xfrm>
              <a:off x="3696" y="3802"/>
              <a:ext cx="194" cy="24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6" name="Group 67"/>
          <p:cNvGrpSpPr>
            <a:grpSpLocks/>
          </p:cNvGrpSpPr>
          <p:nvPr/>
        </p:nvGrpSpPr>
        <p:grpSpPr bwMode="auto">
          <a:xfrm>
            <a:off x="4460875" y="3490913"/>
            <a:ext cx="2701925" cy="2974975"/>
            <a:chOff x="2810" y="2208"/>
            <a:chExt cx="1702" cy="1874"/>
          </a:xfrm>
        </p:grpSpPr>
        <p:sp>
          <p:nvSpPr>
            <p:cNvPr id="5138" name="Text Box 68"/>
            <p:cNvSpPr txBox="1">
              <a:spLocks noChangeArrowheads="1"/>
            </p:cNvSpPr>
            <p:nvPr/>
          </p:nvSpPr>
          <p:spPr bwMode="auto">
            <a:xfrm>
              <a:off x="2810" y="2769"/>
              <a:ext cx="1702" cy="173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800" i="1">
                  <a:solidFill>
                    <a:schemeClr val="tx1"/>
                  </a:solidFill>
                </a:rPr>
                <a:t>.05 = IMPAIRED – 9:30</a:t>
              </a:r>
            </a:p>
          </p:txBody>
        </p:sp>
        <p:sp>
          <p:nvSpPr>
            <p:cNvPr id="5139" name="Line 69"/>
            <p:cNvSpPr>
              <a:spLocks noChangeShapeType="1"/>
            </p:cNvSpPr>
            <p:nvPr/>
          </p:nvSpPr>
          <p:spPr bwMode="auto">
            <a:xfrm>
              <a:off x="3786" y="2208"/>
              <a:ext cx="582" cy="444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40" name="Rectangle 70"/>
            <p:cNvSpPr>
              <a:spLocks noChangeArrowheads="1"/>
            </p:cNvSpPr>
            <p:nvPr/>
          </p:nvSpPr>
          <p:spPr bwMode="auto">
            <a:xfrm>
              <a:off x="4025" y="3792"/>
              <a:ext cx="193" cy="290"/>
            </a:xfrm>
            <a:prstGeom prst="rect">
              <a:avLst/>
            </a:prstGeom>
            <a:solidFill>
              <a:srgbClr val="FFFFEB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6934200" y="4176713"/>
            <a:ext cx="1752600" cy="2225675"/>
            <a:chOff x="4320" y="2602"/>
            <a:chExt cx="1152" cy="1440"/>
          </a:xfrm>
        </p:grpSpPr>
        <p:sp>
          <p:nvSpPr>
            <p:cNvPr id="5133" name="Line 72"/>
            <p:cNvSpPr>
              <a:spLocks noChangeShapeType="1"/>
            </p:cNvSpPr>
            <p:nvPr/>
          </p:nvSpPr>
          <p:spPr bwMode="auto">
            <a:xfrm>
              <a:off x="4320" y="2602"/>
              <a:ext cx="1096" cy="55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 type="oval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34" name="Rectangle 73"/>
            <p:cNvSpPr>
              <a:spLocks noChangeArrowheads="1"/>
            </p:cNvSpPr>
            <p:nvPr/>
          </p:nvSpPr>
          <p:spPr bwMode="auto">
            <a:xfrm>
              <a:off x="4368" y="3788"/>
              <a:ext cx="21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35" name="Rectangle 74"/>
            <p:cNvSpPr>
              <a:spLocks noChangeArrowheads="1"/>
            </p:cNvSpPr>
            <p:nvPr/>
          </p:nvSpPr>
          <p:spPr bwMode="auto">
            <a:xfrm>
              <a:off x="4704" y="3791"/>
              <a:ext cx="211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36" name="Rectangle 75"/>
            <p:cNvSpPr>
              <a:spLocks noChangeArrowheads="1"/>
            </p:cNvSpPr>
            <p:nvPr/>
          </p:nvSpPr>
          <p:spPr bwMode="auto">
            <a:xfrm>
              <a:off x="5040" y="3791"/>
              <a:ext cx="212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1800">
                  <a:solidFill>
                    <a:srgbClr val="FF0000"/>
                  </a:solidFill>
                </a:rPr>
                <a:t>&gt;</a:t>
              </a:r>
            </a:p>
          </p:txBody>
        </p:sp>
        <p:sp>
          <p:nvSpPr>
            <p:cNvPr id="5137" name="Line 76"/>
            <p:cNvSpPr>
              <a:spLocks noChangeShapeType="1"/>
            </p:cNvSpPr>
            <p:nvPr/>
          </p:nvSpPr>
          <p:spPr bwMode="auto">
            <a:xfrm>
              <a:off x="5472" y="3788"/>
              <a:ext cx="0" cy="19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0986" name="Text Box 42"/>
          <p:cNvSpPr txBox="1">
            <a:spLocks noChangeArrowheads="1"/>
          </p:cNvSpPr>
          <p:nvPr/>
        </p:nvSpPr>
        <p:spPr bwMode="auto">
          <a:xfrm>
            <a:off x="347663" y="1143000"/>
            <a:ext cx="8715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>
                <a:solidFill>
                  <a:schemeClr val="tx1"/>
                </a:solidFill>
              </a:rPr>
              <a:t>BAC</a:t>
            </a: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5132" name="Text Box 80"/>
          <p:cNvSpPr txBox="1"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23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1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1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10987" grpId="0"/>
      <p:bldP spid="210986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762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CC0000"/>
                </a:solidFill>
                <a:latin typeface="Arial Black" pitchFamily="34" charset="0"/>
              </a:rPr>
              <a:t>ALCOHOL &amp; YOUR BRAIN</a:t>
            </a:r>
            <a:endParaRPr lang="en-US" sz="3600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49275" y="1143000"/>
            <a:ext cx="3336925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</a:rPr>
              <a:t>Sequence of</a:t>
            </a:r>
          </a:p>
          <a:p>
            <a:pPr algn="ctr" eaLnBrk="0" hangingPunct="0"/>
            <a:r>
              <a:rPr lang="en-US" sz="2400">
                <a:solidFill>
                  <a:schemeClr val="tx1"/>
                </a:solidFill>
              </a:rPr>
              <a:t>Mental Growth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572000" y="1143000"/>
            <a:ext cx="4205288" cy="91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</a:rPr>
              <a:t>Progression of Alcohol’s Sedative Effects</a:t>
            </a:r>
          </a:p>
        </p:txBody>
      </p:sp>
      <p:graphicFrame>
        <p:nvGraphicFramePr>
          <p:cNvPr id="6146" name="Object 5"/>
          <p:cNvGraphicFramePr>
            <a:graphicFrameLocks noChangeAspect="1"/>
          </p:cNvGraphicFramePr>
          <p:nvPr/>
        </p:nvGraphicFramePr>
        <p:xfrm>
          <a:off x="533400" y="1981200"/>
          <a:ext cx="3505200" cy="341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8" name="Bitmap Image" r:id="rId3" imgW="3742857" imgH="3591426" progId="PBrush">
                  <p:embed/>
                </p:oleObj>
              </mc:Choice>
              <mc:Fallback>
                <p:oleObj name="Bitmap Image" r:id="rId3" imgW="3742857" imgH="3591426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81200"/>
                        <a:ext cx="3505200" cy="3411538"/>
                      </a:xfrm>
                      <a:prstGeom prst="rect">
                        <a:avLst/>
                      </a:prstGeom>
                      <a:solidFill>
                        <a:srgbClr val="0000FC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Freeform 6"/>
          <p:cNvSpPr>
            <a:spLocks/>
          </p:cNvSpPr>
          <p:nvPr/>
        </p:nvSpPr>
        <p:spPr bwMode="auto">
          <a:xfrm>
            <a:off x="457200" y="2057400"/>
            <a:ext cx="3733800" cy="4343400"/>
          </a:xfrm>
          <a:custGeom>
            <a:avLst/>
            <a:gdLst>
              <a:gd name="T0" fmla="*/ 2147483647 w 4705"/>
              <a:gd name="T1" fmla="*/ 2147483647 h 5857"/>
              <a:gd name="T2" fmla="*/ 2147483647 w 4705"/>
              <a:gd name="T3" fmla="*/ 2147483647 h 5857"/>
              <a:gd name="T4" fmla="*/ 2147483647 w 4705"/>
              <a:gd name="T5" fmla="*/ 2147483647 h 5857"/>
              <a:gd name="T6" fmla="*/ 2147483647 w 4705"/>
              <a:gd name="T7" fmla="*/ 2147483647 h 5857"/>
              <a:gd name="T8" fmla="*/ 2147483647 w 4705"/>
              <a:gd name="T9" fmla="*/ 2147483647 h 5857"/>
              <a:gd name="T10" fmla="*/ 2147483647 w 4705"/>
              <a:gd name="T11" fmla="*/ 2147483647 h 5857"/>
              <a:gd name="T12" fmla="*/ 2147483647 w 4705"/>
              <a:gd name="T13" fmla="*/ 2147483647 h 5857"/>
              <a:gd name="T14" fmla="*/ 2147483647 w 4705"/>
              <a:gd name="T15" fmla="*/ 2147483647 h 5857"/>
              <a:gd name="T16" fmla="*/ 2147483647 w 4705"/>
              <a:gd name="T17" fmla="*/ 2147483647 h 5857"/>
              <a:gd name="T18" fmla="*/ 2147483647 w 4705"/>
              <a:gd name="T19" fmla="*/ 2147483647 h 5857"/>
              <a:gd name="T20" fmla="*/ 2147483647 w 4705"/>
              <a:gd name="T21" fmla="*/ 2147483647 h 5857"/>
              <a:gd name="T22" fmla="*/ 2147483647 w 4705"/>
              <a:gd name="T23" fmla="*/ 2147483647 h 5857"/>
              <a:gd name="T24" fmla="*/ 2147483647 w 4705"/>
              <a:gd name="T25" fmla="*/ 2147483647 h 5857"/>
              <a:gd name="T26" fmla="*/ 2147483647 w 4705"/>
              <a:gd name="T27" fmla="*/ 2147483647 h 5857"/>
              <a:gd name="T28" fmla="*/ 2147483647 w 4705"/>
              <a:gd name="T29" fmla="*/ 2147483647 h 5857"/>
              <a:gd name="T30" fmla="*/ 2147483647 w 4705"/>
              <a:gd name="T31" fmla="*/ 2147483647 h 5857"/>
              <a:gd name="T32" fmla="*/ 2147483647 w 4705"/>
              <a:gd name="T33" fmla="*/ 2147483647 h 5857"/>
              <a:gd name="T34" fmla="*/ 2147483647 w 4705"/>
              <a:gd name="T35" fmla="*/ 2147483647 h 5857"/>
              <a:gd name="T36" fmla="*/ 2147483647 w 4705"/>
              <a:gd name="T37" fmla="*/ 2147483647 h 5857"/>
              <a:gd name="T38" fmla="*/ 2147483647 w 4705"/>
              <a:gd name="T39" fmla="*/ 2147483647 h 5857"/>
              <a:gd name="T40" fmla="*/ 2147483647 w 4705"/>
              <a:gd name="T41" fmla="*/ 2147483647 h 5857"/>
              <a:gd name="T42" fmla="*/ 2147483647 w 4705"/>
              <a:gd name="T43" fmla="*/ 2147483647 h 5857"/>
              <a:gd name="T44" fmla="*/ 2147483647 w 4705"/>
              <a:gd name="T45" fmla="*/ 2147483647 h 5857"/>
              <a:gd name="T46" fmla="*/ 2147483647 w 4705"/>
              <a:gd name="T47" fmla="*/ 2147483647 h 5857"/>
              <a:gd name="T48" fmla="*/ 2147483647 w 4705"/>
              <a:gd name="T49" fmla="*/ 2147483647 h 5857"/>
              <a:gd name="T50" fmla="*/ 2147483647 w 4705"/>
              <a:gd name="T51" fmla="*/ 2147483647 h 5857"/>
              <a:gd name="T52" fmla="*/ 2147483647 w 4705"/>
              <a:gd name="T53" fmla="*/ 2147483647 h 5857"/>
              <a:gd name="T54" fmla="*/ 2147483647 w 4705"/>
              <a:gd name="T55" fmla="*/ 2147483647 h 5857"/>
              <a:gd name="T56" fmla="*/ 2147483647 w 4705"/>
              <a:gd name="T57" fmla="*/ 2147483647 h 5857"/>
              <a:gd name="T58" fmla="*/ 2147483647 w 4705"/>
              <a:gd name="T59" fmla="*/ 2147483647 h 5857"/>
              <a:gd name="T60" fmla="*/ 2147483647 w 4705"/>
              <a:gd name="T61" fmla="*/ 2147483647 h 5857"/>
              <a:gd name="T62" fmla="*/ 2147483647 w 4705"/>
              <a:gd name="T63" fmla="*/ 2147483647 h 5857"/>
              <a:gd name="T64" fmla="*/ 2147483647 w 4705"/>
              <a:gd name="T65" fmla="*/ 2147483647 h 5857"/>
              <a:gd name="T66" fmla="*/ 2147483647 w 4705"/>
              <a:gd name="T67" fmla="*/ 2147483647 h 5857"/>
              <a:gd name="T68" fmla="*/ 2147483647 w 4705"/>
              <a:gd name="T69" fmla="*/ 2147483647 h 5857"/>
              <a:gd name="T70" fmla="*/ 2147483647 w 4705"/>
              <a:gd name="T71" fmla="*/ 2147483647 h 5857"/>
              <a:gd name="T72" fmla="*/ 2147483647 w 4705"/>
              <a:gd name="T73" fmla="*/ 2147483647 h 5857"/>
              <a:gd name="T74" fmla="*/ 2147483647 w 4705"/>
              <a:gd name="T75" fmla="*/ 2147483647 h 5857"/>
              <a:gd name="T76" fmla="*/ 2147483647 w 4705"/>
              <a:gd name="T77" fmla="*/ 2147483647 h 5857"/>
              <a:gd name="T78" fmla="*/ 2147483647 w 4705"/>
              <a:gd name="T79" fmla="*/ 2147483647 h 5857"/>
              <a:gd name="T80" fmla="*/ 2147483647 w 4705"/>
              <a:gd name="T81" fmla="*/ 2147483647 h 5857"/>
              <a:gd name="T82" fmla="*/ 2147483647 w 4705"/>
              <a:gd name="T83" fmla="*/ 2147483647 h 5857"/>
              <a:gd name="T84" fmla="*/ 2147483647 w 4705"/>
              <a:gd name="T85" fmla="*/ 2147483647 h 5857"/>
              <a:gd name="T86" fmla="*/ 2147483647 w 4705"/>
              <a:gd name="T87" fmla="*/ 2147483647 h 5857"/>
              <a:gd name="T88" fmla="*/ 2147483647 w 4705"/>
              <a:gd name="T89" fmla="*/ 2147483647 h 5857"/>
              <a:gd name="T90" fmla="*/ 2147483647 w 4705"/>
              <a:gd name="T91" fmla="*/ 2147483647 h 5857"/>
              <a:gd name="T92" fmla="*/ 2147483647 w 4705"/>
              <a:gd name="T93" fmla="*/ 2147483647 h 5857"/>
              <a:gd name="T94" fmla="*/ 2147483647 w 4705"/>
              <a:gd name="T95" fmla="*/ 2147483647 h 5857"/>
              <a:gd name="T96" fmla="*/ 2147483647 w 4705"/>
              <a:gd name="T97" fmla="*/ 2147483647 h 5857"/>
              <a:gd name="T98" fmla="*/ 2147483647 w 4705"/>
              <a:gd name="T99" fmla="*/ 2147483647 h 5857"/>
              <a:gd name="T100" fmla="*/ 2147483647 w 4705"/>
              <a:gd name="T101" fmla="*/ 2147483647 h 5857"/>
              <a:gd name="T102" fmla="*/ 2147483647 w 4705"/>
              <a:gd name="T103" fmla="*/ 2147483647 h 5857"/>
              <a:gd name="T104" fmla="*/ 2147483647 w 4705"/>
              <a:gd name="T105" fmla="*/ 2147483647 h 5857"/>
              <a:gd name="T106" fmla="*/ 2147483647 w 4705"/>
              <a:gd name="T107" fmla="*/ 2147483647 h 5857"/>
              <a:gd name="T108" fmla="*/ 2147483647 w 4705"/>
              <a:gd name="T109" fmla="*/ 2147483647 h 5857"/>
              <a:gd name="T110" fmla="*/ 0 w 4705"/>
              <a:gd name="T111" fmla="*/ 2147483647 h 5857"/>
              <a:gd name="T112" fmla="*/ 2147483647 w 4705"/>
              <a:gd name="T113" fmla="*/ 2147483647 h 5857"/>
              <a:gd name="T114" fmla="*/ 2147483647 w 4705"/>
              <a:gd name="T115" fmla="*/ 2147483647 h 5857"/>
              <a:gd name="T116" fmla="*/ 2147483647 w 4705"/>
              <a:gd name="T117" fmla="*/ 2147483647 h 5857"/>
              <a:gd name="T118" fmla="*/ 2147483647 w 4705"/>
              <a:gd name="T119" fmla="*/ 2147483647 h 5857"/>
              <a:gd name="T120" fmla="*/ 2147483647 w 4705"/>
              <a:gd name="T121" fmla="*/ 2147483647 h 58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05"/>
              <a:gd name="T184" fmla="*/ 0 h 5857"/>
              <a:gd name="T185" fmla="*/ 4705 w 4705"/>
              <a:gd name="T186" fmla="*/ 5857 h 58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05" h="5857">
                <a:moveTo>
                  <a:pt x="1940" y="24"/>
                </a:moveTo>
                <a:lnTo>
                  <a:pt x="2180" y="0"/>
                </a:lnTo>
                <a:lnTo>
                  <a:pt x="2426" y="2"/>
                </a:lnTo>
                <a:lnTo>
                  <a:pt x="2673" y="24"/>
                </a:lnTo>
                <a:lnTo>
                  <a:pt x="2920" y="70"/>
                </a:lnTo>
                <a:lnTo>
                  <a:pt x="3159" y="133"/>
                </a:lnTo>
                <a:lnTo>
                  <a:pt x="3393" y="222"/>
                </a:lnTo>
                <a:lnTo>
                  <a:pt x="3616" y="327"/>
                </a:lnTo>
                <a:lnTo>
                  <a:pt x="3825" y="458"/>
                </a:lnTo>
                <a:lnTo>
                  <a:pt x="3949" y="567"/>
                </a:lnTo>
                <a:lnTo>
                  <a:pt x="4056" y="708"/>
                </a:lnTo>
                <a:lnTo>
                  <a:pt x="4144" y="871"/>
                </a:lnTo>
                <a:lnTo>
                  <a:pt x="4218" y="1052"/>
                </a:lnTo>
                <a:lnTo>
                  <a:pt x="4277" y="1240"/>
                </a:lnTo>
                <a:lnTo>
                  <a:pt x="4328" y="1434"/>
                </a:lnTo>
                <a:lnTo>
                  <a:pt x="4370" y="1623"/>
                </a:lnTo>
                <a:lnTo>
                  <a:pt x="4409" y="1805"/>
                </a:lnTo>
                <a:lnTo>
                  <a:pt x="4413" y="1855"/>
                </a:lnTo>
                <a:lnTo>
                  <a:pt x="4409" y="1895"/>
                </a:lnTo>
                <a:lnTo>
                  <a:pt x="4398" y="1924"/>
                </a:lnTo>
                <a:lnTo>
                  <a:pt x="4381" y="1952"/>
                </a:lnTo>
                <a:lnTo>
                  <a:pt x="4359" y="1978"/>
                </a:lnTo>
                <a:lnTo>
                  <a:pt x="4337" y="2008"/>
                </a:lnTo>
                <a:lnTo>
                  <a:pt x="4313" y="2045"/>
                </a:lnTo>
                <a:lnTo>
                  <a:pt x="4293" y="2095"/>
                </a:lnTo>
                <a:lnTo>
                  <a:pt x="4284" y="2117"/>
                </a:lnTo>
                <a:lnTo>
                  <a:pt x="4278" y="2143"/>
                </a:lnTo>
                <a:lnTo>
                  <a:pt x="4273" y="2168"/>
                </a:lnTo>
                <a:lnTo>
                  <a:pt x="4273" y="2196"/>
                </a:lnTo>
                <a:lnTo>
                  <a:pt x="4273" y="2222"/>
                </a:lnTo>
                <a:lnTo>
                  <a:pt x="4277" y="2250"/>
                </a:lnTo>
                <a:lnTo>
                  <a:pt x="4282" y="2274"/>
                </a:lnTo>
                <a:lnTo>
                  <a:pt x="4293" y="2297"/>
                </a:lnTo>
                <a:lnTo>
                  <a:pt x="4330" y="2371"/>
                </a:lnTo>
                <a:lnTo>
                  <a:pt x="4365" y="2430"/>
                </a:lnTo>
                <a:lnTo>
                  <a:pt x="4396" y="2480"/>
                </a:lnTo>
                <a:lnTo>
                  <a:pt x="4427" y="2524"/>
                </a:lnTo>
                <a:lnTo>
                  <a:pt x="4459" y="2563"/>
                </a:lnTo>
                <a:lnTo>
                  <a:pt x="4494" y="2609"/>
                </a:lnTo>
                <a:lnTo>
                  <a:pt x="4534" y="2660"/>
                </a:lnTo>
                <a:lnTo>
                  <a:pt x="4580" y="2726"/>
                </a:lnTo>
                <a:lnTo>
                  <a:pt x="4602" y="2756"/>
                </a:lnTo>
                <a:lnTo>
                  <a:pt x="4626" y="2789"/>
                </a:lnTo>
                <a:lnTo>
                  <a:pt x="4650" y="2825"/>
                </a:lnTo>
                <a:lnTo>
                  <a:pt x="4672" y="2861"/>
                </a:lnTo>
                <a:lnTo>
                  <a:pt x="4689" y="2897"/>
                </a:lnTo>
                <a:lnTo>
                  <a:pt x="4700" y="2932"/>
                </a:lnTo>
                <a:lnTo>
                  <a:pt x="4705" y="2966"/>
                </a:lnTo>
                <a:lnTo>
                  <a:pt x="4702" y="3002"/>
                </a:lnTo>
                <a:lnTo>
                  <a:pt x="4674" y="3047"/>
                </a:lnTo>
                <a:lnTo>
                  <a:pt x="4635" y="3083"/>
                </a:lnTo>
                <a:lnTo>
                  <a:pt x="4588" y="3107"/>
                </a:lnTo>
                <a:lnTo>
                  <a:pt x="4536" y="3129"/>
                </a:lnTo>
                <a:lnTo>
                  <a:pt x="4483" y="3147"/>
                </a:lnTo>
                <a:lnTo>
                  <a:pt x="4433" y="3170"/>
                </a:lnTo>
                <a:lnTo>
                  <a:pt x="4391" y="3202"/>
                </a:lnTo>
                <a:lnTo>
                  <a:pt x="4359" y="3246"/>
                </a:lnTo>
                <a:lnTo>
                  <a:pt x="4345" y="3277"/>
                </a:lnTo>
                <a:lnTo>
                  <a:pt x="4341" y="3313"/>
                </a:lnTo>
                <a:lnTo>
                  <a:pt x="4345" y="3345"/>
                </a:lnTo>
                <a:lnTo>
                  <a:pt x="4358" y="3381"/>
                </a:lnTo>
                <a:lnTo>
                  <a:pt x="4372" y="3414"/>
                </a:lnTo>
                <a:lnTo>
                  <a:pt x="4392" y="3448"/>
                </a:lnTo>
                <a:lnTo>
                  <a:pt x="4413" y="3484"/>
                </a:lnTo>
                <a:lnTo>
                  <a:pt x="4435" y="3521"/>
                </a:lnTo>
                <a:lnTo>
                  <a:pt x="4448" y="3557"/>
                </a:lnTo>
                <a:lnTo>
                  <a:pt x="4444" y="3593"/>
                </a:lnTo>
                <a:lnTo>
                  <a:pt x="4422" y="3623"/>
                </a:lnTo>
                <a:lnTo>
                  <a:pt x="4392" y="3652"/>
                </a:lnTo>
                <a:lnTo>
                  <a:pt x="4356" y="3676"/>
                </a:lnTo>
                <a:lnTo>
                  <a:pt x="4319" y="3696"/>
                </a:lnTo>
                <a:lnTo>
                  <a:pt x="4288" y="3710"/>
                </a:lnTo>
                <a:lnTo>
                  <a:pt x="4267" y="3720"/>
                </a:lnTo>
                <a:lnTo>
                  <a:pt x="4291" y="3728"/>
                </a:lnTo>
                <a:lnTo>
                  <a:pt x="4319" y="3738"/>
                </a:lnTo>
                <a:lnTo>
                  <a:pt x="4343" y="3744"/>
                </a:lnTo>
                <a:lnTo>
                  <a:pt x="4369" y="3756"/>
                </a:lnTo>
                <a:lnTo>
                  <a:pt x="4389" y="3765"/>
                </a:lnTo>
                <a:lnTo>
                  <a:pt x="4404" y="3781"/>
                </a:lnTo>
                <a:lnTo>
                  <a:pt x="4413" y="3801"/>
                </a:lnTo>
                <a:lnTo>
                  <a:pt x="4416" y="3831"/>
                </a:lnTo>
                <a:lnTo>
                  <a:pt x="4409" y="3849"/>
                </a:lnTo>
                <a:lnTo>
                  <a:pt x="4396" y="3871"/>
                </a:lnTo>
                <a:lnTo>
                  <a:pt x="4380" y="3892"/>
                </a:lnTo>
                <a:lnTo>
                  <a:pt x="4363" y="3916"/>
                </a:lnTo>
                <a:lnTo>
                  <a:pt x="4343" y="3938"/>
                </a:lnTo>
                <a:lnTo>
                  <a:pt x="4328" y="3960"/>
                </a:lnTo>
                <a:lnTo>
                  <a:pt x="4319" y="3982"/>
                </a:lnTo>
                <a:lnTo>
                  <a:pt x="4315" y="4006"/>
                </a:lnTo>
                <a:lnTo>
                  <a:pt x="4319" y="4045"/>
                </a:lnTo>
                <a:lnTo>
                  <a:pt x="4334" y="4087"/>
                </a:lnTo>
                <a:lnTo>
                  <a:pt x="4354" y="4125"/>
                </a:lnTo>
                <a:lnTo>
                  <a:pt x="4378" y="4162"/>
                </a:lnTo>
                <a:lnTo>
                  <a:pt x="4400" y="4198"/>
                </a:lnTo>
                <a:lnTo>
                  <a:pt x="4420" y="4236"/>
                </a:lnTo>
                <a:lnTo>
                  <a:pt x="4433" y="4275"/>
                </a:lnTo>
                <a:lnTo>
                  <a:pt x="4439" y="4319"/>
                </a:lnTo>
                <a:lnTo>
                  <a:pt x="4433" y="4355"/>
                </a:lnTo>
                <a:lnTo>
                  <a:pt x="4420" y="4404"/>
                </a:lnTo>
                <a:lnTo>
                  <a:pt x="4400" y="4460"/>
                </a:lnTo>
                <a:lnTo>
                  <a:pt x="4376" y="4521"/>
                </a:lnTo>
                <a:lnTo>
                  <a:pt x="4346" y="4577"/>
                </a:lnTo>
                <a:lnTo>
                  <a:pt x="4317" y="4628"/>
                </a:lnTo>
                <a:lnTo>
                  <a:pt x="4289" y="4668"/>
                </a:lnTo>
                <a:lnTo>
                  <a:pt x="4264" y="4692"/>
                </a:lnTo>
                <a:lnTo>
                  <a:pt x="4201" y="4716"/>
                </a:lnTo>
                <a:lnTo>
                  <a:pt x="4133" y="4742"/>
                </a:lnTo>
                <a:lnTo>
                  <a:pt x="4059" y="4767"/>
                </a:lnTo>
                <a:lnTo>
                  <a:pt x="3986" y="4793"/>
                </a:lnTo>
                <a:lnTo>
                  <a:pt x="3908" y="4819"/>
                </a:lnTo>
                <a:lnTo>
                  <a:pt x="3838" y="4849"/>
                </a:lnTo>
                <a:lnTo>
                  <a:pt x="3770" y="4876"/>
                </a:lnTo>
                <a:lnTo>
                  <a:pt x="3713" y="4910"/>
                </a:lnTo>
                <a:lnTo>
                  <a:pt x="3671" y="4932"/>
                </a:lnTo>
                <a:lnTo>
                  <a:pt x="3647" y="4946"/>
                </a:lnTo>
                <a:lnTo>
                  <a:pt x="3634" y="4954"/>
                </a:lnTo>
                <a:lnTo>
                  <a:pt x="3630" y="4964"/>
                </a:lnTo>
                <a:lnTo>
                  <a:pt x="3629" y="4976"/>
                </a:lnTo>
                <a:lnTo>
                  <a:pt x="3630" y="4996"/>
                </a:lnTo>
                <a:lnTo>
                  <a:pt x="3625" y="5027"/>
                </a:lnTo>
                <a:lnTo>
                  <a:pt x="3616" y="5079"/>
                </a:lnTo>
                <a:lnTo>
                  <a:pt x="3608" y="5156"/>
                </a:lnTo>
                <a:lnTo>
                  <a:pt x="3621" y="5243"/>
                </a:lnTo>
                <a:lnTo>
                  <a:pt x="3645" y="5337"/>
                </a:lnTo>
                <a:lnTo>
                  <a:pt x="3675" y="5430"/>
                </a:lnTo>
                <a:lnTo>
                  <a:pt x="3695" y="5515"/>
                </a:lnTo>
                <a:lnTo>
                  <a:pt x="3702" y="5591"/>
                </a:lnTo>
                <a:lnTo>
                  <a:pt x="3686" y="5650"/>
                </a:lnTo>
                <a:lnTo>
                  <a:pt x="3640" y="5688"/>
                </a:lnTo>
                <a:lnTo>
                  <a:pt x="3362" y="5765"/>
                </a:lnTo>
                <a:lnTo>
                  <a:pt x="3058" y="5817"/>
                </a:lnTo>
                <a:lnTo>
                  <a:pt x="2734" y="5845"/>
                </a:lnTo>
                <a:lnTo>
                  <a:pt x="2403" y="5857"/>
                </a:lnTo>
                <a:lnTo>
                  <a:pt x="2066" y="5855"/>
                </a:lnTo>
                <a:lnTo>
                  <a:pt x="1738" y="5849"/>
                </a:lnTo>
                <a:lnTo>
                  <a:pt x="1425" y="5841"/>
                </a:lnTo>
                <a:lnTo>
                  <a:pt x="1138" y="5839"/>
                </a:lnTo>
                <a:lnTo>
                  <a:pt x="1130" y="5761"/>
                </a:lnTo>
                <a:lnTo>
                  <a:pt x="1130" y="5668"/>
                </a:lnTo>
                <a:lnTo>
                  <a:pt x="1132" y="5563"/>
                </a:lnTo>
                <a:lnTo>
                  <a:pt x="1140" y="5450"/>
                </a:lnTo>
                <a:lnTo>
                  <a:pt x="1145" y="5329"/>
                </a:lnTo>
                <a:lnTo>
                  <a:pt x="1153" y="5208"/>
                </a:lnTo>
                <a:lnTo>
                  <a:pt x="1158" y="5089"/>
                </a:lnTo>
                <a:lnTo>
                  <a:pt x="1164" y="4978"/>
                </a:lnTo>
                <a:lnTo>
                  <a:pt x="1162" y="4892"/>
                </a:lnTo>
                <a:lnTo>
                  <a:pt x="1158" y="4809"/>
                </a:lnTo>
                <a:lnTo>
                  <a:pt x="1153" y="4726"/>
                </a:lnTo>
                <a:lnTo>
                  <a:pt x="1143" y="4642"/>
                </a:lnTo>
                <a:lnTo>
                  <a:pt x="1130" y="4559"/>
                </a:lnTo>
                <a:lnTo>
                  <a:pt x="1119" y="4476"/>
                </a:lnTo>
                <a:lnTo>
                  <a:pt x="1105" y="4394"/>
                </a:lnTo>
                <a:lnTo>
                  <a:pt x="1092" y="4313"/>
                </a:lnTo>
                <a:lnTo>
                  <a:pt x="1031" y="4085"/>
                </a:lnTo>
                <a:lnTo>
                  <a:pt x="950" y="3898"/>
                </a:lnTo>
                <a:lnTo>
                  <a:pt x="851" y="3744"/>
                </a:lnTo>
                <a:lnTo>
                  <a:pt x="742" y="3613"/>
                </a:lnTo>
                <a:lnTo>
                  <a:pt x="626" y="3494"/>
                </a:lnTo>
                <a:lnTo>
                  <a:pt x="514" y="3381"/>
                </a:lnTo>
                <a:lnTo>
                  <a:pt x="405" y="3266"/>
                </a:lnTo>
                <a:lnTo>
                  <a:pt x="313" y="3139"/>
                </a:lnTo>
                <a:lnTo>
                  <a:pt x="210" y="2956"/>
                </a:lnTo>
                <a:lnTo>
                  <a:pt x="133" y="2783"/>
                </a:lnTo>
                <a:lnTo>
                  <a:pt x="74" y="2615"/>
                </a:lnTo>
                <a:lnTo>
                  <a:pt x="37" y="2456"/>
                </a:lnTo>
                <a:lnTo>
                  <a:pt x="13" y="2303"/>
                </a:lnTo>
                <a:lnTo>
                  <a:pt x="2" y="2163"/>
                </a:lnTo>
                <a:lnTo>
                  <a:pt x="0" y="2030"/>
                </a:lnTo>
                <a:lnTo>
                  <a:pt x="8" y="1911"/>
                </a:lnTo>
                <a:lnTo>
                  <a:pt x="39" y="1667"/>
                </a:lnTo>
                <a:lnTo>
                  <a:pt x="98" y="1450"/>
                </a:lnTo>
                <a:lnTo>
                  <a:pt x="175" y="1256"/>
                </a:lnTo>
                <a:lnTo>
                  <a:pt x="271" y="1087"/>
                </a:lnTo>
                <a:lnTo>
                  <a:pt x="372" y="934"/>
                </a:lnTo>
                <a:lnTo>
                  <a:pt x="481" y="804"/>
                </a:lnTo>
                <a:lnTo>
                  <a:pt x="589" y="687"/>
                </a:lnTo>
                <a:lnTo>
                  <a:pt x="692" y="587"/>
                </a:lnTo>
                <a:lnTo>
                  <a:pt x="786" y="502"/>
                </a:lnTo>
                <a:lnTo>
                  <a:pt x="904" y="417"/>
                </a:lnTo>
                <a:lnTo>
                  <a:pt x="1040" y="333"/>
                </a:lnTo>
                <a:lnTo>
                  <a:pt x="1197" y="254"/>
                </a:lnTo>
                <a:lnTo>
                  <a:pt x="1366" y="179"/>
                </a:lnTo>
                <a:lnTo>
                  <a:pt x="1548" y="115"/>
                </a:lnTo>
                <a:lnTo>
                  <a:pt x="1740" y="62"/>
                </a:lnTo>
                <a:lnTo>
                  <a:pt x="1940" y="24"/>
                </a:lnTo>
                <a:close/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6147" name="Object 8"/>
          <p:cNvGraphicFramePr>
            <a:graphicFrameLocks noChangeAspect="1"/>
          </p:cNvGraphicFramePr>
          <p:nvPr/>
        </p:nvGraphicFramePr>
        <p:xfrm>
          <a:off x="4954588" y="1981200"/>
          <a:ext cx="341312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9" name="Bitmap Image" r:id="rId5" imgW="3742857" imgH="3591426" progId="PBrush">
                  <p:embed/>
                </p:oleObj>
              </mc:Choice>
              <mc:Fallback>
                <p:oleObj name="Bitmap Image" r:id="rId5" imgW="3742857" imgH="3591426" progId="PBrush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4588" y="1981200"/>
                        <a:ext cx="3413125" cy="350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52" name="Group 21"/>
          <p:cNvGrpSpPr>
            <a:grpSpLocks/>
          </p:cNvGrpSpPr>
          <p:nvPr/>
        </p:nvGrpSpPr>
        <p:grpSpPr bwMode="auto">
          <a:xfrm>
            <a:off x="5640388" y="2590800"/>
            <a:ext cx="2422525" cy="1885950"/>
            <a:chOff x="3552" y="1440"/>
            <a:chExt cx="1526" cy="1188"/>
          </a:xfrm>
        </p:grpSpPr>
        <p:sp>
          <p:nvSpPr>
            <p:cNvPr id="6166" name="Text Box 12"/>
            <p:cNvSpPr txBox="1">
              <a:spLocks noChangeArrowheads="1"/>
            </p:cNvSpPr>
            <p:nvPr/>
          </p:nvSpPr>
          <p:spPr bwMode="auto">
            <a:xfrm>
              <a:off x="4416" y="2256"/>
              <a:ext cx="662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1800">
                <a:solidFill>
                  <a:srgbClr val="FFFFFF"/>
                </a:solidFill>
              </a:endParaRPr>
            </a:p>
          </p:txBody>
        </p:sp>
        <p:sp>
          <p:nvSpPr>
            <p:cNvPr id="6167" name="Text Box 13"/>
            <p:cNvSpPr txBox="1">
              <a:spLocks noChangeArrowheads="1"/>
            </p:cNvSpPr>
            <p:nvPr/>
          </p:nvSpPr>
          <p:spPr bwMode="auto">
            <a:xfrm>
              <a:off x="3696" y="1968"/>
              <a:ext cx="862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 eaLnBrk="0" hangingPunct="0"/>
              <a:endParaRPr lang="en-US" sz="1700">
                <a:solidFill>
                  <a:srgbClr val="FFFFFF"/>
                </a:solidFill>
              </a:endParaRPr>
            </a:p>
          </p:txBody>
        </p:sp>
        <p:sp>
          <p:nvSpPr>
            <p:cNvPr id="6168" name="Text Box 14"/>
            <p:cNvSpPr txBox="1">
              <a:spLocks noChangeArrowheads="1"/>
            </p:cNvSpPr>
            <p:nvPr/>
          </p:nvSpPr>
          <p:spPr bwMode="auto">
            <a:xfrm>
              <a:off x="3552" y="1440"/>
              <a:ext cx="1373" cy="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endParaRPr lang="en-US" sz="2000">
                <a:solidFill>
                  <a:srgbClr val="FFFFFF"/>
                </a:solidFill>
              </a:endParaRPr>
            </a:p>
          </p:txBody>
        </p:sp>
      </p:grpSp>
      <p:sp>
        <p:nvSpPr>
          <p:cNvPr id="6153" name="Freeform 7"/>
          <p:cNvSpPr>
            <a:spLocks/>
          </p:cNvSpPr>
          <p:nvPr/>
        </p:nvSpPr>
        <p:spPr bwMode="auto">
          <a:xfrm flipH="1">
            <a:off x="4800600" y="2057400"/>
            <a:ext cx="3733800" cy="4343400"/>
          </a:xfrm>
          <a:custGeom>
            <a:avLst/>
            <a:gdLst>
              <a:gd name="T0" fmla="*/ 2147483647 w 4705"/>
              <a:gd name="T1" fmla="*/ 2147483647 h 5857"/>
              <a:gd name="T2" fmla="*/ 2147483647 w 4705"/>
              <a:gd name="T3" fmla="*/ 2147483647 h 5857"/>
              <a:gd name="T4" fmla="*/ 2147483647 w 4705"/>
              <a:gd name="T5" fmla="*/ 2147483647 h 5857"/>
              <a:gd name="T6" fmla="*/ 2147483647 w 4705"/>
              <a:gd name="T7" fmla="*/ 2147483647 h 5857"/>
              <a:gd name="T8" fmla="*/ 2147483647 w 4705"/>
              <a:gd name="T9" fmla="*/ 2147483647 h 5857"/>
              <a:gd name="T10" fmla="*/ 2147483647 w 4705"/>
              <a:gd name="T11" fmla="*/ 2147483647 h 5857"/>
              <a:gd name="T12" fmla="*/ 2147483647 w 4705"/>
              <a:gd name="T13" fmla="*/ 2147483647 h 5857"/>
              <a:gd name="T14" fmla="*/ 2147483647 w 4705"/>
              <a:gd name="T15" fmla="*/ 2147483647 h 5857"/>
              <a:gd name="T16" fmla="*/ 2147483647 w 4705"/>
              <a:gd name="T17" fmla="*/ 2147483647 h 5857"/>
              <a:gd name="T18" fmla="*/ 2147483647 w 4705"/>
              <a:gd name="T19" fmla="*/ 2147483647 h 5857"/>
              <a:gd name="T20" fmla="*/ 2147483647 w 4705"/>
              <a:gd name="T21" fmla="*/ 2147483647 h 5857"/>
              <a:gd name="T22" fmla="*/ 2147483647 w 4705"/>
              <a:gd name="T23" fmla="*/ 2147483647 h 5857"/>
              <a:gd name="T24" fmla="*/ 2147483647 w 4705"/>
              <a:gd name="T25" fmla="*/ 2147483647 h 5857"/>
              <a:gd name="T26" fmla="*/ 2147483647 w 4705"/>
              <a:gd name="T27" fmla="*/ 2147483647 h 5857"/>
              <a:gd name="T28" fmla="*/ 2147483647 w 4705"/>
              <a:gd name="T29" fmla="*/ 2147483647 h 5857"/>
              <a:gd name="T30" fmla="*/ 2147483647 w 4705"/>
              <a:gd name="T31" fmla="*/ 2147483647 h 5857"/>
              <a:gd name="T32" fmla="*/ 2147483647 w 4705"/>
              <a:gd name="T33" fmla="*/ 2147483647 h 5857"/>
              <a:gd name="T34" fmla="*/ 2147483647 w 4705"/>
              <a:gd name="T35" fmla="*/ 2147483647 h 5857"/>
              <a:gd name="T36" fmla="*/ 2147483647 w 4705"/>
              <a:gd name="T37" fmla="*/ 2147483647 h 5857"/>
              <a:gd name="T38" fmla="*/ 2147483647 w 4705"/>
              <a:gd name="T39" fmla="*/ 2147483647 h 5857"/>
              <a:gd name="T40" fmla="*/ 2147483647 w 4705"/>
              <a:gd name="T41" fmla="*/ 2147483647 h 5857"/>
              <a:gd name="T42" fmla="*/ 2147483647 w 4705"/>
              <a:gd name="T43" fmla="*/ 2147483647 h 5857"/>
              <a:gd name="T44" fmla="*/ 2147483647 w 4705"/>
              <a:gd name="T45" fmla="*/ 2147483647 h 5857"/>
              <a:gd name="T46" fmla="*/ 2147483647 w 4705"/>
              <a:gd name="T47" fmla="*/ 2147483647 h 5857"/>
              <a:gd name="T48" fmla="*/ 2147483647 w 4705"/>
              <a:gd name="T49" fmla="*/ 2147483647 h 5857"/>
              <a:gd name="T50" fmla="*/ 2147483647 w 4705"/>
              <a:gd name="T51" fmla="*/ 2147483647 h 5857"/>
              <a:gd name="T52" fmla="*/ 2147483647 w 4705"/>
              <a:gd name="T53" fmla="*/ 2147483647 h 5857"/>
              <a:gd name="T54" fmla="*/ 2147483647 w 4705"/>
              <a:gd name="T55" fmla="*/ 2147483647 h 5857"/>
              <a:gd name="T56" fmla="*/ 2147483647 w 4705"/>
              <a:gd name="T57" fmla="*/ 2147483647 h 5857"/>
              <a:gd name="T58" fmla="*/ 2147483647 w 4705"/>
              <a:gd name="T59" fmla="*/ 2147483647 h 5857"/>
              <a:gd name="T60" fmla="*/ 2147483647 w 4705"/>
              <a:gd name="T61" fmla="*/ 2147483647 h 5857"/>
              <a:gd name="T62" fmla="*/ 2147483647 w 4705"/>
              <a:gd name="T63" fmla="*/ 2147483647 h 5857"/>
              <a:gd name="T64" fmla="*/ 2147483647 w 4705"/>
              <a:gd name="T65" fmla="*/ 2147483647 h 5857"/>
              <a:gd name="T66" fmla="*/ 2147483647 w 4705"/>
              <a:gd name="T67" fmla="*/ 2147483647 h 5857"/>
              <a:gd name="T68" fmla="*/ 2147483647 w 4705"/>
              <a:gd name="T69" fmla="*/ 2147483647 h 5857"/>
              <a:gd name="T70" fmla="*/ 2147483647 w 4705"/>
              <a:gd name="T71" fmla="*/ 2147483647 h 5857"/>
              <a:gd name="T72" fmla="*/ 2147483647 w 4705"/>
              <a:gd name="T73" fmla="*/ 2147483647 h 5857"/>
              <a:gd name="T74" fmla="*/ 2147483647 w 4705"/>
              <a:gd name="T75" fmla="*/ 2147483647 h 5857"/>
              <a:gd name="T76" fmla="*/ 2147483647 w 4705"/>
              <a:gd name="T77" fmla="*/ 2147483647 h 5857"/>
              <a:gd name="T78" fmla="*/ 2147483647 w 4705"/>
              <a:gd name="T79" fmla="*/ 2147483647 h 5857"/>
              <a:gd name="T80" fmla="*/ 2147483647 w 4705"/>
              <a:gd name="T81" fmla="*/ 2147483647 h 5857"/>
              <a:gd name="T82" fmla="*/ 2147483647 w 4705"/>
              <a:gd name="T83" fmla="*/ 2147483647 h 5857"/>
              <a:gd name="T84" fmla="*/ 2147483647 w 4705"/>
              <a:gd name="T85" fmla="*/ 2147483647 h 5857"/>
              <a:gd name="T86" fmla="*/ 2147483647 w 4705"/>
              <a:gd name="T87" fmla="*/ 2147483647 h 5857"/>
              <a:gd name="T88" fmla="*/ 2147483647 w 4705"/>
              <a:gd name="T89" fmla="*/ 2147483647 h 5857"/>
              <a:gd name="T90" fmla="*/ 2147483647 w 4705"/>
              <a:gd name="T91" fmla="*/ 2147483647 h 5857"/>
              <a:gd name="T92" fmla="*/ 2147483647 w 4705"/>
              <a:gd name="T93" fmla="*/ 2147483647 h 5857"/>
              <a:gd name="T94" fmla="*/ 2147483647 w 4705"/>
              <a:gd name="T95" fmla="*/ 2147483647 h 5857"/>
              <a:gd name="T96" fmla="*/ 2147483647 w 4705"/>
              <a:gd name="T97" fmla="*/ 2147483647 h 5857"/>
              <a:gd name="T98" fmla="*/ 2147483647 w 4705"/>
              <a:gd name="T99" fmla="*/ 2147483647 h 5857"/>
              <a:gd name="T100" fmla="*/ 2147483647 w 4705"/>
              <a:gd name="T101" fmla="*/ 2147483647 h 5857"/>
              <a:gd name="T102" fmla="*/ 2147483647 w 4705"/>
              <a:gd name="T103" fmla="*/ 2147483647 h 5857"/>
              <a:gd name="T104" fmla="*/ 2147483647 w 4705"/>
              <a:gd name="T105" fmla="*/ 2147483647 h 5857"/>
              <a:gd name="T106" fmla="*/ 2147483647 w 4705"/>
              <a:gd name="T107" fmla="*/ 2147483647 h 5857"/>
              <a:gd name="T108" fmla="*/ 2147483647 w 4705"/>
              <a:gd name="T109" fmla="*/ 2147483647 h 5857"/>
              <a:gd name="T110" fmla="*/ 0 w 4705"/>
              <a:gd name="T111" fmla="*/ 2147483647 h 5857"/>
              <a:gd name="T112" fmla="*/ 2147483647 w 4705"/>
              <a:gd name="T113" fmla="*/ 2147483647 h 5857"/>
              <a:gd name="T114" fmla="*/ 2147483647 w 4705"/>
              <a:gd name="T115" fmla="*/ 2147483647 h 5857"/>
              <a:gd name="T116" fmla="*/ 2147483647 w 4705"/>
              <a:gd name="T117" fmla="*/ 2147483647 h 5857"/>
              <a:gd name="T118" fmla="*/ 2147483647 w 4705"/>
              <a:gd name="T119" fmla="*/ 2147483647 h 5857"/>
              <a:gd name="T120" fmla="*/ 2147483647 w 4705"/>
              <a:gd name="T121" fmla="*/ 2147483647 h 585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4705"/>
              <a:gd name="T184" fmla="*/ 0 h 5857"/>
              <a:gd name="T185" fmla="*/ 4705 w 4705"/>
              <a:gd name="T186" fmla="*/ 5857 h 585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4705" h="5857">
                <a:moveTo>
                  <a:pt x="1940" y="24"/>
                </a:moveTo>
                <a:lnTo>
                  <a:pt x="2180" y="0"/>
                </a:lnTo>
                <a:lnTo>
                  <a:pt x="2426" y="2"/>
                </a:lnTo>
                <a:lnTo>
                  <a:pt x="2673" y="24"/>
                </a:lnTo>
                <a:lnTo>
                  <a:pt x="2920" y="70"/>
                </a:lnTo>
                <a:lnTo>
                  <a:pt x="3159" y="133"/>
                </a:lnTo>
                <a:lnTo>
                  <a:pt x="3393" y="222"/>
                </a:lnTo>
                <a:lnTo>
                  <a:pt x="3616" y="327"/>
                </a:lnTo>
                <a:lnTo>
                  <a:pt x="3825" y="458"/>
                </a:lnTo>
                <a:lnTo>
                  <a:pt x="3949" y="567"/>
                </a:lnTo>
                <a:lnTo>
                  <a:pt x="4056" y="708"/>
                </a:lnTo>
                <a:lnTo>
                  <a:pt x="4144" y="871"/>
                </a:lnTo>
                <a:lnTo>
                  <a:pt x="4218" y="1052"/>
                </a:lnTo>
                <a:lnTo>
                  <a:pt x="4277" y="1240"/>
                </a:lnTo>
                <a:lnTo>
                  <a:pt x="4328" y="1434"/>
                </a:lnTo>
                <a:lnTo>
                  <a:pt x="4370" y="1623"/>
                </a:lnTo>
                <a:lnTo>
                  <a:pt x="4409" y="1805"/>
                </a:lnTo>
                <a:lnTo>
                  <a:pt x="4413" y="1855"/>
                </a:lnTo>
                <a:lnTo>
                  <a:pt x="4409" y="1895"/>
                </a:lnTo>
                <a:lnTo>
                  <a:pt x="4398" y="1924"/>
                </a:lnTo>
                <a:lnTo>
                  <a:pt x="4381" y="1952"/>
                </a:lnTo>
                <a:lnTo>
                  <a:pt x="4359" y="1978"/>
                </a:lnTo>
                <a:lnTo>
                  <a:pt x="4337" y="2008"/>
                </a:lnTo>
                <a:lnTo>
                  <a:pt x="4313" y="2045"/>
                </a:lnTo>
                <a:lnTo>
                  <a:pt x="4293" y="2095"/>
                </a:lnTo>
                <a:lnTo>
                  <a:pt x="4284" y="2117"/>
                </a:lnTo>
                <a:lnTo>
                  <a:pt x="4278" y="2143"/>
                </a:lnTo>
                <a:lnTo>
                  <a:pt x="4273" y="2168"/>
                </a:lnTo>
                <a:lnTo>
                  <a:pt x="4273" y="2196"/>
                </a:lnTo>
                <a:lnTo>
                  <a:pt x="4273" y="2222"/>
                </a:lnTo>
                <a:lnTo>
                  <a:pt x="4277" y="2250"/>
                </a:lnTo>
                <a:lnTo>
                  <a:pt x="4282" y="2274"/>
                </a:lnTo>
                <a:lnTo>
                  <a:pt x="4293" y="2297"/>
                </a:lnTo>
                <a:lnTo>
                  <a:pt x="4330" y="2371"/>
                </a:lnTo>
                <a:lnTo>
                  <a:pt x="4365" y="2430"/>
                </a:lnTo>
                <a:lnTo>
                  <a:pt x="4396" y="2480"/>
                </a:lnTo>
                <a:lnTo>
                  <a:pt x="4427" y="2524"/>
                </a:lnTo>
                <a:lnTo>
                  <a:pt x="4459" y="2563"/>
                </a:lnTo>
                <a:lnTo>
                  <a:pt x="4494" y="2609"/>
                </a:lnTo>
                <a:lnTo>
                  <a:pt x="4534" y="2660"/>
                </a:lnTo>
                <a:lnTo>
                  <a:pt x="4580" y="2726"/>
                </a:lnTo>
                <a:lnTo>
                  <a:pt x="4602" y="2756"/>
                </a:lnTo>
                <a:lnTo>
                  <a:pt x="4626" y="2789"/>
                </a:lnTo>
                <a:lnTo>
                  <a:pt x="4650" y="2825"/>
                </a:lnTo>
                <a:lnTo>
                  <a:pt x="4672" y="2861"/>
                </a:lnTo>
                <a:lnTo>
                  <a:pt x="4689" y="2897"/>
                </a:lnTo>
                <a:lnTo>
                  <a:pt x="4700" y="2932"/>
                </a:lnTo>
                <a:lnTo>
                  <a:pt x="4705" y="2966"/>
                </a:lnTo>
                <a:lnTo>
                  <a:pt x="4702" y="3002"/>
                </a:lnTo>
                <a:lnTo>
                  <a:pt x="4674" y="3047"/>
                </a:lnTo>
                <a:lnTo>
                  <a:pt x="4635" y="3083"/>
                </a:lnTo>
                <a:lnTo>
                  <a:pt x="4588" y="3107"/>
                </a:lnTo>
                <a:lnTo>
                  <a:pt x="4536" y="3129"/>
                </a:lnTo>
                <a:lnTo>
                  <a:pt x="4483" y="3147"/>
                </a:lnTo>
                <a:lnTo>
                  <a:pt x="4433" y="3170"/>
                </a:lnTo>
                <a:lnTo>
                  <a:pt x="4391" y="3202"/>
                </a:lnTo>
                <a:lnTo>
                  <a:pt x="4359" y="3246"/>
                </a:lnTo>
                <a:lnTo>
                  <a:pt x="4345" y="3277"/>
                </a:lnTo>
                <a:lnTo>
                  <a:pt x="4341" y="3313"/>
                </a:lnTo>
                <a:lnTo>
                  <a:pt x="4345" y="3345"/>
                </a:lnTo>
                <a:lnTo>
                  <a:pt x="4358" y="3381"/>
                </a:lnTo>
                <a:lnTo>
                  <a:pt x="4372" y="3414"/>
                </a:lnTo>
                <a:lnTo>
                  <a:pt x="4392" y="3448"/>
                </a:lnTo>
                <a:lnTo>
                  <a:pt x="4413" y="3484"/>
                </a:lnTo>
                <a:lnTo>
                  <a:pt x="4435" y="3521"/>
                </a:lnTo>
                <a:lnTo>
                  <a:pt x="4448" y="3557"/>
                </a:lnTo>
                <a:lnTo>
                  <a:pt x="4444" y="3593"/>
                </a:lnTo>
                <a:lnTo>
                  <a:pt x="4422" y="3623"/>
                </a:lnTo>
                <a:lnTo>
                  <a:pt x="4392" y="3652"/>
                </a:lnTo>
                <a:lnTo>
                  <a:pt x="4356" y="3676"/>
                </a:lnTo>
                <a:lnTo>
                  <a:pt x="4319" y="3696"/>
                </a:lnTo>
                <a:lnTo>
                  <a:pt x="4288" y="3710"/>
                </a:lnTo>
                <a:lnTo>
                  <a:pt x="4267" y="3720"/>
                </a:lnTo>
                <a:lnTo>
                  <a:pt x="4291" y="3728"/>
                </a:lnTo>
                <a:lnTo>
                  <a:pt x="4319" y="3738"/>
                </a:lnTo>
                <a:lnTo>
                  <a:pt x="4343" y="3744"/>
                </a:lnTo>
                <a:lnTo>
                  <a:pt x="4369" y="3756"/>
                </a:lnTo>
                <a:lnTo>
                  <a:pt x="4389" y="3765"/>
                </a:lnTo>
                <a:lnTo>
                  <a:pt x="4404" y="3781"/>
                </a:lnTo>
                <a:lnTo>
                  <a:pt x="4413" y="3801"/>
                </a:lnTo>
                <a:lnTo>
                  <a:pt x="4416" y="3831"/>
                </a:lnTo>
                <a:lnTo>
                  <a:pt x="4409" y="3849"/>
                </a:lnTo>
                <a:lnTo>
                  <a:pt x="4396" y="3871"/>
                </a:lnTo>
                <a:lnTo>
                  <a:pt x="4380" y="3892"/>
                </a:lnTo>
                <a:lnTo>
                  <a:pt x="4363" y="3916"/>
                </a:lnTo>
                <a:lnTo>
                  <a:pt x="4343" y="3938"/>
                </a:lnTo>
                <a:lnTo>
                  <a:pt x="4328" y="3960"/>
                </a:lnTo>
                <a:lnTo>
                  <a:pt x="4319" y="3982"/>
                </a:lnTo>
                <a:lnTo>
                  <a:pt x="4315" y="4006"/>
                </a:lnTo>
                <a:lnTo>
                  <a:pt x="4319" y="4045"/>
                </a:lnTo>
                <a:lnTo>
                  <a:pt x="4334" y="4087"/>
                </a:lnTo>
                <a:lnTo>
                  <a:pt x="4354" y="4125"/>
                </a:lnTo>
                <a:lnTo>
                  <a:pt x="4378" y="4162"/>
                </a:lnTo>
                <a:lnTo>
                  <a:pt x="4400" y="4198"/>
                </a:lnTo>
                <a:lnTo>
                  <a:pt x="4420" y="4236"/>
                </a:lnTo>
                <a:lnTo>
                  <a:pt x="4433" y="4275"/>
                </a:lnTo>
                <a:lnTo>
                  <a:pt x="4439" y="4319"/>
                </a:lnTo>
                <a:lnTo>
                  <a:pt x="4433" y="4355"/>
                </a:lnTo>
                <a:lnTo>
                  <a:pt x="4420" y="4404"/>
                </a:lnTo>
                <a:lnTo>
                  <a:pt x="4400" y="4460"/>
                </a:lnTo>
                <a:lnTo>
                  <a:pt x="4376" y="4521"/>
                </a:lnTo>
                <a:lnTo>
                  <a:pt x="4346" y="4577"/>
                </a:lnTo>
                <a:lnTo>
                  <a:pt x="4317" y="4628"/>
                </a:lnTo>
                <a:lnTo>
                  <a:pt x="4289" y="4668"/>
                </a:lnTo>
                <a:lnTo>
                  <a:pt x="4264" y="4692"/>
                </a:lnTo>
                <a:lnTo>
                  <a:pt x="4201" y="4716"/>
                </a:lnTo>
                <a:lnTo>
                  <a:pt x="4133" y="4742"/>
                </a:lnTo>
                <a:lnTo>
                  <a:pt x="4059" y="4767"/>
                </a:lnTo>
                <a:lnTo>
                  <a:pt x="3986" y="4793"/>
                </a:lnTo>
                <a:lnTo>
                  <a:pt x="3908" y="4819"/>
                </a:lnTo>
                <a:lnTo>
                  <a:pt x="3838" y="4849"/>
                </a:lnTo>
                <a:lnTo>
                  <a:pt x="3770" y="4876"/>
                </a:lnTo>
                <a:lnTo>
                  <a:pt x="3713" y="4910"/>
                </a:lnTo>
                <a:lnTo>
                  <a:pt x="3671" y="4932"/>
                </a:lnTo>
                <a:lnTo>
                  <a:pt x="3647" y="4946"/>
                </a:lnTo>
                <a:lnTo>
                  <a:pt x="3634" y="4954"/>
                </a:lnTo>
                <a:lnTo>
                  <a:pt x="3630" y="4964"/>
                </a:lnTo>
                <a:lnTo>
                  <a:pt x="3629" y="4976"/>
                </a:lnTo>
                <a:lnTo>
                  <a:pt x="3630" y="4996"/>
                </a:lnTo>
                <a:lnTo>
                  <a:pt x="3625" y="5027"/>
                </a:lnTo>
                <a:lnTo>
                  <a:pt x="3616" y="5079"/>
                </a:lnTo>
                <a:lnTo>
                  <a:pt x="3608" y="5156"/>
                </a:lnTo>
                <a:lnTo>
                  <a:pt x="3621" y="5243"/>
                </a:lnTo>
                <a:lnTo>
                  <a:pt x="3645" y="5337"/>
                </a:lnTo>
                <a:lnTo>
                  <a:pt x="3675" y="5430"/>
                </a:lnTo>
                <a:lnTo>
                  <a:pt x="3695" y="5515"/>
                </a:lnTo>
                <a:lnTo>
                  <a:pt x="3702" y="5591"/>
                </a:lnTo>
                <a:lnTo>
                  <a:pt x="3686" y="5650"/>
                </a:lnTo>
                <a:lnTo>
                  <a:pt x="3640" y="5688"/>
                </a:lnTo>
                <a:lnTo>
                  <a:pt x="3362" y="5765"/>
                </a:lnTo>
                <a:lnTo>
                  <a:pt x="3058" y="5817"/>
                </a:lnTo>
                <a:lnTo>
                  <a:pt x="2734" y="5845"/>
                </a:lnTo>
                <a:lnTo>
                  <a:pt x="2403" y="5857"/>
                </a:lnTo>
                <a:lnTo>
                  <a:pt x="2066" y="5855"/>
                </a:lnTo>
                <a:lnTo>
                  <a:pt x="1738" y="5849"/>
                </a:lnTo>
                <a:lnTo>
                  <a:pt x="1425" y="5841"/>
                </a:lnTo>
                <a:lnTo>
                  <a:pt x="1138" y="5839"/>
                </a:lnTo>
                <a:lnTo>
                  <a:pt x="1130" y="5761"/>
                </a:lnTo>
                <a:lnTo>
                  <a:pt x="1130" y="5668"/>
                </a:lnTo>
                <a:lnTo>
                  <a:pt x="1132" y="5563"/>
                </a:lnTo>
                <a:lnTo>
                  <a:pt x="1140" y="5450"/>
                </a:lnTo>
                <a:lnTo>
                  <a:pt x="1145" y="5329"/>
                </a:lnTo>
                <a:lnTo>
                  <a:pt x="1153" y="5208"/>
                </a:lnTo>
                <a:lnTo>
                  <a:pt x="1158" y="5089"/>
                </a:lnTo>
                <a:lnTo>
                  <a:pt x="1164" y="4978"/>
                </a:lnTo>
                <a:lnTo>
                  <a:pt x="1162" y="4892"/>
                </a:lnTo>
                <a:lnTo>
                  <a:pt x="1158" y="4809"/>
                </a:lnTo>
                <a:lnTo>
                  <a:pt x="1153" y="4726"/>
                </a:lnTo>
                <a:lnTo>
                  <a:pt x="1143" y="4642"/>
                </a:lnTo>
                <a:lnTo>
                  <a:pt x="1130" y="4559"/>
                </a:lnTo>
                <a:lnTo>
                  <a:pt x="1119" y="4476"/>
                </a:lnTo>
                <a:lnTo>
                  <a:pt x="1105" y="4394"/>
                </a:lnTo>
                <a:lnTo>
                  <a:pt x="1092" y="4313"/>
                </a:lnTo>
                <a:lnTo>
                  <a:pt x="1031" y="4085"/>
                </a:lnTo>
                <a:lnTo>
                  <a:pt x="950" y="3898"/>
                </a:lnTo>
                <a:lnTo>
                  <a:pt x="851" y="3744"/>
                </a:lnTo>
                <a:lnTo>
                  <a:pt x="742" y="3613"/>
                </a:lnTo>
                <a:lnTo>
                  <a:pt x="626" y="3494"/>
                </a:lnTo>
                <a:lnTo>
                  <a:pt x="514" y="3381"/>
                </a:lnTo>
                <a:lnTo>
                  <a:pt x="405" y="3266"/>
                </a:lnTo>
                <a:lnTo>
                  <a:pt x="313" y="3139"/>
                </a:lnTo>
                <a:lnTo>
                  <a:pt x="210" y="2956"/>
                </a:lnTo>
                <a:lnTo>
                  <a:pt x="133" y="2783"/>
                </a:lnTo>
                <a:lnTo>
                  <a:pt x="74" y="2615"/>
                </a:lnTo>
                <a:lnTo>
                  <a:pt x="37" y="2456"/>
                </a:lnTo>
                <a:lnTo>
                  <a:pt x="13" y="2303"/>
                </a:lnTo>
                <a:lnTo>
                  <a:pt x="2" y="2163"/>
                </a:lnTo>
                <a:lnTo>
                  <a:pt x="0" y="2030"/>
                </a:lnTo>
                <a:lnTo>
                  <a:pt x="8" y="1911"/>
                </a:lnTo>
                <a:lnTo>
                  <a:pt x="39" y="1667"/>
                </a:lnTo>
                <a:lnTo>
                  <a:pt x="98" y="1450"/>
                </a:lnTo>
                <a:lnTo>
                  <a:pt x="175" y="1256"/>
                </a:lnTo>
                <a:lnTo>
                  <a:pt x="271" y="1087"/>
                </a:lnTo>
                <a:lnTo>
                  <a:pt x="372" y="934"/>
                </a:lnTo>
                <a:lnTo>
                  <a:pt x="481" y="804"/>
                </a:lnTo>
                <a:lnTo>
                  <a:pt x="589" y="687"/>
                </a:lnTo>
                <a:lnTo>
                  <a:pt x="692" y="587"/>
                </a:lnTo>
                <a:lnTo>
                  <a:pt x="786" y="502"/>
                </a:lnTo>
                <a:lnTo>
                  <a:pt x="904" y="417"/>
                </a:lnTo>
                <a:lnTo>
                  <a:pt x="1040" y="333"/>
                </a:lnTo>
                <a:lnTo>
                  <a:pt x="1197" y="254"/>
                </a:lnTo>
                <a:lnTo>
                  <a:pt x="1366" y="179"/>
                </a:lnTo>
                <a:lnTo>
                  <a:pt x="1548" y="115"/>
                </a:lnTo>
                <a:lnTo>
                  <a:pt x="1740" y="62"/>
                </a:lnTo>
                <a:lnTo>
                  <a:pt x="1940" y="24"/>
                </a:lnTo>
                <a:close/>
              </a:path>
            </a:pathLst>
          </a:cu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 flipV="1">
            <a:off x="1371600" y="3200400"/>
            <a:ext cx="214313" cy="57943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79" name="Text Box 27"/>
          <p:cNvSpPr txBox="1">
            <a:spLocks noChangeArrowheads="1"/>
          </p:cNvSpPr>
          <p:nvPr/>
        </p:nvSpPr>
        <p:spPr bwMode="auto">
          <a:xfrm>
            <a:off x="1143000" y="251460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Higher Learning Center</a:t>
            </a:r>
          </a:p>
        </p:txBody>
      </p:sp>
      <p:sp>
        <p:nvSpPr>
          <p:cNvPr id="23580" name="Text Box 28"/>
          <p:cNvSpPr txBox="1">
            <a:spLocks noChangeArrowheads="1"/>
          </p:cNvSpPr>
          <p:nvPr/>
        </p:nvSpPr>
        <p:spPr bwMode="auto">
          <a:xfrm>
            <a:off x="1752600" y="324485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Vital Functions</a:t>
            </a:r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 flipH="1">
            <a:off x="1905000" y="3886200"/>
            <a:ext cx="595313" cy="3190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1" name="Text Box 29"/>
          <p:cNvSpPr txBox="1">
            <a:spLocks noChangeArrowheads="1"/>
          </p:cNvSpPr>
          <p:nvPr/>
        </p:nvSpPr>
        <p:spPr bwMode="auto">
          <a:xfrm>
            <a:off x="838200" y="3733800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Muscle Control</a:t>
            </a:r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5487988" y="2514600"/>
            <a:ext cx="251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>
                <a:solidFill>
                  <a:srgbClr val="FFFFFF"/>
                </a:solidFill>
              </a:rPr>
              <a:t>Higher Learning Center</a:t>
            </a:r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 flipH="1" flipV="1">
            <a:off x="6324600" y="3962400"/>
            <a:ext cx="563563" cy="290513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3" name="Text Box 31"/>
          <p:cNvSpPr txBox="1">
            <a:spLocks noChangeArrowheads="1"/>
          </p:cNvSpPr>
          <p:nvPr/>
        </p:nvSpPr>
        <p:spPr bwMode="auto">
          <a:xfrm>
            <a:off x="5868988" y="32766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>
                <a:solidFill>
                  <a:schemeClr val="bg1"/>
                </a:solidFill>
              </a:rPr>
              <a:t>Vital Functions</a:t>
            </a:r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7467600" y="3276600"/>
            <a:ext cx="92075" cy="4572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84" name="Text Box 32"/>
          <p:cNvSpPr txBox="1">
            <a:spLocks noChangeArrowheads="1"/>
          </p:cNvSpPr>
          <p:nvPr/>
        </p:nvSpPr>
        <p:spPr bwMode="auto">
          <a:xfrm>
            <a:off x="6859588" y="3794125"/>
            <a:ext cx="1219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Muscle Control</a:t>
            </a:r>
          </a:p>
        </p:txBody>
      </p:sp>
      <p:sp>
        <p:nvSpPr>
          <p:cNvPr id="23585" name="Line 33"/>
          <p:cNvSpPr>
            <a:spLocks noChangeShapeType="1"/>
          </p:cNvSpPr>
          <p:nvPr/>
        </p:nvSpPr>
        <p:spPr bwMode="auto">
          <a:xfrm>
            <a:off x="838200" y="838200"/>
            <a:ext cx="7467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6165" name="Text Box 35"/>
          <p:cNvSpPr txBox="1">
            <a:spLocks noChangeArrowheads="1"/>
          </p:cNvSpPr>
          <p:nvPr/>
        </p:nvSpPr>
        <p:spPr bwMode="auto">
          <a:xfrm>
            <a:off x="8610600" y="65532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24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 autoUpdateAnimBg="0"/>
      <p:bldP spid="23556" grpId="0" animBg="1" autoUpdateAnimBg="0"/>
      <p:bldP spid="23567" grpId="0" animBg="1"/>
      <p:bldP spid="23579" grpId="0" autoUpdateAnimBg="0"/>
      <p:bldP spid="23580" grpId="0" autoUpdateAnimBg="0"/>
      <p:bldP spid="23568" grpId="0" animBg="1"/>
      <p:bldP spid="23581" grpId="0" autoUpdateAnimBg="0"/>
      <p:bldP spid="23582" grpId="0" autoUpdateAnimBg="0"/>
      <p:bldP spid="23570" grpId="0" animBg="1"/>
      <p:bldP spid="23583" grpId="0" autoUpdateAnimBg="0"/>
      <p:bldP spid="23569" grpId="0" animBg="1"/>
      <p:bldP spid="2358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27" descr="Ey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</a:rPr>
              <a:t>HOW ALCOHOL AFFECTS VISION</a:t>
            </a:r>
            <a:endParaRPr lang="en-US" sz="4400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901700" y="1066800"/>
            <a:ext cx="31369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500">
                <a:solidFill>
                  <a:srgbClr val="006600"/>
                </a:solidFill>
              </a:rPr>
              <a:t>visual acuity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90600" y="2438400"/>
            <a:ext cx="28130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500">
                <a:solidFill>
                  <a:srgbClr val="CC0000"/>
                </a:solidFill>
              </a:rPr>
              <a:t>side vision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609600" y="3810000"/>
            <a:ext cx="335280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500">
                <a:solidFill>
                  <a:srgbClr val="000099"/>
                </a:solidFill>
              </a:rPr>
              <a:t>glare recovery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990600" y="5181600"/>
            <a:ext cx="2597150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500">
                <a:solidFill>
                  <a:srgbClr val="006600"/>
                </a:solidFill>
              </a:rPr>
              <a:t>eye focus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4545013" y="3186113"/>
            <a:ext cx="3895725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500">
                <a:solidFill>
                  <a:srgbClr val="000099"/>
                </a:solidFill>
              </a:rPr>
              <a:t>color distinction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4392613" y="4481513"/>
            <a:ext cx="42179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500">
                <a:solidFill>
                  <a:srgbClr val="006600"/>
                </a:solidFill>
              </a:rPr>
              <a:t>distance judgment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4926013" y="1738313"/>
            <a:ext cx="2884487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500">
                <a:solidFill>
                  <a:srgbClr val="CC0000"/>
                </a:solidFill>
              </a:rPr>
              <a:t>night vision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776788" y="5715000"/>
            <a:ext cx="3425825" cy="685800"/>
            <a:chOff x="3312" y="2880"/>
            <a:chExt cx="1824" cy="432"/>
          </a:xfrm>
        </p:grpSpPr>
        <p:sp>
          <p:nvSpPr>
            <p:cNvPr id="57357" name="Text Box 11"/>
            <p:cNvSpPr txBox="1">
              <a:spLocks noChangeArrowheads="1"/>
            </p:cNvSpPr>
            <p:nvPr/>
          </p:nvSpPr>
          <p:spPr bwMode="auto">
            <a:xfrm>
              <a:off x="3312" y="2880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500">
                  <a:solidFill>
                    <a:srgbClr val="CC0000"/>
                  </a:solidFill>
                </a:rPr>
                <a:t>double vision</a:t>
              </a:r>
            </a:p>
          </p:txBody>
        </p:sp>
        <p:sp>
          <p:nvSpPr>
            <p:cNvPr id="57358" name="Text Box 13"/>
            <p:cNvSpPr txBox="1">
              <a:spLocks noChangeArrowheads="1"/>
            </p:cNvSpPr>
            <p:nvPr/>
          </p:nvSpPr>
          <p:spPr bwMode="auto">
            <a:xfrm>
              <a:off x="3408" y="3024"/>
              <a:ext cx="17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en-US" sz="3500">
                  <a:solidFill>
                    <a:srgbClr val="CC0000"/>
                  </a:solidFill>
                </a:rPr>
                <a:t>double vision</a:t>
              </a:r>
            </a:p>
          </p:txBody>
        </p:sp>
      </p:grpSp>
      <p:sp>
        <p:nvSpPr>
          <p:cNvPr id="24590" name="Line 14"/>
          <p:cNvSpPr>
            <a:spLocks noChangeShapeType="1"/>
          </p:cNvSpPr>
          <p:nvPr/>
        </p:nvSpPr>
        <p:spPr bwMode="auto">
          <a:xfrm>
            <a:off x="304800" y="838200"/>
            <a:ext cx="84582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7356" name="Text Box 30"/>
          <p:cNvSpPr txBox="1">
            <a:spLocks noChangeArrowheads="1"/>
          </p:cNvSpPr>
          <p:nvPr/>
        </p:nvSpPr>
        <p:spPr bwMode="auto">
          <a:xfrm>
            <a:off x="8610600" y="65500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25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1" dur="5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3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3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3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3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3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81" grpId="0" autoUpdateAnimBg="0"/>
      <p:bldP spid="24582" grpId="0" autoUpdateAnimBg="0"/>
      <p:bldP spid="24583" grpId="0" autoUpdateAnimBg="0"/>
      <p:bldP spid="24584" grpId="0" autoUpdateAnimBg="0"/>
      <p:bldP spid="24585" grpId="0" autoUpdateAnimBg="0"/>
      <p:bldP spid="24586" grpId="0" autoUpdateAnimBg="0"/>
      <p:bldP spid="24588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22"/>
          <p:cNvPicPr>
            <a:picLocks noChangeAspect="1" noChangeArrowheads="1"/>
          </p:cNvPicPr>
          <p:nvPr/>
        </p:nvPicPr>
        <p:blipFill>
          <a:blip r:embed="rId2">
            <a:lum bright="52000" contrast="-70000"/>
          </a:blip>
          <a:srcRect l="3061" t="3712" r="2145" b="9052"/>
          <a:stretch>
            <a:fillRect/>
          </a:stretch>
        </p:blipFill>
        <p:spPr bwMode="auto">
          <a:xfrm>
            <a:off x="0" y="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0" dirty="0">
                <a:solidFill>
                  <a:srgbClr val="000099"/>
                </a:solidFill>
                <a:latin typeface="Arial Black" pitchFamily="34" charset="0"/>
              </a:rPr>
              <a:t>SHORT-TERM EFFECTS OF ALCOHOL</a:t>
            </a:r>
            <a:endParaRPr lang="en-US" sz="3600" dirty="0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00200" y="1447800"/>
            <a:ext cx="32766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0">
                <a:solidFill>
                  <a:srgbClr val="CC0000"/>
                </a:solidFill>
                <a:latin typeface="Arial Black" pitchFamily="34" charset="0"/>
              </a:rPr>
              <a:t>Perception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524000" y="4343400"/>
            <a:ext cx="2144713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0">
                <a:solidFill>
                  <a:srgbClr val="CC0000"/>
                </a:solidFill>
                <a:latin typeface="Arial Black" pitchFamily="34" charset="0"/>
              </a:rPr>
              <a:t>Sleep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4800600" y="4114800"/>
            <a:ext cx="21748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600" b="0">
                <a:solidFill>
                  <a:srgbClr val="CC0000"/>
                </a:solidFill>
                <a:latin typeface="Arial Black" pitchFamily="34" charset="0"/>
              </a:rPr>
              <a:t>Heart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060950" y="2190750"/>
            <a:ext cx="30162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0">
                <a:solidFill>
                  <a:srgbClr val="CC0000"/>
                </a:solidFill>
                <a:latin typeface="Arial Black" pitchFamily="34" charset="0"/>
              </a:rPr>
              <a:t>Emotions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685800" y="2819400"/>
            <a:ext cx="343535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0">
                <a:solidFill>
                  <a:srgbClr val="CC0000"/>
                </a:solidFill>
                <a:latin typeface="Arial Black" pitchFamily="34" charset="0"/>
              </a:rPr>
              <a:t>Motor ability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689350" y="5353050"/>
            <a:ext cx="30162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n-US" sz="3600" b="0">
                <a:solidFill>
                  <a:srgbClr val="CC0000"/>
                </a:solidFill>
                <a:latin typeface="Arial Black" pitchFamily="34" charset="0"/>
              </a:rPr>
              <a:t>Hangover</a:t>
            </a: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81000" y="838200"/>
            <a:ext cx="8305800" cy="1588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58378" name="Text Box 23"/>
          <p:cNvSpPr txBox="1">
            <a:spLocks noChangeArrowheads="1"/>
          </p:cNvSpPr>
          <p:nvPr/>
        </p:nvSpPr>
        <p:spPr bwMode="auto">
          <a:xfrm>
            <a:off x="8610600" y="65500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26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utoUpdateAnimBg="0"/>
      <p:bldP spid="25605" grpId="0" autoUpdateAnimBg="0"/>
      <p:bldP spid="25606" grpId="0" autoUpdateAnimBg="0"/>
      <p:bldP spid="25607" grpId="0" autoUpdateAnimBg="0"/>
      <p:bldP spid="25608" grpId="0" autoUpdateAnimBg="0"/>
      <p:bldP spid="25609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0"/>
          <p:cNvGraphicFramePr>
            <a:graphicFrameLocks noChangeAspect="1"/>
          </p:cNvGraphicFramePr>
          <p:nvPr/>
        </p:nvGraphicFramePr>
        <p:xfrm>
          <a:off x="1447800" y="762000"/>
          <a:ext cx="6029325" cy="609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6" name="Bitmap Image" r:id="rId3" imgW="3277057" imgH="2991268" progId="PBrush">
                  <p:embed/>
                </p:oleObj>
              </mc:Choice>
              <mc:Fallback>
                <p:oleObj name="Bitmap Image" r:id="rId3" imgW="3277057" imgH="2991268" progId="PBrush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76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3615"/>
                      <a:stretch>
                        <a:fillRect/>
                      </a:stretch>
                    </p:blipFill>
                    <p:spPr bwMode="auto">
                      <a:xfrm>
                        <a:off x="1447800" y="762000"/>
                        <a:ext cx="6029325" cy="609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447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CC0000"/>
                </a:solidFill>
                <a:latin typeface="Arial Black" pitchFamily="34" charset="0"/>
              </a:rPr>
              <a:t>REASONS FOR DIFFERING EFFECTS OF ALCOHOL</a:t>
            </a:r>
            <a:endParaRPr lang="en-US" sz="3600" dirty="0"/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1316038" y="1828800"/>
            <a:ext cx="4556125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700" b="0">
                <a:solidFill>
                  <a:srgbClr val="000099"/>
                </a:solidFill>
                <a:latin typeface="Arial Black" pitchFamily="34" charset="0"/>
              </a:rPr>
              <a:t>Expectations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957763" y="2727325"/>
            <a:ext cx="2814637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700" b="0">
                <a:solidFill>
                  <a:srgbClr val="000099"/>
                </a:solidFill>
                <a:latin typeface="Arial Black" pitchFamily="34" charset="0"/>
              </a:rPr>
              <a:t>Mood</a:t>
            </a:r>
          </a:p>
        </p:txBody>
      </p:sp>
      <p:sp>
        <p:nvSpPr>
          <p:cNvPr id="26638" name="Text Box 14"/>
          <p:cNvSpPr txBox="1">
            <a:spLocks noChangeArrowheads="1"/>
          </p:cNvSpPr>
          <p:nvPr/>
        </p:nvSpPr>
        <p:spPr bwMode="auto">
          <a:xfrm>
            <a:off x="2311400" y="3641725"/>
            <a:ext cx="3884613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700" b="0">
                <a:solidFill>
                  <a:srgbClr val="000099"/>
                </a:solidFill>
                <a:latin typeface="Arial Black" pitchFamily="34" charset="0"/>
              </a:rPr>
              <a:t>Tolerance</a:t>
            </a:r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5854700" y="4584700"/>
            <a:ext cx="2319338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700" b="0">
                <a:solidFill>
                  <a:srgbClr val="000099"/>
                </a:solidFill>
                <a:latin typeface="Arial Black" pitchFamily="34" charset="0"/>
              </a:rPr>
              <a:t>Fatigue</a:t>
            </a:r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858838" y="5546725"/>
            <a:ext cx="7370762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700" b="0">
                <a:solidFill>
                  <a:srgbClr val="000099"/>
                </a:solidFill>
                <a:latin typeface="Arial Black" pitchFamily="34" charset="0"/>
              </a:rPr>
              <a:t>Individual Differences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838200" y="1447800"/>
            <a:ext cx="7467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7178" name="Text Box 24"/>
          <p:cNvSpPr txBox="1">
            <a:spLocks noChangeArrowheads="1"/>
          </p:cNvSpPr>
          <p:nvPr/>
        </p:nvSpPr>
        <p:spPr bwMode="auto">
          <a:xfrm>
            <a:off x="8382000" y="655002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27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 autoUpdateAnimBg="0"/>
      <p:bldP spid="26637" grpId="0" autoUpdateAnimBg="0"/>
      <p:bldP spid="26638" grpId="0" autoUpdateAnimBg="0"/>
      <p:bldP spid="26639" grpId="0" autoUpdateAnimBg="0"/>
      <p:bldP spid="2664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1" descr="Road 13"/>
          <p:cNvPicPr>
            <a:picLocks noChangeAspect="1" noChangeArrowheads="1"/>
          </p:cNvPicPr>
          <p:nvPr/>
        </p:nvPicPr>
        <p:blipFill>
          <a:blip r:embed="rId2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COURSE OBJECTIVE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143000" y="3962400"/>
            <a:ext cx="708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defTabSz="347663" eaLnBrk="0" hangingPunct="0">
              <a:lnSpc>
                <a:spcPct val="80000"/>
              </a:lnSpc>
              <a:spcBef>
                <a:spcPct val="50000"/>
              </a:spcBef>
              <a:tabLst>
                <a:tab pos="455613" algn="l"/>
              </a:tabLst>
            </a:pPr>
            <a:r>
              <a:rPr lang="en-US" sz="2400">
                <a:solidFill>
                  <a:schemeClr val="tx1"/>
                </a:solidFill>
              </a:rPr>
              <a:t>1.  Gain information about the effects of alcohol and drugs on driving skills.</a:t>
            </a:r>
          </a:p>
          <a:p>
            <a:pPr marL="455613" indent="-455613" defTabSz="347663" eaLnBrk="0" hangingPunct="0">
              <a:lnSpc>
                <a:spcPct val="80000"/>
              </a:lnSpc>
              <a:spcBef>
                <a:spcPct val="50000"/>
              </a:spcBef>
              <a:tabLst>
                <a:tab pos="455613" algn="l"/>
              </a:tabLst>
            </a:pPr>
            <a:r>
              <a:rPr lang="en-US" sz="2400">
                <a:solidFill>
                  <a:schemeClr val="tx1"/>
                </a:solidFill>
              </a:rPr>
              <a:t>2.  Identify your own drinking or drugged driving pattern.</a:t>
            </a:r>
          </a:p>
          <a:p>
            <a:pPr marL="455613" indent="-455613" defTabSz="347663" eaLnBrk="0" hangingPunct="0">
              <a:lnSpc>
                <a:spcPct val="80000"/>
              </a:lnSpc>
              <a:spcBef>
                <a:spcPct val="50000"/>
              </a:spcBef>
              <a:tabLst>
                <a:tab pos="455613" algn="l"/>
              </a:tabLst>
            </a:pPr>
            <a:r>
              <a:rPr lang="en-US" sz="2400">
                <a:solidFill>
                  <a:schemeClr val="tx1"/>
                </a:solidFill>
              </a:rPr>
              <a:t>3.  Develop a plan to reduce the chance that you will be involved in future DWI behavior.</a:t>
            </a:r>
            <a:endParaRPr lang="en-US" sz="2600" b="0">
              <a:solidFill>
                <a:schemeClr val="tx1"/>
              </a:solidFill>
            </a:endParaRP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-76200" y="316865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  <a:cs typeface="+mn-cs"/>
              </a:rPr>
              <a:t>COURSE PURPOSES</a:t>
            </a:r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219200" y="1250950"/>
            <a:ext cx="6781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chemeClr val="tx1"/>
                </a:solidFill>
              </a:rPr>
              <a:t>To have people carry out responsible drinking/drugged driving decisions which will prevent future DWI behavior.</a:t>
            </a:r>
            <a:endParaRPr lang="en-US" sz="2400" i="1">
              <a:solidFill>
                <a:schemeClr val="tx1"/>
              </a:solidFill>
            </a:endParaRPr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1143000" y="1066800"/>
            <a:ext cx="6934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1219200" y="3733800"/>
            <a:ext cx="6705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2536" name="Text Box 22"/>
          <p:cNvSpPr txBox="1">
            <a:spLocks noChangeArrowheads="1"/>
          </p:cNvSpPr>
          <p:nvPr/>
        </p:nvSpPr>
        <p:spPr bwMode="auto">
          <a:xfrm>
            <a:off x="8610600" y="65500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  <p:bldP spid="9222" grpId="0" autoUpdateAnimBg="0"/>
      <p:bldP spid="9224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4"/>
          <p:cNvGrpSpPr>
            <a:grpSpLocks/>
          </p:cNvGrpSpPr>
          <p:nvPr/>
        </p:nvGrpSpPr>
        <p:grpSpPr bwMode="auto">
          <a:xfrm>
            <a:off x="0" y="-228600"/>
            <a:ext cx="9144000" cy="7086600"/>
            <a:chOff x="0" y="-144"/>
            <a:chExt cx="5760" cy="4464"/>
          </a:xfrm>
        </p:grpSpPr>
        <p:sp>
          <p:nvSpPr>
            <p:cNvPr id="61444" name="AutoShape 38" descr="75%"/>
            <p:cNvSpPr>
              <a:spLocks noChangeArrowheads="1"/>
            </p:cNvSpPr>
            <p:nvPr/>
          </p:nvSpPr>
          <p:spPr bwMode="auto">
            <a:xfrm rot="10800000">
              <a:off x="0" y="-144"/>
              <a:ext cx="5760" cy="446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969696"/>
                </a:gs>
                <a:gs pos="50000">
                  <a:srgbClr val="C0C0C0"/>
                </a:gs>
                <a:gs pos="100000">
                  <a:srgbClr val="969696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5" name="Line 39"/>
            <p:cNvSpPr>
              <a:spLocks noChangeShapeType="1"/>
            </p:cNvSpPr>
            <p:nvPr/>
          </p:nvSpPr>
          <p:spPr bwMode="auto">
            <a:xfrm flipV="1">
              <a:off x="1776" y="-144"/>
              <a:ext cx="720" cy="44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6" name="Line 40"/>
            <p:cNvSpPr>
              <a:spLocks noChangeShapeType="1"/>
            </p:cNvSpPr>
            <p:nvPr/>
          </p:nvSpPr>
          <p:spPr bwMode="auto">
            <a:xfrm flipH="1" flipV="1">
              <a:off x="3264" y="-144"/>
              <a:ext cx="624" cy="4464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47" name="AutoShape 42"/>
            <p:cNvSpPr>
              <a:spLocks noChangeArrowheads="1"/>
            </p:cNvSpPr>
            <p:nvPr/>
          </p:nvSpPr>
          <p:spPr bwMode="auto">
            <a:xfrm>
              <a:off x="4608" y="3792"/>
              <a:ext cx="144" cy="3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48" name="AutoShape 44"/>
            <p:cNvSpPr>
              <a:spLocks noChangeArrowheads="1"/>
            </p:cNvSpPr>
            <p:nvPr/>
          </p:nvSpPr>
          <p:spPr bwMode="auto">
            <a:xfrm>
              <a:off x="4368" y="3648"/>
              <a:ext cx="144" cy="3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49" name="AutoShape 45"/>
            <p:cNvSpPr>
              <a:spLocks noChangeArrowheads="1"/>
            </p:cNvSpPr>
            <p:nvPr/>
          </p:nvSpPr>
          <p:spPr bwMode="auto">
            <a:xfrm>
              <a:off x="4128" y="3504"/>
              <a:ext cx="144" cy="3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50" name="AutoShape 47"/>
            <p:cNvSpPr>
              <a:spLocks noChangeArrowheads="1"/>
            </p:cNvSpPr>
            <p:nvPr/>
          </p:nvSpPr>
          <p:spPr bwMode="auto">
            <a:xfrm>
              <a:off x="3888" y="3360"/>
              <a:ext cx="144" cy="3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51" name="AutoShape 49"/>
            <p:cNvSpPr>
              <a:spLocks noChangeArrowheads="1"/>
            </p:cNvSpPr>
            <p:nvPr/>
          </p:nvSpPr>
          <p:spPr bwMode="auto">
            <a:xfrm>
              <a:off x="3696" y="3024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52" name="AutoShape 50"/>
            <p:cNvSpPr>
              <a:spLocks noChangeArrowheads="1"/>
            </p:cNvSpPr>
            <p:nvPr/>
          </p:nvSpPr>
          <p:spPr bwMode="auto">
            <a:xfrm>
              <a:off x="3744" y="3264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53" name="AutoShape 51"/>
            <p:cNvSpPr>
              <a:spLocks noChangeArrowheads="1"/>
            </p:cNvSpPr>
            <p:nvPr/>
          </p:nvSpPr>
          <p:spPr bwMode="auto">
            <a:xfrm>
              <a:off x="3120" y="1872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54" name="AutoShape 52"/>
            <p:cNvSpPr>
              <a:spLocks noChangeArrowheads="1"/>
            </p:cNvSpPr>
            <p:nvPr/>
          </p:nvSpPr>
          <p:spPr bwMode="auto">
            <a:xfrm>
              <a:off x="3360" y="2016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55" name="AutoShape 53"/>
            <p:cNvSpPr>
              <a:spLocks noChangeArrowheads="1"/>
            </p:cNvSpPr>
            <p:nvPr/>
          </p:nvSpPr>
          <p:spPr bwMode="auto">
            <a:xfrm>
              <a:off x="3552" y="2208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56" name="AutoShape 54"/>
            <p:cNvSpPr>
              <a:spLocks noChangeArrowheads="1"/>
            </p:cNvSpPr>
            <p:nvPr/>
          </p:nvSpPr>
          <p:spPr bwMode="auto">
            <a:xfrm>
              <a:off x="3600" y="2448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57" name="AutoShape 55"/>
            <p:cNvSpPr>
              <a:spLocks noChangeArrowheads="1"/>
            </p:cNvSpPr>
            <p:nvPr/>
          </p:nvSpPr>
          <p:spPr bwMode="auto">
            <a:xfrm>
              <a:off x="3648" y="2736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58" name="AutoShape 56"/>
            <p:cNvSpPr>
              <a:spLocks noChangeArrowheads="1"/>
            </p:cNvSpPr>
            <p:nvPr/>
          </p:nvSpPr>
          <p:spPr bwMode="auto">
            <a:xfrm>
              <a:off x="2544" y="1584"/>
              <a:ext cx="96" cy="24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59" name="AutoShape 57"/>
            <p:cNvSpPr>
              <a:spLocks noChangeArrowheads="1"/>
            </p:cNvSpPr>
            <p:nvPr/>
          </p:nvSpPr>
          <p:spPr bwMode="auto">
            <a:xfrm>
              <a:off x="2736" y="1632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60" name="AutoShape 58"/>
            <p:cNvSpPr>
              <a:spLocks noChangeArrowheads="1"/>
            </p:cNvSpPr>
            <p:nvPr/>
          </p:nvSpPr>
          <p:spPr bwMode="auto">
            <a:xfrm>
              <a:off x="2928" y="1728"/>
              <a:ext cx="96" cy="2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61" name="AutoShape 59"/>
            <p:cNvSpPr>
              <a:spLocks noChangeArrowheads="1"/>
            </p:cNvSpPr>
            <p:nvPr/>
          </p:nvSpPr>
          <p:spPr bwMode="auto">
            <a:xfrm>
              <a:off x="2160" y="1344"/>
              <a:ext cx="96" cy="24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1462" name="AutoShape 60"/>
            <p:cNvSpPr>
              <a:spLocks noChangeArrowheads="1"/>
            </p:cNvSpPr>
            <p:nvPr/>
          </p:nvSpPr>
          <p:spPr bwMode="auto">
            <a:xfrm>
              <a:off x="2208" y="1056"/>
              <a:ext cx="96" cy="24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61463" name="Group 67"/>
            <p:cNvGrpSpPr>
              <a:grpSpLocks/>
            </p:cNvGrpSpPr>
            <p:nvPr/>
          </p:nvGrpSpPr>
          <p:grpSpPr bwMode="auto">
            <a:xfrm>
              <a:off x="2592" y="912"/>
              <a:ext cx="192" cy="384"/>
              <a:chOff x="2928" y="1200"/>
              <a:chExt cx="192" cy="384"/>
            </a:xfrm>
          </p:grpSpPr>
          <p:sp>
            <p:nvSpPr>
              <p:cNvPr id="61493" name="AutoShape 61"/>
              <p:cNvSpPr>
                <a:spLocks noChangeArrowheads="1"/>
              </p:cNvSpPr>
              <p:nvPr/>
            </p:nvSpPr>
            <p:spPr bwMode="auto">
              <a:xfrm>
                <a:off x="2928" y="1200"/>
                <a:ext cx="192" cy="384"/>
              </a:xfrm>
              <a:prstGeom prst="can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494" name="Arc 65"/>
              <p:cNvSpPr>
                <a:spLocks/>
              </p:cNvSpPr>
              <p:nvPr/>
            </p:nvSpPr>
            <p:spPr bwMode="auto">
              <a:xfrm rot="8186355">
                <a:off x="2976" y="1296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1495" name="Arc 66"/>
              <p:cNvSpPr>
                <a:spLocks/>
              </p:cNvSpPr>
              <p:nvPr/>
            </p:nvSpPr>
            <p:spPr bwMode="auto">
              <a:xfrm rot="8186355">
                <a:off x="2976" y="1392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61464" name="Group 68"/>
            <p:cNvGrpSpPr>
              <a:grpSpLocks/>
            </p:cNvGrpSpPr>
            <p:nvPr/>
          </p:nvGrpSpPr>
          <p:grpSpPr bwMode="auto">
            <a:xfrm>
              <a:off x="3120" y="912"/>
              <a:ext cx="192" cy="384"/>
              <a:chOff x="2928" y="1200"/>
              <a:chExt cx="192" cy="384"/>
            </a:xfrm>
          </p:grpSpPr>
          <p:sp>
            <p:nvSpPr>
              <p:cNvPr id="61490" name="AutoShape 69"/>
              <p:cNvSpPr>
                <a:spLocks noChangeArrowheads="1"/>
              </p:cNvSpPr>
              <p:nvPr/>
            </p:nvSpPr>
            <p:spPr bwMode="auto">
              <a:xfrm>
                <a:off x="2928" y="1200"/>
                <a:ext cx="192" cy="384"/>
              </a:xfrm>
              <a:prstGeom prst="can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491" name="Arc 70"/>
              <p:cNvSpPr>
                <a:spLocks/>
              </p:cNvSpPr>
              <p:nvPr/>
            </p:nvSpPr>
            <p:spPr bwMode="auto">
              <a:xfrm rot="8186355">
                <a:off x="2976" y="1296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1492" name="Arc 71"/>
              <p:cNvSpPr>
                <a:spLocks/>
              </p:cNvSpPr>
              <p:nvPr/>
            </p:nvSpPr>
            <p:spPr bwMode="auto">
              <a:xfrm rot="8186355">
                <a:off x="2976" y="1392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61465" name="Group 72"/>
            <p:cNvGrpSpPr>
              <a:grpSpLocks/>
            </p:cNvGrpSpPr>
            <p:nvPr/>
          </p:nvGrpSpPr>
          <p:grpSpPr bwMode="auto">
            <a:xfrm>
              <a:off x="3648" y="912"/>
              <a:ext cx="192" cy="384"/>
              <a:chOff x="2928" y="1200"/>
              <a:chExt cx="192" cy="384"/>
            </a:xfrm>
          </p:grpSpPr>
          <p:sp>
            <p:nvSpPr>
              <p:cNvPr id="61487" name="AutoShape 73"/>
              <p:cNvSpPr>
                <a:spLocks noChangeArrowheads="1"/>
              </p:cNvSpPr>
              <p:nvPr/>
            </p:nvSpPr>
            <p:spPr bwMode="auto">
              <a:xfrm>
                <a:off x="2928" y="1200"/>
                <a:ext cx="192" cy="384"/>
              </a:xfrm>
              <a:prstGeom prst="can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488" name="Arc 74"/>
              <p:cNvSpPr>
                <a:spLocks/>
              </p:cNvSpPr>
              <p:nvPr/>
            </p:nvSpPr>
            <p:spPr bwMode="auto">
              <a:xfrm rot="8186355">
                <a:off x="2976" y="1296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1489" name="Arc 75"/>
              <p:cNvSpPr>
                <a:spLocks/>
              </p:cNvSpPr>
              <p:nvPr/>
            </p:nvSpPr>
            <p:spPr bwMode="auto">
              <a:xfrm rot="8186355">
                <a:off x="2976" y="1392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grpSp>
          <p:nvGrpSpPr>
            <p:cNvPr id="61466" name="Group 76"/>
            <p:cNvGrpSpPr>
              <a:grpSpLocks/>
            </p:cNvGrpSpPr>
            <p:nvPr/>
          </p:nvGrpSpPr>
          <p:grpSpPr bwMode="auto">
            <a:xfrm>
              <a:off x="4176" y="912"/>
              <a:ext cx="192" cy="384"/>
              <a:chOff x="2928" y="1200"/>
              <a:chExt cx="192" cy="384"/>
            </a:xfrm>
          </p:grpSpPr>
          <p:sp>
            <p:nvSpPr>
              <p:cNvPr id="61484" name="AutoShape 77"/>
              <p:cNvSpPr>
                <a:spLocks noChangeArrowheads="1"/>
              </p:cNvSpPr>
              <p:nvPr/>
            </p:nvSpPr>
            <p:spPr bwMode="auto">
              <a:xfrm>
                <a:off x="2928" y="1200"/>
                <a:ext cx="192" cy="384"/>
              </a:xfrm>
              <a:prstGeom prst="can">
                <a:avLst>
                  <a:gd name="adj" fmla="val 50000"/>
                </a:avLst>
              </a:prstGeom>
              <a:solidFill>
                <a:srgbClr val="FF6600"/>
              </a:solidFill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1485" name="Arc 78"/>
              <p:cNvSpPr>
                <a:spLocks/>
              </p:cNvSpPr>
              <p:nvPr/>
            </p:nvSpPr>
            <p:spPr bwMode="auto">
              <a:xfrm rot="8186355">
                <a:off x="2976" y="1296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  <p:sp>
            <p:nvSpPr>
              <p:cNvPr id="61486" name="Arc 79"/>
              <p:cNvSpPr>
                <a:spLocks/>
              </p:cNvSpPr>
              <p:nvPr/>
            </p:nvSpPr>
            <p:spPr bwMode="auto">
              <a:xfrm rot="8186355">
                <a:off x="2976" y="1392"/>
                <a:ext cx="114" cy="93"/>
              </a:xfrm>
              <a:custGeom>
                <a:avLst/>
                <a:gdLst>
                  <a:gd name="T0" fmla="*/ 0 w 21594"/>
                  <a:gd name="T1" fmla="*/ 0 h 21128"/>
                  <a:gd name="T2" fmla="*/ 0 w 21594"/>
                  <a:gd name="T3" fmla="*/ 0 h 21128"/>
                  <a:gd name="T4" fmla="*/ 0 w 21594"/>
                  <a:gd name="T5" fmla="*/ 0 h 21128"/>
                  <a:gd name="T6" fmla="*/ 0 60000 65536"/>
                  <a:gd name="T7" fmla="*/ 0 60000 65536"/>
                  <a:gd name="T8" fmla="*/ 0 60000 65536"/>
                  <a:gd name="T9" fmla="*/ 0 w 21594"/>
                  <a:gd name="T10" fmla="*/ 0 h 21128"/>
                  <a:gd name="T11" fmla="*/ 21594 w 21594"/>
                  <a:gd name="T12" fmla="*/ 21128 h 2112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4" h="21128" fill="none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</a:path>
                  <a:path w="21594" h="21128" stroke="0" extrusionOk="0">
                    <a:moveTo>
                      <a:pt x="4490" y="-1"/>
                    </a:moveTo>
                    <a:cubicBezTo>
                      <a:pt x="14285" y="2081"/>
                      <a:pt x="21365" y="10622"/>
                      <a:pt x="21594" y="20633"/>
                    </a:cubicBezTo>
                    <a:lnTo>
                      <a:pt x="0" y="21128"/>
                    </a:lnTo>
                    <a:close/>
                  </a:path>
                </a:pathLst>
              </a:cu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US"/>
              </a:p>
            </p:txBody>
          </p:sp>
        </p:grpSp>
        <p:pic>
          <p:nvPicPr>
            <p:cNvPr id="61467" name="Picture 83" descr="Untitled-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0" y="1488"/>
              <a:ext cx="1920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8" name="Picture 84" descr="Untitled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72" y="3648"/>
              <a:ext cx="720" cy="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69" name="Picture 85" descr="Untitled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60" y="2496"/>
              <a:ext cx="624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0" name="Picture 86" descr="Untitled-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48" y="1392"/>
              <a:ext cx="528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471" name="Picture 87" descr="Untitled-2"/>
            <p:cNvPicPr>
              <a:picLocks noChangeAspect="1" noChangeArrowheads="1"/>
            </p:cNvPicPr>
            <p:nvPr/>
          </p:nvPicPr>
          <p:blipFill>
            <a:blip r:embed="rId3"/>
            <a:srcRect b="50000"/>
            <a:stretch>
              <a:fillRect/>
            </a:stretch>
          </p:blipFill>
          <p:spPr bwMode="auto">
            <a:xfrm>
              <a:off x="3408" y="3894"/>
              <a:ext cx="912" cy="4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72" name="AutoShape 88"/>
            <p:cNvSpPr>
              <a:spLocks noChangeArrowheads="1"/>
            </p:cNvSpPr>
            <p:nvPr/>
          </p:nvSpPr>
          <p:spPr bwMode="auto">
            <a:xfrm>
              <a:off x="4848" y="3936"/>
              <a:ext cx="192" cy="336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grpSp>
          <p:nvGrpSpPr>
            <p:cNvPr id="61473" name="Group 103"/>
            <p:cNvGrpSpPr>
              <a:grpSpLocks/>
            </p:cNvGrpSpPr>
            <p:nvPr/>
          </p:nvGrpSpPr>
          <p:grpSpPr bwMode="auto">
            <a:xfrm>
              <a:off x="2400" y="2352"/>
              <a:ext cx="912" cy="582"/>
              <a:chOff x="2496" y="2544"/>
              <a:chExt cx="912" cy="582"/>
            </a:xfrm>
          </p:grpSpPr>
          <p:pic>
            <p:nvPicPr>
              <p:cNvPr id="61475" name="Picture 89" descr="Untitled-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2640" y="2544"/>
                <a:ext cx="624" cy="5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61476" name="Group 94"/>
              <p:cNvGrpSpPr>
                <a:grpSpLocks/>
              </p:cNvGrpSpPr>
              <p:nvPr/>
            </p:nvGrpSpPr>
            <p:grpSpPr bwMode="auto">
              <a:xfrm>
                <a:off x="2496" y="2736"/>
                <a:ext cx="96" cy="192"/>
                <a:chOff x="2544" y="2736"/>
                <a:chExt cx="48" cy="192"/>
              </a:xfrm>
            </p:grpSpPr>
            <p:sp>
              <p:nvSpPr>
                <p:cNvPr id="61481" name="Line 91"/>
                <p:cNvSpPr>
                  <a:spLocks noChangeShapeType="1"/>
                </p:cNvSpPr>
                <p:nvPr/>
              </p:nvSpPr>
              <p:spPr bwMode="auto">
                <a:xfrm flipH="1" flipV="1">
                  <a:off x="2544" y="2736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82" name="Line 92"/>
                <p:cNvSpPr>
                  <a:spLocks noChangeShapeType="1"/>
                </p:cNvSpPr>
                <p:nvPr/>
              </p:nvSpPr>
              <p:spPr bwMode="auto">
                <a:xfrm flipH="1">
                  <a:off x="2544" y="2880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83" name="Line 93"/>
                <p:cNvSpPr>
                  <a:spLocks noChangeShapeType="1"/>
                </p:cNvSpPr>
                <p:nvPr/>
              </p:nvSpPr>
              <p:spPr bwMode="auto">
                <a:xfrm flipH="1">
                  <a:off x="2544" y="283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1477" name="Group 95"/>
              <p:cNvGrpSpPr>
                <a:grpSpLocks/>
              </p:cNvGrpSpPr>
              <p:nvPr/>
            </p:nvGrpSpPr>
            <p:grpSpPr bwMode="auto">
              <a:xfrm rot="-10579384">
                <a:off x="3312" y="2736"/>
                <a:ext cx="96" cy="192"/>
                <a:chOff x="2544" y="2736"/>
                <a:chExt cx="48" cy="192"/>
              </a:xfrm>
            </p:grpSpPr>
            <p:sp>
              <p:nvSpPr>
                <p:cNvPr id="61478" name="Line 96"/>
                <p:cNvSpPr>
                  <a:spLocks noChangeShapeType="1"/>
                </p:cNvSpPr>
                <p:nvPr/>
              </p:nvSpPr>
              <p:spPr bwMode="auto">
                <a:xfrm flipH="1" flipV="1">
                  <a:off x="2544" y="2736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79" name="Line 97"/>
                <p:cNvSpPr>
                  <a:spLocks noChangeShapeType="1"/>
                </p:cNvSpPr>
                <p:nvPr/>
              </p:nvSpPr>
              <p:spPr bwMode="auto">
                <a:xfrm flipH="1">
                  <a:off x="2544" y="2880"/>
                  <a:ext cx="48" cy="48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1480" name="Line 98"/>
                <p:cNvSpPr>
                  <a:spLocks noChangeShapeType="1"/>
                </p:cNvSpPr>
                <p:nvPr/>
              </p:nvSpPr>
              <p:spPr bwMode="auto">
                <a:xfrm flipH="1">
                  <a:off x="2544" y="2832"/>
                  <a:ext cx="48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1474" name="AutoShape 101"/>
            <p:cNvSpPr>
              <a:spLocks noChangeArrowheads="1"/>
            </p:cNvSpPr>
            <p:nvPr/>
          </p:nvSpPr>
          <p:spPr bwMode="auto">
            <a:xfrm>
              <a:off x="2352" y="1488"/>
              <a:ext cx="96" cy="240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457200" y="212725"/>
            <a:ext cx="8458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6000" b="0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+mn-cs"/>
              </a:rPr>
              <a:t>I.P.D.E.</a:t>
            </a:r>
          </a:p>
        </p:txBody>
      </p:sp>
      <p:sp>
        <p:nvSpPr>
          <p:cNvPr id="61443" name="Text Box 37"/>
          <p:cNvSpPr txBox="1">
            <a:spLocks noChangeArrowheads="1"/>
          </p:cNvSpPr>
          <p:nvPr/>
        </p:nvSpPr>
        <p:spPr bwMode="auto">
          <a:xfrm>
            <a:off x="8458200" y="65532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bg1"/>
                </a:solidFill>
              </a:rPr>
              <a:t>28</a:t>
            </a:r>
            <a:endParaRPr lang="en-US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1" descr="Road 7"/>
          <p:cNvPicPr>
            <a:picLocks noChangeAspect="1" noChangeArrowheads="1"/>
          </p:cNvPicPr>
          <p:nvPr/>
        </p:nvPicPr>
        <p:blipFill>
          <a:blip r:embed="rId2">
            <a:lum bright="7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48" name="Rectangle 8"/>
          <p:cNvSpPr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  <a:cs typeface="+mn-cs"/>
              </a:rPr>
              <a:t>SUMMARY OF EFFECTS</a:t>
            </a:r>
            <a:endParaRPr lang="en-US" sz="36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215049" name="Line 9"/>
          <p:cNvSpPr>
            <a:spLocks noChangeShapeType="1"/>
          </p:cNvSpPr>
          <p:nvPr/>
        </p:nvSpPr>
        <p:spPr bwMode="auto">
          <a:xfrm>
            <a:off x="838200" y="990600"/>
            <a:ext cx="7467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62468" name="Text Box 13"/>
          <p:cNvSpPr txBox="1">
            <a:spLocks noChangeArrowheads="1"/>
          </p:cNvSpPr>
          <p:nvPr/>
        </p:nvSpPr>
        <p:spPr bwMode="auto">
          <a:xfrm>
            <a:off x="8458200" y="65500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29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15057" name="Text Box 17"/>
          <p:cNvSpPr txBox="1">
            <a:spLocks noChangeArrowheads="1"/>
          </p:cNvSpPr>
          <p:nvPr/>
        </p:nvSpPr>
        <p:spPr bwMode="auto">
          <a:xfrm>
            <a:off x="990600" y="312420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CC0000"/>
                </a:solidFill>
              </a:rPr>
              <a:t>Driving Related Factors: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IPDE, Attention, Tracking, Risk, Reaction Time, Actual Driving Tests</a:t>
            </a:r>
            <a:endParaRPr lang="en-US" sz="2400"/>
          </a:p>
        </p:txBody>
      </p:sp>
      <p:sp>
        <p:nvSpPr>
          <p:cNvPr id="215058" name="Text Box 18"/>
          <p:cNvSpPr txBox="1">
            <a:spLocks noChangeArrowheads="1"/>
          </p:cNvSpPr>
          <p:nvPr/>
        </p:nvSpPr>
        <p:spPr bwMode="auto">
          <a:xfrm>
            <a:off x="990600" y="121920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CC0000"/>
                </a:solidFill>
              </a:rPr>
              <a:t>Human Effects: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Brain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Vision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Perception</a:t>
            </a:r>
            <a:endParaRPr lang="en-US" sz="2400"/>
          </a:p>
        </p:txBody>
      </p:sp>
      <p:sp>
        <p:nvSpPr>
          <p:cNvPr id="215059" name="Text Box 19"/>
          <p:cNvSpPr txBox="1">
            <a:spLocks noChangeArrowheads="1"/>
          </p:cNvSpPr>
          <p:nvPr/>
        </p:nvSpPr>
        <p:spPr bwMode="auto">
          <a:xfrm>
            <a:off x="1066800" y="5000625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CC0000"/>
                </a:solidFill>
              </a:rPr>
              <a:t>Risk Factors: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Fatal Crash Involvement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Crash Responsibility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Driver Death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562600" y="1219200"/>
            <a:ext cx="2362200" cy="1752600"/>
            <a:chOff x="240" y="1632"/>
            <a:chExt cx="2208" cy="2160"/>
          </a:xfrm>
        </p:grpSpPr>
        <p:grpSp>
          <p:nvGrpSpPr>
            <p:cNvPr id="62475" name="Group 22"/>
            <p:cNvGrpSpPr>
              <a:grpSpLocks/>
            </p:cNvGrpSpPr>
            <p:nvPr/>
          </p:nvGrpSpPr>
          <p:grpSpPr bwMode="auto">
            <a:xfrm>
              <a:off x="384" y="1728"/>
              <a:ext cx="1920" cy="2064"/>
              <a:chOff x="384" y="1728"/>
              <a:chExt cx="1920" cy="2064"/>
            </a:xfrm>
          </p:grpSpPr>
          <p:sp>
            <p:nvSpPr>
              <p:cNvPr id="62479" name="Rectangle 23"/>
              <p:cNvSpPr>
                <a:spLocks noChangeArrowheads="1"/>
              </p:cNvSpPr>
              <p:nvPr/>
            </p:nvSpPr>
            <p:spPr bwMode="auto">
              <a:xfrm>
                <a:off x="384" y="1728"/>
                <a:ext cx="1920" cy="1920"/>
              </a:xfrm>
              <a:prstGeom prst="rect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2480" name="Line 24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1" name="Line 25"/>
              <p:cNvSpPr>
                <a:spLocks noChangeShapeType="1"/>
              </p:cNvSpPr>
              <p:nvPr/>
            </p:nvSpPr>
            <p:spPr bwMode="auto">
              <a:xfrm>
                <a:off x="384" y="2496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2" name="Line 26"/>
              <p:cNvSpPr>
                <a:spLocks noChangeShapeType="1"/>
              </p:cNvSpPr>
              <p:nvPr/>
            </p:nvSpPr>
            <p:spPr bwMode="auto">
              <a:xfrm>
                <a:off x="384" y="2880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3" name="Line 27"/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4" name="Line 28"/>
              <p:cNvSpPr>
                <a:spLocks noChangeShapeType="1"/>
              </p:cNvSpPr>
              <p:nvPr/>
            </p:nvSpPr>
            <p:spPr bwMode="auto">
              <a:xfrm>
                <a:off x="768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5" name="Line 29"/>
              <p:cNvSpPr>
                <a:spLocks noChangeShapeType="1"/>
              </p:cNvSpPr>
              <p:nvPr/>
            </p:nvSpPr>
            <p:spPr bwMode="auto">
              <a:xfrm>
                <a:off x="1152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6" name="Line 30"/>
              <p:cNvSpPr>
                <a:spLocks noChangeShapeType="1"/>
              </p:cNvSpPr>
              <p:nvPr/>
            </p:nvSpPr>
            <p:spPr bwMode="auto">
              <a:xfrm>
                <a:off x="1536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487" name="Line 31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62488" name="Picture 32" descr="Untitled-3 copy"/>
              <p:cNvPicPr>
                <a:picLocks noChangeAspect="1" noChangeArrowheads="1"/>
              </p:cNvPicPr>
              <p:nvPr/>
            </p:nvPicPr>
            <p:blipFill>
              <a:blip r:embed="rId3">
                <a:lum bright="66000"/>
              </a:blip>
              <a:srcRect l="3242" t="8775" r="6450" b="1596"/>
              <a:stretch>
                <a:fillRect/>
              </a:stretch>
            </p:blipFill>
            <p:spPr bwMode="auto">
              <a:xfrm>
                <a:off x="816" y="2352"/>
                <a:ext cx="1069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2476" name="AutoShape 33"/>
            <p:cNvSpPr>
              <a:spLocks noChangeArrowheads="1"/>
            </p:cNvSpPr>
            <p:nvPr/>
          </p:nvSpPr>
          <p:spPr bwMode="auto">
            <a:xfrm>
              <a:off x="240" y="2486"/>
              <a:ext cx="576" cy="538"/>
            </a:xfrm>
            <a:prstGeom prst="rightArrow">
              <a:avLst>
                <a:gd name="adj1" fmla="val 49815"/>
                <a:gd name="adj2" fmla="val 4609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2477" name="AutoShape 34"/>
            <p:cNvSpPr>
              <a:spLocks noChangeArrowheads="1"/>
            </p:cNvSpPr>
            <p:nvPr/>
          </p:nvSpPr>
          <p:spPr bwMode="auto">
            <a:xfrm>
              <a:off x="1824" y="2448"/>
              <a:ext cx="624" cy="576"/>
            </a:xfrm>
            <a:prstGeom prst="leftArrow">
              <a:avLst>
                <a:gd name="adj1" fmla="val 45481"/>
                <a:gd name="adj2" fmla="val 51534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2478" name="AutoShape 35"/>
            <p:cNvSpPr>
              <a:spLocks noChangeArrowheads="1"/>
            </p:cNvSpPr>
            <p:nvPr/>
          </p:nvSpPr>
          <p:spPr bwMode="auto">
            <a:xfrm rot="5400000">
              <a:off x="960" y="1728"/>
              <a:ext cx="720" cy="528"/>
            </a:xfrm>
            <a:prstGeom prst="rightArrow">
              <a:avLst>
                <a:gd name="adj1" fmla="val 49630"/>
                <a:gd name="adj2" fmla="val 4830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pic>
        <p:nvPicPr>
          <p:cNvPr id="215060" name="Picture 20" descr="Crash 1"/>
          <p:cNvPicPr>
            <a:picLocks noChangeAspect="1" noChangeArrowheads="1"/>
          </p:cNvPicPr>
          <p:nvPr/>
        </p:nvPicPr>
        <p:blipFill>
          <a:blip r:embed="rId4"/>
          <a:srcRect r="19893"/>
          <a:stretch>
            <a:fillRect/>
          </a:stretch>
        </p:blipFill>
        <p:spPr bwMode="auto">
          <a:xfrm>
            <a:off x="5715000" y="4953000"/>
            <a:ext cx="20574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6" name="Picture 36" descr="Road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124200"/>
            <a:ext cx="20574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7" grpId="0" autoUpdateAnimBg="0"/>
      <p:bldP spid="215058" grpId="0" autoUpdateAnimBg="0"/>
      <p:bldP spid="21505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58" descr="Caution 2"/>
          <p:cNvPicPr>
            <a:picLocks noChangeAspect="1" noChangeArrowheads="1"/>
          </p:cNvPicPr>
          <p:nvPr/>
        </p:nvPicPr>
        <p:blipFill>
          <a:blip r:embed="rId2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DRIVING TASK EFFECTS &amp; BAC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2782" name="Line 14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457200" y="1371600"/>
            <a:ext cx="8458200" cy="4953000"/>
            <a:chOff x="288" y="864"/>
            <a:chExt cx="5328" cy="3120"/>
          </a:xfrm>
        </p:grpSpPr>
        <p:sp>
          <p:nvSpPr>
            <p:cNvPr id="63497" name="Text Box 9"/>
            <p:cNvSpPr txBox="1">
              <a:spLocks noChangeArrowheads="1"/>
            </p:cNvSpPr>
            <p:nvPr/>
          </p:nvSpPr>
          <p:spPr bwMode="auto">
            <a:xfrm>
              <a:off x="1824" y="864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3498" name="Text Box 10"/>
            <p:cNvSpPr txBox="1">
              <a:spLocks noChangeArrowheads="1"/>
            </p:cNvSpPr>
            <p:nvPr/>
          </p:nvSpPr>
          <p:spPr bwMode="auto">
            <a:xfrm>
              <a:off x="1824" y="3619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3499" name="Rectangle 15"/>
            <p:cNvSpPr>
              <a:spLocks noChangeArrowheads="1"/>
            </p:cNvSpPr>
            <p:nvPr/>
          </p:nvSpPr>
          <p:spPr bwMode="auto">
            <a:xfrm>
              <a:off x="288" y="1200"/>
              <a:ext cx="5136" cy="24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3500" name="Line 16"/>
            <p:cNvSpPr>
              <a:spLocks noChangeShapeType="1"/>
            </p:cNvSpPr>
            <p:nvPr/>
          </p:nvSpPr>
          <p:spPr bwMode="auto">
            <a:xfrm>
              <a:off x="2640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1" name="Line 17"/>
            <p:cNvSpPr>
              <a:spLocks noChangeShapeType="1"/>
            </p:cNvSpPr>
            <p:nvPr/>
          </p:nvSpPr>
          <p:spPr bwMode="auto">
            <a:xfrm>
              <a:off x="321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2" name="Line 18"/>
            <p:cNvSpPr>
              <a:spLocks noChangeShapeType="1"/>
            </p:cNvSpPr>
            <p:nvPr/>
          </p:nvSpPr>
          <p:spPr bwMode="auto">
            <a:xfrm>
              <a:off x="4368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3" name="Line 19"/>
            <p:cNvSpPr>
              <a:spLocks noChangeShapeType="1"/>
            </p:cNvSpPr>
            <p:nvPr/>
          </p:nvSpPr>
          <p:spPr bwMode="auto">
            <a:xfrm>
              <a:off x="489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4" name="Line 20"/>
            <p:cNvSpPr>
              <a:spLocks noChangeShapeType="1"/>
            </p:cNvSpPr>
            <p:nvPr/>
          </p:nvSpPr>
          <p:spPr bwMode="auto">
            <a:xfrm>
              <a:off x="3792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505" name="Text Box 21"/>
            <p:cNvSpPr txBox="1">
              <a:spLocks noChangeArrowheads="1"/>
            </p:cNvSpPr>
            <p:nvPr/>
          </p:nvSpPr>
          <p:spPr bwMode="auto">
            <a:xfrm>
              <a:off x="2448" y="95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63506" name="Text Box 22"/>
            <p:cNvSpPr txBox="1">
              <a:spLocks noChangeArrowheads="1"/>
            </p:cNvSpPr>
            <p:nvPr/>
          </p:nvSpPr>
          <p:spPr bwMode="auto">
            <a:xfrm>
              <a:off x="302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63507" name="Text Box 23"/>
            <p:cNvSpPr txBox="1">
              <a:spLocks noChangeArrowheads="1"/>
            </p:cNvSpPr>
            <p:nvPr/>
          </p:nvSpPr>
          <p:spPr bwMode="auto">
            <a:xfrm>
              <a:off x="3600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63508" name="Text Box 24"/>
            <p:cNvSpPr txBox="1">
              <a:spLocks noChangeArrowheads="1"/>
            </p:cNvSpPr>
            <p:nvPr/>
          </p:nvSpPr>
          <p:spPr bwMode="auto">
            <a:xfrm>
              <a:off x="4176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63509" name="Text Box 25"/>
            <p:cNvSpPr txBox="1">
              <a:spLocks noChangeArrowheads="1"/>
            </p:cNvSpPr>
            <p:nvPr/>
          </p:nvSpPr>
          <p:spPr bwMode="auto">
            <a:xfrm>
              <a:off x="470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  <p:sp>
          <p:nvSpPr>
            <p:cNvPr id="63510" name="Text Box 26"/>
            <p:cNvSpPr txBox="1">
              <a:spLocks noChangeArrowheads="1"/>
            </p:cNvSpPr>
            <p:nvPr/>
          </p:nvSpPr>
          <p:spPr bwMode="auto">
            <a:xfrm>
              <a:off x="5232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63511" name="Text Box 27"/>
            <p:cNvSpPr txBox="1">
              <a:spLocks noChangeArrowheads="1"/>
            </p:cNvSpPr>
            <p:nvPr/>
          </p:nvSpPr>
          <p:spPr bwMode="auto">
            <a:xfrm>
              <a:off x="518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63512" name="Text Box 28"/>
            <p:cNvSpPr txBox="1">
              <a:spLocks noChangeArrowheads="1"/>
            </p:cNvSpPr>
            <p:nvPr/>
          </p:nvSpPr>
          <p:spPr bwMode="auto">
            <a:xfrm>
              <a:off x="2448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63513" name="Text Box 29"/>
            <p:cNvSpPr txBox="1">
              <a:spLocks noChangeArrowheads="1"/>
            </p:cNvSpPr>
            <p:nvPr/>
          </p:nvSpPr>
          <p:spPr bwMode="auto">
            <a:xfrm>
              <a:off x="302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63514" name="Text Box 30"/>
            <p:cNvSpPr txBox="1">
              <a:spLocks noChangeArrowheads="1"/>
            </p:cNvSpPr>
            <p:nvPr/>
          </p:nvSpPr>
          <p:spPr bwMode="auto">
            <a:xfrm>
              <a:off x="3600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63515" name="Text Box 31"/>
            <p:cNvSpPr txBox="1">
              <a:spLocks noChangeArrowheads="1"/>
            </p:cNvSpPr>
            <p:nvPr/>
          </p:nvSpPr>
          <p:spPr bwMode="auto">
            <a:xfrm>
              <a:off x="4176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63516" name="Text Box 32"/>
            <p:cNvSpPr txBox="1">
              <a:spLocks noChangeArrowheads="1"/>
            </p:cNvSpPr>
            <p:nvPr/>
          </p:nvSpPr>
          <p:spPr bwMode="auto">
            <a:xfrm>
              <a:off x="470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</p:grpSp>
      <p:sp>
        <p:nvSpPr>
          <p:cNvPr id="32801" name="Text Box 33"/>
          <p:cNvSpPr txBox="1">
            <a:spLocks noChangeArrowheads="1"/>
          </p:cNvSpPr>
          <p:nvPr/>
        </p:nvSpPr>
        <p:spPr bwMode="auto">
          <a:xfrm>
            <a:off x="533400" y="20574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rgbClr val="006600"/>
                </a:solidFill>
                <a:latin typeface="Arial Black" pitchFamily="34" charset="0"/>
              </a:rPr>
              <a:t>TASK AFFECTED:</a:t>
            </a:r>
          </a:p>
        </p:txBody>
      </p:sp>
      <p:sp>
        <p:nvSpPr>
          <p:cNvPr id="32802" name="Text Box 34"/>
          <p:cNvSpPr txBox="1">
            <a:spLocks noChangeArrowheads="1"/>
          </p:cNvSpPr>
          <p:nvPr/>
        </p:nvSpPr>
        <p:spPr bwMode="auto">
          <a:xfrm>
            <a:off x="533400" y="26670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Divided Attention</a:t>
            </a:r>
          </a:p>
        </p:txBody>
      </p:sp>
      <p:sp>
        <p:nvSpPr>
          <p:cNvPr id="32807" name="Line 39"/>
          <p:cNvSpPr>
            <a:spLocks noChangeShapeType="1"/>
          </p:cNvSpPr>
          <p:nvPr/>
        </p:nvSpPr>
        <p:spPr bwMode="auto">
          <a:xfrm>
            <a:off x="4191000" y="2895600"/>
            <a:ext cx="441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3496" name="Text Box 59"/>
          <p:cNvSpPr txBox="1">
            <a:spLocks noChangeArrowheads="1"/>
          </p:cNvSpPr>
          <p:nvPr/>
        </p:nvSpPr>
        <p:spPr bwMode="auto">
          <a:xfrm>
            <a:off x="8534400" y="65500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30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2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28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32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1" grpId="0" animBg="1" autoUpdateAnimBg="0"/>
      <p:bldP spid="32802" grpId="0" autoUpdateAnimBg="0"/>
      <p:bldP spid="328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161" descr="Building 4"/>
          <p:cNvPicPr>
            <a:picLocks noChangeAspect="1" noChangeArrowheads="1"/>
          </p:cNvPicPr>
          <p:nvPr/>
        </p:nvPicPr>
        <p:blipFill>
          <a:blip r:embed="rId2"/>
          <a:srcRect l="13802" t="18349" r="4149" b="31447"/>
          <a:stretch>
            <a:fillRect/>
          </a:stretch>
        </p:blipFill>
        <p:spPr bwMode="auto">
          <a:xfrm>
            <a:off x="6248400" y="685800"/>
            <a:ext cx="259080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4514" name="Group 167"/>
          <p:cNvGrpSpPr>
            <a:grpSpLocks/>
          </p:cNvGrpSpPr>
          <p:nvPr/>
        </p:nvGrpSpPr>
        <p:grpSpPr bwMode="auto">
          <a:xfrm>
            <a:off x="533400" y="609600"/>
            <a:ext cx="2209800" cy="1498600"/>
            <a:chOff x="96" y="528"/>
            <a:chExt cx="1392" cy="944"/>
          </a:xfrm>
        </p:grpSpPr>
        <p:pic>
          <p:nvPicPr>
            <p:cNvPr id="64553" name="Picture 158" descr="Building 2"/>
            <p:cNvPicPr>
              <a:picLocks noChangeAspect="1" noChangeArrowheads="1"/>
            </p:cNvPicPr>
            <p:nvPr/>
          </p:nvPicPr>
          <p:blipFill>
            <a:blip r:embed="rId3"/>
            <a:srcRect t="30510" b="9486"/>
            <a:stretch>
              <a:fillRect/>
            </a:stretch>
          </p:blipFill>
          <p:spPr bwMode="auto">
            <a:xfrm>
              <a:off x="96" y="528"/>
              <a:ext cx="1392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554" name="Picture 160" descr="Bank Sign"/>
            <p:cNvPicPr>
              <a:picLocks noChangeAspect="1" noChangeArrowheads="1"/>
            </p:cNvPicPr>
            <p:nvPr/>
          </p:nvPicPr>
          <p:blipFill>
            <a:blip r:embed="rId4"/>
            <a:srcRect l="1999" t="18954" b="28508"/>
            <a:stretch>
              <a:fillRect/>
            </a:stretch>
          </p:blipFill>
          <p:spPr bwMode="auto">
            <a:xfrm>
              <a:off x="560" y="557"/>
              <a:ext cx="497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515" name="Rectangle 53"/>
          <p:cNvSpPr>
            <a:spLocks noChangeArrowheads="1"/>
          </p:cNvSpPr>
          <p:nvPr/>
        </p:nvSpPr>
        <p:spPr bwMode="auto">
          <a:xfrm rot="5400000">
            <a:off x="1028700" y="2171700"/>
            <a:ext cx="6858000" cy="25146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64516" name="Rectangle 52"/>
          <p:cNvSpPr>
            <a:spLocks noChangeArrowheads="1"/>
          </p:cNvSpPr>
          <p:nvPr/>
        </p:nvSpPr>
        <p:spPr bwMode="auto">
          <a:xfrm>
            <a:off x="0" y="2362200"/>
            <a:ext cx="9144000" cy="23622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64517" name="Picture 155" descr="School"/>
          <p:cNvPicPr>
            <a:picLocks noChangeAspect="1" noChangeArrowheads="1"/>
          </p:cNvPicPr>
          <p:nvPr/>
        </p:nvPicPr>
        <p:blipFill>
          <a:blip r:embed="rId5"/>
          <a:srcRect l="18059" t="25887" r="18784" b="11446"/>
          <a:stretch>
            <a:fillRect/>
          </a:stretch>
        </p:blipFill>
        <p:spPr bwMode="auto">
          <a:xfrm>
            <a:off x="457200" y="4953000"/>
            <a:ext cx="2209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8" name="Picture 157" descr="Building 1"/>
          <p:cNvPicPr>
            <a:picLocks noChangeAspect="1" noChangeArrowheads="1"/>
          </p:cNvPicPr>
          <p:nvPr/>
        </p:nvPicPr>
        <p:blipFill>
          <a:blip r:embed="rId6"/>
          <a:srcRect l="18869" t="1936" r="4111" b="25433"/>
          <a:stretch>
            <a:fillRect/>
          </a:stretch>
        </p:blipFill>
        <p:spPr bwMode="auto">
          <a:xfrm>
            <a:off x="6248400" y="5240338"/>
            <a:ext cx="25908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9" name="Line 163"/>
          <p:cNvSpPr>
            <a:spLocks noChangeShapeType="1"/>
          </p:cNvSpPr>
          <p:nvPr/>
        </p:nvSpPr>
        <p:spPr bwMode="auto">
          <a:xfrm>
            <a:off x="0" y="3581400"/>
            <a:ext cx="3200400" cy="0"/>
          </a:xfrm>
          <a:prstGeom prst="line">
            <a:avLst/>
          </a:prstGeom>
          <a:noFill/>
          <a:ln w="57150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0" name="Line 164"/>
          <p:cNvSpPr>
            <a:spLocks noChangeShapeType="1"/>
          </p:cNvSpPr>
          <p:nvPr/>
        </p:nvSpPr>
        <p:spPr bwMode="auto">
          <a:xfrm>
            <a:off x="5791200" y="3657600"/>
            <a:ext cx="3352800" cy="0"/>
          </a:xfrm>
          <a:prstGeom prst="line">
            <a:avLst/>
          </a:prstGeom>
          <a:noFill/>
          <a:ln w="57150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1" name="Line 165"/>
          <p:cNvSpPr>
            <a:spLocks noChangeShapeType="1"/>
          </p:cNvSpPr>
          <p:nvPr/>
        </p:nvSpPr>
        <p:spPr bwMode="auto">
          <a:xfrm flipV="1">
            <a:off x="4419600" y="4572000"/>
            <a:ext cx="0" cy="2286000"/>
          </a:xfrm>
          <a:prstGeom prst="line">
            <a:avLst/>
          </a:prstGeom>
          <a:noFill/>
          <a:ln w="57150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4522" name="Line 166"/>
          <p:cNvSpPr>
            <a:spLocks noChangeShapeType="1"/>
          </p:cNvSpPr>
          <p:nvPr/>
        </p:nvSpPr>
        <p:spPr bwMode="auto">
          <a:xfrm flipH="1" flipV="1">
            <a:off x="4419600" y="0"/>
            <a:ext cx="0" cy="2209800"/>
          </a:xfrm>
          <a:prstGeom prst="line">
            <a:avLst/>
          </a:prstGeom>
          <a:noFill/>
          <a:ln w="57150">
            <a:solidFill>
              <a:srgbClr val="FFFF99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15"/>
          <p:cNvGrpSpPr>
            <a:grpSpLocks/>
          </p:cNvGrpSpPr>
          <p:nvPr/>
        </p:nvGrpSpPr>
        <p:grpSpPr bwMode="auto">
          <a:xfrm>
            <a:off x="3048000" y="838200"/>
            <a:ext cx="1143000" cy="1111250"/>
            <a:chOff x="1920" y="528"/>
            <a:chExt cx="720" cy="700"/>
          </a:xfrm>
        </p:grpSpPr>
        <p:sp>
          <p:nvSpPr>
            <p:cNvPr id="64551" name="Text Box 99"/>
            <p:cNvSpPr txBox="1">
              <a:spLocks noChangeArrowheads="1"/>
            </p:cNvSpPr>
            <p:nvPr/>
          </p:nvSpPr>
          <p:spPr bwMode="auto">
            <a:xfrm>
              <a:off x="1920" y="528"/>
              <a:ext cx="52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D</a:t>
              </a:r>
              <a:endParaRPr lang="en-US" sz="2000">
                <a:solidFill>
                  <a:schemeClr val="bg1"/>
                </a:solidFill>
              </a:endParaRPr>
            </a:p>
          </p:txBody>
        </p:sp>
        <p:pic>
          <p:nvPicPr>
            <p:cNvPr id="64552" name="Picture 177" descr="Motorcycle 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16" y="672"/>
              <a:ext cx="624" cy="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34"/>
          <p:cNvGrpSpPr>
            <a:grpSpLocks/>
          </p:cNvGrpSpPr>
          <p:nvPr/>
        </p:nvGrpSpPr>
        <p:grpSpPr bwMode="auto">
          <a:xfrm>
            <a:off x="4572000" y="4343400"/>
            <a:ext cx="1066800" cy="2438400"/>
            <a:chOff x="2880" y="2736"/>
            <a:chExt cx="672" cy="1536"/>
          </a:xfrm>
        </p:grpSpPr>
        <p:grpSp>
          <p:nvGrpSpPr>
            <p:cNvPr id="64547" name="Group 217"/>
            <p:cNvGrpSpPr>
              <a:grpSpLocks/>
            </p:cNvGrpSpPr>
            <p:nvPr/>
          </p:nvGrpSpPr>
          <p:grpSpPr bwMode="auto">
            <a:xfrm>
              <a:off x="2880" y="2736"/>
              <a:ext cx="672" cy="1536"/>
              <a:chOff x="2880" y="2736"/>
              <a:chExt cx="672" cy="1536"/>
            </a:xfrm>
          </p:grpSpPr>
          <p:sp>
            <p:nvSpPr>
              <p:cNvPr id="64549" name="Text Box 121"/>
              <p:cNvSpPr txBox="1">
                <a:spLocks noChangeArrowheads="1"/>
              </p:cNvSpPr>
              <p:nvPr/>
            </p:nvSpPr>
            <p:spPr bwMode="auto">
              <a:xfrm>
                <a:off x="2936" y="2736"/>
                <a:ext cx="392" cy="2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200">
                    <a:solidFill>
                      <a:schemeClr val="tx1"/>
                    </a:solidFill>
                  </a:rPr>
                  <a:t>C</a:t>
                </a:r>
                <a:endParaRPr lang="en-US" sz="1600">
                  <a:solidFill>
                    <a:schemeClr val="tx1"/>
                  </a:solidFill>
                </a:endParaRPr>
              </a:p>
            </p:txBody>
          </p:sp>
          <p:pic>
            <p:nvPicPr>
              <p:cNvPr id="64550" name="Picture 176" descr="Bus 1"/>
              <p:cNvPicPr>
                <a:picLocks noChangeAspect="1" noChangeArrowheads="1"/>
              </p:cNvPicPr>
              <p:nvPr/>
            </p:nvPicPr>
            <p:blipFill>
              <a:blip r:embed="rId8"/>
              <a:srcRect l="38049" t="14211" r="43674" b="20526"/>
              <a:stretch>
                <a:fillRect/>
              </a:stretch>
            </p:blipFill>
            <p:spPr bwMode="auto">
              <a:xfrm>
                <a:off x="2880" y="2989"/>
                <a:ext cx="672" cy="12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4548" name="Oval 203"/>
            <p:cNvSpPr>
              <a:spLocks noChangeArrowheads="1"/>
            </p:cNvSpPr>
            <p:nvPr/>
          </p:nvSpPr>
          <p:spPr bwMode="auto">
            <a:xfrm>
              <a:off x="3072" y="4080"/>
              <a:ext cx="48" cy="48"/>
            </a:xfrm>
            <a:prstGeom prst="ellipse">
              <a:avLst/>
            </a:prstGeom>
            <a:gradFill rotWithShape="0">
              <a:gsLst>
                <a:gs pos="0">
                  <a:srgbClr val="760000"/>
                </a:gs>
                <a:gs pos="100000">
                  <a:srgbClr val="FF0000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grpSp>
        <p:nvGrpSpPr>
          <p:cNvPr id="6" name="Group 207"/>
          <p:cNvGrpSpPr>
            <a:grpSpLocks/>
          </p:cNvGrpSpPr>
          <p:nvPr/>
        </p:nvGrpSpPr>
        <p:grpSpPr bwMode="auto">
          <a:xfrm>
            <a:off x="2590800" y="4572000"/>
            <a:ext cx="1066800" cy="503238"/>
            <a:chOff x="1632" y="2880"/>
            <a:chExt cx="672" cy="317"/>
          </a:xfrm>
        </p:grpSpPr>
        <p:sp>
          <p:nvSpPr>
            <p:cNvPr id="64545" name="Text Box 102"/>
            <p:cNvSpPr txBox="1">
              <a:spLocks noChangeArrowheads="1"/>
            </p:cNvSpPr>
            <p:nvPr/>
          </p:nvSpPr>
          <p:spPr bwMode="auto">
            <a:xfrm>
              <a:off x="2016" y="2928"/>
              <a:ext cx="28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B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pic>
          <p:nvPicPr>
            <p:cNvPr id="64546" name="Picture 206" descr="Kids 3"/>
            <p:cNvPicPr>
              <a:picLocks noChangeAspect="1" noChangeArrowheads="1"/>
            </p:cNvPicPr>
            <p:nvPr/>
          </p:nvPicPr>
          <p:blipFill>
            <a:blip r:embed="rId9"/>
            <a:srcRect l="39581" t="12303" r="22466" b="43718"/>
            <a:stretch>
              <a:fillRect/>
            </a:stretch>
          </p:blipFill>
          <p:spPr bwMode="auto">
            <a:xfrm>
              <a:off x="1632" y="2880"/>
              <a:ext cx="384" cy="3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4526" name="Text Box 208"/>
          <p:cNvSpPr txBox="1">
            <a:spLocks noChangeArrowheads="1"/>
          </p:cNvSpPr>
          <p:nvPr/>
        </p:nvSpPr>
        <p:spPr bwMode="auto">
          <a:xfrm>
            <a:off x="8534400" y="65500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31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7" name="Group 218"/>
          <p:cNvGrpSpPr>
            <a:grpSpLocks/>
          </p:cNvGrpSpPr>
          <p:nvPr/>
        </p:nvGrpSpPr>
        <p:grpSpPr bwMode="auto">
          <a:xfrm>
            <a:off x="5181600" y="2806700"/>
            <a:ext cx="2133600" cy="698500"/>
            <a:chOff x="3264" y="1768"/>
            <a:chExt cx="1344" cy="440"/>
          </a:xfrm>
        </p:grpSpPr>
        <p:pic>
          <p:nvPicPr>
            <p:cNvPr id="64543" name="Picture 180" descr="Car 7"/>
            <p:cNvPicPr>
              <a:picLocks noChangeAspect="1" noChangeArrowheads="1"/>
            </p:cNvPicPr>
            <p:nvPr/>
          </p:nvPicPr>
          <p:blipFill>
            <a:blip r:embed="rId10"/>
            <a:srcRect t="20409" r="3679" b="18367"/>
            <a:stretch>
              <a:fillRect/>
            </a:stretch>
          </p:blipFill>
          <p:spPr bwMode="auto">
            <a:xfrm>
              <a:off x="3552" y="1768"/>
              <a:ext cx="1056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44" name="Text Box 197"/>
            <p:cNvSpPr txBox="1">
              <a:spLocks noChangeArrowheads="1"/>
            </p:cNvSpPr>
            <p:nvPr/>
          </p:nvSpPr>
          <p:spPr bwMode="auto">
            <a:xfrm>
              <a:off x="3264" y="1862"/>
              <a:ext cx="43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E</a:t>
              </a:r>
              <a:endParaRPr lang="en-US" sz="220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221"/>
          <p:cNvGrpSpPr>
            <a:grpSpLocks/>
          </p:cNvGrpSpPr>
          <p:nvPr/>
        </p:nvGrpSpPr>
        <p:grpSpPr bwMode="auto">
          <a:xfrm>
            <a:off x="6864350" y="4114800"/>
            <a:ext cx="2051050" cy="600075"/>
            <a:chOff x="4324" y="2592"/>
            <a:chExt cx="1292" cy="378"/>
          </a:xfrm>
        </p:grpSpPr>
        <p:sp>
          <p:nvSpPr>
            <p:cNvPr id="64541" name="Text Box 211"/>
            <p:cNvSpPr txBox="1">
              <a:spLocks noChangeArrowheads="1"/>
            </p:cNvSpPr>
            <p:nvPr/>
          </p:nvSpPr>
          <p:spPr bwMode="auto">
            <a:xfrm>
              <a:off x="4324" y="2688"/>
              <a:ext cx="38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F</a:t>
              </a:r>
              <a:endParaRPr lang="en-US" sz="1600">
                <a:solidFill>
                  <a:schemeClr val="bg1"/>
                </a:solidFill>
              </a:endParaRPr>
            </a:p>
          </p:txBody>
        </p:sp>
        <p:pic>
          <p:nvPicPr>
            <p:cNvPr id="64542" name="Picture 220" descr="A Police Car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590" y="2592"/>
              <a:ext cx="1026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223"/>
          <p:cNvGrpSpPr>
            <a:grpSpLocks/>
          </p:cNvGrpSpPr>
          <p:nvPr/>
        </p:nvGrpSpPr>
        <p:grpSpPr bwMode="auto">
          <a:xfrm>
            <a:off x="457200" y="3886200"/>
            <a:ext cx="2209800" cy="533400"/>
            <a:chOff x="288" y="2352"/>
            <a:chExt cx="1392" cy="336"/>
          </a:xfrm>
        </p:grpSpPr>
        <p:sp>
          <p:nvSpPr>
            <p:cNvPr id="64539" name="Text Box 98"/>
            <p:cNvSpPr txBox="1">
              <a:spLocks noChangeArrowheads="1"/>
            </p:cNvSpPr>
            <p:nvPr/>
          </p:nvSpPr>
          <p:spPr bwMode="auto">
            <a:xfrm>
              <a:off x="288" y="2400"/>
              <a:ext cx="52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A</a:t>
              </a:r>
              <a:endParaRPr lang="en-US" sz="2200">
                <a:solidFill>
                  <a:schemeClr val="bg1"/>
                </a:solidFill>
              </a:endParaRPr>
            </a:p>
          </p:txBody>
        </p:sp>
        <p:pic>
          <p:nvPicPr>
            <p:cNvPr id="64540" name="Picture 222" descr="A Car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96" y="2352"/>
              <a:ext cx="9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232"/>
          <p:cNvGrpSpPr>
            <a:grpSpLocks/>
          </p:cNvGrpSpPr>
          <p:nvPr/>
        </p:nvGrpSpPr>
        <p:grpSpPr bwMode="auto">
          <a:xfrm>
            <a:off x="4724400" y="6400800"/>
            <a:ext cx="381000" cy="228600"/>
            <a:chOff x="2928" y="4272"/>
            <a:chExt cx="336" cy="144"/>
          </a:xfrm>
        </p:grpSpPr>
        <p:grpSp>
          <p:nvGrpSpPr>
            <p:cNvPr id="64531" name="Group 227"/>
            <p:cNvGrpSpPr>
              <a:grpSpLocks/>
            </p:cNvGrpSpPr>
            <p:nvPr/>
          </p:nvGrpSpPr>
          <p:grpSpPr bwMode="auto">
            <a:xfrm>
              <a:off x="2928" y="4272"/>
              <a:ext cx="96" cy="144"/>
              <a:chOff x="2928" y="4032"/>
              <a:chExt cx="96" cy="192"/>
            </a:xfrm>
          </p:grpSpPr>
          <p:sp>
            <p:nvSpPr>
              <p:cNvPr id="64536" name="Line 224"/>
              <p:cNvSpPr>
                <a:spLocks noChangeShapeType="1"/>
              </p:cNvSpPr>
              <p:nvPr/>
            </p:nvSpPr>
            <p:spPr bwMode="auto">
              <a:xfrm flipH="1" flipV="1">
                <a:off x="2928" y="4032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7" name="Line 225"/>
              <p:cNvSpPr>
                <a:spLocks noChangeShapeType="1"/>
              </p:cNvSpPr>
              <p:nvPr/>
            </p:nvSpPr>
            <p:spPr bwMode="auto">
              <a:xfrm flipH="1">
                <a:off x="2928" y="4176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8" name="Line 226"/>
              <p:cNvSpPr>
                <a:spLocks noChangeShapeType="1"/>
              </p:cNvSpPr>
              <p:nvPr/>
            </p:nvSpPr>
            <p:spPr bwMode="auto">
              <a:xfrm flipH="1">
                <a:off x="2928" y="412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32" name="Group 228"/>
            <p:cNvGrpSpPr>
              <a:grpSpLocks/>
            </p:cNvGrpSpPr>
            <p:nvPr/>
          </p:nvGrpSpPr>
          <p:grpSpPr bwMode="auto">
            <a:xfrm rot="-10699341">
              <a:off x="3168" y="4272"/>
              <a:ext cx="96" cy="144"/>
              <a:chOff x="2928" y="4032"/>
              <a:chExt cx="96" cy="192"/>
            </a:xfrm>
          </p:grpSpPr>
          <p:sp>
            <p:nvSpPr>
              <p:cNvPr id="64533" name="Line 229"/>
              <p:cNvSpPr>
                <a:spLocks noChangeShapeType="1"/>
              </p:cNvSpPr>
              <p:nvPr/>
            </p:nvSpPr>
            <p:spPr bwMode="auto">
              <a:xfrm flipH="1" flipV="1">
                <a:off x="2928" y="4032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4" name="Line 230"/>
              <p:cNvSpPr>
                <a:spLocks noChangeShapeType="1"/>
              </p:cNvSpPr>
              <p:nvPr/>
            </p:nvSpPr>
            <p:spPr bwMode="auto">
              <a:xfrm flipH="1">
                <a:off x="2928" y="4176"/>
                <a:ext cx="96" cy="48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35" name="Line 231"/>
              <p:cNvSpPr>
                <a:spLocks noChangeShapeType="1"/>
              </p:cNvSpPr>
              <p:nvPr/>
            </p:nvSpPr>
            <p:spPr bwMode="auto">
              <a:xfrm flipH="1">
                <a:off x="2928" y="4128"/>
                <a:ext cx="96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062" descr="Caution 2"/>
          <p:cNvPicPr>
            <a:picLocks noChangeAspect="1" noChangeArrowheads="1"/>
          </p:cNvPicPr>
          <p:nvPr/>
        </p:nvPicPr>
        <p:blipFill>
          <a:blip r:embed="rId2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4019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DRIVING TASK EFFECTS &amp; BAC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4020" name="Line 1028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5540" name="Group 1029"/>
          <p:cNvGrpSpPr>
            <a:grpSpLocks/>
          </p:cNvGrpSpPr>
          <p:nvPr/>
        </p:nvGrpSpPr>
        <p:grpSpPr bwMode="auto">
          <a:xfrm>
            <a:off x="457200" y="1371600"/>
            <a:ext cx="8458200" cy="4953000"/>
            <a:chOff x="288" y="864"/>
            <a:chExt cx="5328" cy="3120"/>
          </a:xfrm>
        </p:grpSpPr>
        <p:sp>
          <p:nvSpPr>
            <p:cNvPr id="65547" name="Text Box 1030"/>
            <p:cNvSpPr txBox="1">
              <a:spLocks noChangeArrowheads="1"/>
            </p:cNvSpPr>
            <p:nvPr/>
          </p:nvSpPr>
          <p:spPr bwMode="auto">
            <a:xfrm>
              <a:off x="1824" y="864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5548" name="Text Box 1031"/>
            <p:cNvSpPr txBox="1">
              <a:spLocks noChangeArrowheads="1"/>
            </p:cNvSpPr>
            <p:nvPr/>
          </p:nvSpPr>
          <p:spPr bwMode="auto">
            <a:xfrm>
              <a:off x="1824" y="3619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5549" name="Rectangle 1032"/>
            <p:cNvSpPr>
              <a:spLocks noChangeArrowheads="1"/>
            </p:cNvSpPr>
            <p:nvPr/>
          </p:nvSpPr>
          <p:spPr bwMode="auto">
            <a:xfrm>
              <a:off x="288" y="1200"/>
              <a:ext cx="5136" cy="24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5550" name="Line 1033"/>
            <p:cNvSpPr>
              <a:spLocks noChangeShapeType="1"/>
            </p:cNvSpPr>
            <p:nvPr/>
          </p:nvSpPr>
          <p:spPr bwMode="auto">
            <a:xfrm>
              <a:off x="2640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Line 1034"/>
            <p:cNvSpPr>
              <a:spLocks noChangeShapeType="1"/>
            </p:cNvSpPr>
            <p:nvPr/>
          </p:nvSpPr>
          <p:spPr bwMode="auto">
            <a:xfrm>
              <a:off x="321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2" name="Line 1035"/>
            <p:cNvSpPr>
              <a:spLocks noChangeShapeType="1"/>
            </p:cNvSpPr>
            <p:nvPr/>
          </p:nvSpPr>
          <p:spPr bwMode="auto">
            <a:xfrm>
              <a:off x="4368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3" name="Line 1036"/>
            <p:cNvSpPr>
              <a:spLocks noChangeShapeType="1"/>
            </p:cNvSpPr>
            <p:nvPr/>
          </p:nvSpPr>
          <p:spPr bwMode="auto">
            <a:xfrm>
              <a:off x="489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4" name="Line 1037"/>
            <p:cNvSpPr>
              <a:spLocks noChangeShapeType="1"/>
            </p:cNvSpPr>
            <p:nvPr/>
          </p:nvSpPr>
          <p:spPr bwMode="auto">
            <a:xfrm>
              <a:off x="3792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5" name="Text Box 1038"/>
            <p:cNvSpPr txBox="1">
              <a:spLocks noChangeArrowheads="1"/>
            </p:cNvSpPr>
            <p:nvPr/>
          </p:nvSpPr>
          <p:spPr bwMode="auto">
            <a:xfrm>
              <a:off x="2448" y="95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65556" name="Text Box 1039"/>
            <p:cNvSpPr txBox="1">
              <a:spLocks noChangeArrowheads="1"/>
            </p:cNvSpPr>
            <p:nvPr/>
          </p:nvSpPr>
          <p:spPr bwMode="auto">
            <a:xfrm>
              <a:off x="302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65557" name="Text Box 1040"/>
            <p:cNvSpPr txBox="1">
              <a:spLocks noChangeArrowheads="1"/>
            </p:cNvSpPr>
            <p:nvPr/>
          </p:nvSpPr>
          <p:spPr bwMode="auto">
            <a:xfrm>
              <a:off x="3600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65558" name="Text Box 1041"/>
            <p:cNvSpPr txBox="1">
              <a:spLocks noChangeArrowheads="1"/>
            </p:cNvSpPr>
            <p:nvPr/>
          </p:nvSpPr>
          <p:spPr bwMode="auto">
            <a:xfrm>
              <a:off x="4176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65559" name="Text Box 1042"/>
            <p:cNvSpPr txBox="1">
              <a:spLocks noChangeArrowheads="1"/>
            </p:cNvSpPr>
            <p:nvPr/>
          </p:nvSpPr>
          <p:spPr bwMode="auto">
            <a:xfrm>
              <a:off x="470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  <p:sp>
          <p:nvSpPr>
            <p:cNvPr id="65560" name="Text Box 1043"/>
            <p:cNvSpPr txBox="1">
              <a:spLocks noChangeArrowheads="1"/>
            </p:cNvSpPr>
            <p:nvPr/>
          </p:nvSpPr>
          <p:spPr bwMode="auto">
            <a:xfrm>
              <a:off x="5232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65561" name="Text Box 1044"/>
            <p:cNvSpPr txBox="1">
              <a:spLocks noChangeArrowheads="1"/>
            </p:cNvSpPr>
            <p:nvPr/>
          </p:nvSpPr>
          <p:spPr bwMode="auto">
            <a:xfrm>
              <a:off x="518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65562" name="Text Box 1045"/>
            <p:cNvSpPr txBox="1">
              <a:spLocks noChangeArrowheads="1"/>
            </p:cNvSpPr>
            <p:nvPr/>
          </p:nvSpPr>
          <p:spPr bwMode="auto">
            <a:xfrm>
              <a:off x="2448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65563" name="Text Box 1046"/>
            <p:cNvSpPr txBox="1">
              <a:spLocks noChangeArrowheads="1"/>
            </p:cNvSpPr>
            <p:nvPr/>
          </p:nvSpPr>
          <p:spPr bwMode="auto">
            <a:xfrm>
              <a:off x="302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65564" name="Text Box 1047"/>
            <p:cNvSpPr txBox="1">
              <a:spLocks noChangeArrowheads="1"/>
            </p:cNvSpPr>
            <p:nvPr/>
          </p:nvSpPr>
          <p:spPr bwMode="auto">
            <a:xfrm>
              <a:off x="3600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65565" name="Text Box 1048"/>
            <p:cNvSpPr txBox="1">
              <a:spLocks noChangeArrowheads="1"/>
            </p:cNvSpPr>
            <p:nvPr/>
          </p:nvSpPr>
          <p:spPr bwMode="auto">
            <a:xfrm>
              <a:off x="4176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65566" name="Text Box 1049"/>
            <p:cNvSpPr txBox="1">
              <a:spLocks noChangeArrowheads="1"/>
            </p:cNvSpPr>
            <p:nvPr/>
          </p:nvSpPr>
          <p:spPr bwMode="auto">
            <a:xfrm>
              <a:off x="470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</p:grpSp>
      <p:sp>
        <p:nvSpPr>
          <p:cNvPr id="65541" name="Text Box 1050"/>
          <p:cNvSpPr txBox="1">
            <a:spLocks noChangeArrowheads="1"/>
          </p:cNvSpPr>
          <p:nvPr/>
        </p:nvSpPr>
        <p:spPr bwMode="auto">
          <a:xfrm>
            <a:off x="533400" y="20574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rgbClr val="006600"/>
                </a:solidFill>
                <a:latin typeface="Arial Black" pitchFamily="34" charset="0"/>
              </a:rPr>
              <a:t>TASK AFFECTED:</a:t>
            </a:r>
          </a:p>
        </p:txBody>
      </p:sp>
      <p:sp>
        <p:nvSpPr>
          <p:cNvPr id="65542" name="Text Box 1051"/>
          <p:cNvSpPr txBox="1">
            <a:spLocks noChangeArrowheads="1"/>
          </p:cNvSpPr>
          <p:nvPr/>
        </p:nvSpPr>
        <p:spPr bwMode="auto">
          <a:xfrm>
            <a:off x="533400" y="26670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Divided Attention</a:t>
            </a:r>
          </a:p>
        </p:txBody>
      </p:sp>
      <p:sp>
        <p:nvSpPr>
          <p:cNvPr id="214044" name="Text Box 1052"/>
          <p:cNvSpPr txBox="1">
            <a:spLocks noChangeArrowheads="1"/>
          </p:cNvSpPr>
          <p:nvPr/>
        </p:nvSpPr>
        <p:spPr bwMode="auto">
          <a:xfrm>
            <a:off x="533400" y="3276600"/>
            <a:ext cx="3581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Information</a:t>
            </a:r>
            <a:r>
              <a:rPr lang="en-US" sz="1000">
                <a:solidFill>
                  <a:srgbClr val="000099"/>
                </a:solidFill>
              </a:rPr>
              <a:t> </a:t>
            </a:r>
            <a:r>
              <a:rPr lang="en-US" sz="2400">
                <a:solidFill>
                  <a:srgbClr val="000099"/>
                </a:solidFill>
              </a:rPr>
              <a:t>Processing</a:t>
            </a:r>
          </a:p>
        </p:txBody>
      </p:sp>
      <p:sp>
        <p:nvSpPr>
          <p:cNvPr id="65544" name="Line 1056"/>
          <p:cNvSpPr>
            <a:spLocks noChangeShapeType="1"/>
          </p:cNvSpPr>
          <p:nvPr/>
        </p:nvSpPr>
        <p:spPr bwMode="auto">
          <a:xfrm>
            <a:off x="4191000" y="2895600"/>
            <a:ext cx="441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4049" name="Line 1057"/>
          <p:cNvSpPr>
            <a:spLocks noChangeShapeType="1"/>
          </p:cNvSpPr>
          <p:nvPr/>
        </p:nvSpPr>
        <p:spPr bwMode="auto">
          <a:xfrm>
            <a:off x="6019800" y="3505200"/>
            <a:ext cx="25908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6" name="Text Box 1063"/>
          <p:cNvSpPr txBox="1">
            <a:spLocks noChangeArrowheads="1"/>
          </p:cNvSpPr>
          <p:nvPr/>
        </p:nvSpPr>
        <p:spPr bwMode="auto">
          <a:xfrm>
            <a:off x="8534400" y="65500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32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1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14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44" grpId="0" animBg="1" autoUpdateAnimBg="0"/>
      <p:bldP spid="21404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2"/>
          <p:cNvSpPr txBox="1">
            <a:spLocks noChangeArrowheads="1"/>
          </p:cNvSpPr>
          <p:nvPr/>
        </p:nvSpPr>
        <p:spPr bwMode="auto">
          <a:xfrm>
            <a:off x="8458200" y="65500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33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4259" name="AutoShape 3"/>
          <p:cNvSpPr>
            <a:spLocks noChangeArrowheads="1"/>
          </p:cNvSpPr>
          <p:nvPr/>
        </p:nvSpPr>
        <p:spPr bwMode="auto">
          <a:xfrm rot="5400000">
            <a:off x="2247900" y="-419100"/>
            <a:ext cx="4648200" cy="7620000"/>
          </a:xfrm>
          <a:prstGeom prst="triangle">
            <a:avLst>
              <a:gd name="adj" fmla="val 50000"/>
            </a:avLst>
          </a:prstGeom>
          <a:noFill/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" y="1066800"/>
            <a:ext cx="7620000" cy="4648200"/>
            <a:chOff x="432" y="672"/>
            <a:chExt cx="4800" cy="2928"/>
          </a:xfrm>
        </p:grpSpPr>
        <p:sp>
          <p:nvSpPr>
            <p:cNvPr id="66565" name="AutoShape 4"/>
            <p:cNvSpPr>
              <a:spLocks noChangeArrowheads="1"/>
            </p:cNvSpPr>
            <p:nvPr/>
          </p:nvSpPr>
          <p:spPr bwMode="auto">
            <a:xfrm rot="5400000">
              <a:off x="1368" y="-264"/>
              <a:ext cx="2928" cy="4800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6566" name="AutoShape 6"/>
            <p:cNvSpPr>
              <a:spLocks noChangeArrowheads="1"/>
            </p:cNvSpPr>
            <p:nvPr/>
          </p:nvSpPr>
          <p:spPr bwMode="auto">
            <a:xfrm rot="5400000">
              <a:off x="1392" y="-48"/>
              <a:ext cx="2640" cy="4368"/>
            </a:xfrm>
            <a:prstGeom prst="triangle">
              <a:avLst>
                <a:gd name="adj" fmla="val 50000"/>
              </a:avLst>
            </a:prstGeom>
            <a:noFill/>
            <a:ln w="571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sp>
        <p:nvSpPr>
          <p:cNvPr id="224261" name="Text Box 5"/>
          <p:cNvSpPr txBox="1">
            <a:spLocks noChangeArrowheads="1"/>
          </p:cNvSpPr>
          <p:nvPr/>
        </p:nvSpPr>
        <p:spPr bwMode="auto">
          <a:xfrm>
            <a:off x="1295400" y="1828800"/>
            <a:ext cx="3733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6000">
                <a:solidFill>
                  <a:schemeClr val="tx1"/>
                </a:solidFill>
              </a:rPr>
              <a:t>NO PASSING ZONE</a:t>
            </a:r>
            <a:endParaRPr lang="en-US" sz="66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75"/>
                                        <p:tgtEl>
                                          <p:spTgt spid="224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animBg="1"/>
      <p:bldP spid="22426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 descr="Caution 2"/>
          <p:cNvPicPr>
            <a:picLocks noChangeAspect="1" noChangeArrowheads="1"/>
          </p:cNvPicPr>
          <p:nvPr/>
        </p:nvPicPr>
        <p:blipFill>
          <a:blip r:embed="rId2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221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DRIVING TASK EFFECTS &amp; BAC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2212" name="Line 4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7588" name="Group 5"/>
          <p:cNvGrpSpPr>
            <a:grpSpLocks/>
          </p:cNvGrpSpPr>
          <p:nvPr/>
        </p:nvGrpSpPr>
        <p:grpSpPr bwMode="auto">
          <a:xfrm>
            <a:off x="457200" y="1371600"/>
            <a:ext cx="8458200" cy="4953000"/>
            <a:chOff x="288" y="864"/>
            <a:chExt cx="5328" cy="3120"/>
          </a:xfrm>
        </p:grpSpPr>
        <p:sp>
          <p:nvSpPr>
            <p:cNvPr id="67599" name="Text Box 6"/>
            <p:cNvSpPr txBox="1">
              <a:spLocks noChangeArrowheads="1"/>
            </p:cNvSpPr>
            <p:nvPr/>
          </p:nvSpPr>
          <p:spPr bwMode="auto">
            <a:xfrm>
              <a:off x="1824" y="864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7600" name="Text Box 7"/>
            <p:cNvSpPr txBox="1">
              <a:spLocks noChangeArrowheads="1"/>
            </p:cNvSpPr>
            <p:nvPr/>
          </p:nvSpPr>
          <p:spPr bwMode="auto">
            <a:xfrm>
              <a:off x="1824" y="3619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7601" name="Rectangle 8"/>
            <p:cNvSpPr>
              <a:spLocks noChangeArrowheads="1"/>
            </p:cNvSpPr>
            <p:nvPr/>
          </p:nvSpPr>
          <p:spPr bwMode="auto">
            <a:xfrm>
              <a:off x="288" y="1200"/>
              <a:ext cx="5136" cy="24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7602" name="Line 9"/>
            <p:cNvSpPr>
              <a:spLocks noChangeShapeType="1"/>
            </p:cNvSpPr>
            <p:nvPr/>
          </p:nvSpPr>
          <p:spPr bwMode="auto">
            <a:xfrm>
              <a:off x="2640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3" name="Line 10"/>
            <p:cNvSpPr>
              <a:spLocks noChangeShapeType="1"/>
            </p:cNvSpPr>
            <p:nvPr/>
          </p:nvSpPr>
          <p:spPr bwMode="auto">
            <a:xfrm>
              <a:off x="321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4" name="Line 11"/>
            <p:cNvSpPr>
              <a:spLocks noChangeShapeType="1"/>
            </p:cNvSpPr>
            <p:nvPr/>
          </p:nvSpPr>
          <p:spPr bwMode="auto">
            <a:xfrm>
              <a:off x="4368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5" name="Line 12"/>
            <p:cNvSpPr>
              <a:spLocks noChangeShapeType="1"/>
            </p:cNvSpPr>
            <p:nvPr/>
          </p:nvSpPr>
          <p:spPr bwMode="auto">
            <a:xfrm>
              <a:off x="489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6" name="Line 13"/>
            <p:cNvSpPr>
              <a:spLocks noChangeShapeType="1"/>
            </p:cNvSpPr>
            <p:nvPr/>
          </p:nvSpPr>
          <p:spPr bwMode="auto">
            <a:xfrm>
              <a:off x="3792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607" name="Text Box 14"/>
            <p:cNvSpPr txBox="1">
              <a:spLocks noChangeArrowheads="1"/>
            </p:cNvSpPr>
            <p:nvPr/>
          </p:nvSpPr>
          <p:spPr bwMode="auto">
            <a:xfrm>
              <a:off x="2448" y="95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67608" name="Text Box 15"/>
            <p:cNvSpPr txBox="1">
              <a:spLocks noChangeArrowheads="1"/>
            </p:cNvSpPr>
            <p:nvPr/>
          </p:nvSpPr>
          <p:spPr bwMode="auto">
            <a:xfrm>
              <a:off x="302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67609" name="Text Box 16"/>
            <p:cNvSpPr txBox="1">
              <a:spLocks noChangeArrowheads="1"/>
            </p:cNvSpPr>
            <p:nvPr/>
          </p:nvSpPr>
          <p:spPr bwMode="auto">
            <a:xfrm>
              <a:off x="3600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67610" name="Text Box 17"/>
            <p:cNvSpPr txBox="1">
              <a:spLocks noChangeArrowheads="1"/>
            </p:cNvSpPr>
            <p:nvPr/>
          </p:nvSpPr>
          <p:spPr bwMode="auto">
            <a:xfrm>
              <a:off x="4176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67611" name="Text Box 18"/>
            <p:cNvSpPr txBox="1">
              <a:spLocks noChangeArrowheads="1"/>
            </p:cNvSpPr>
            <p:nvPr/>
          </p:nvSpPr>
          <p:spPr bwMode="auto">
            <a:xfrm>
              <a:off x="470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  <p:sp>
          <p:nvSpPr>
            <p:cNvPr id="67612" name="Text Box 19"/>
            <p:cNvSpPr txBox="1">
              <a:spLocks noChangeArrowheads="1"/>
            </p:cNvSpPr>
            <p:nvPr/>
          </p:nvSpPr>
          <p:spPr bwMode="auto">
            <a:xfrm>
              <a:off x="5232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67613" name="Text Box 20"/>
            <p:cNvSpPr txBox="1">
              <a:spLocks noChangeArrowheads="1"/>
            </p:cNvSpPr>
            <p:nvPr/>
          </p:nvSpPr>
          <p:spPr bwMode="auto">
            <a:xfrm>
              <a:off x="518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67614" name="Text Box 21"/>
            <p:cNvSpPr txBox="1">
              <a:spLocks noChangeArrowheads="1"/>
            </p:cNvSpPr>
            <p:nvPr/>
          </p:nvSpPr>
          <p:spPr bwMode="auto">
            <a:xfrm>
              <a:off x="2448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67615" name="Text Box 22"/>
            <p:cNvSpPr txBox="1">
              <a:spLocks noChangeArrowheads="1"/>
            </p:cNvSpPr>
            <p:nvPr/>
          </p:nvSpPr>
          <p:spPr bwMode="auto">
            <a:xfrm>
              <a:off x="302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67616" name="Text Box 23"/>
            <p:cNvSpPr txBox="1">
              <a:spLocks noChangeArrowheads="1"/>
            </p:cNvSpPr>
            <p:nvPr/>
          </p:nvSpPr>
          <p:spPr bwMode="auto">
            <a:xfrm>
              <a:off x="3600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67617" name="Text Box 24"/>
            <p:cNvSpPr txBox="1">
              <a:spLocks noChangeArrowheads="1"/>
            </p:cNvSpPr>
            <p:nvPr/>
          </p:nvSpPr>
          <p:spPr bwMode="auto">
            <a:xfrm>
              <a:off x="4176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67618" name="Text Box 25"/>
            <p:cNvSpPr txBox="1">
              <a:spLocks noChangeArrowheads="1"/>
            </p:cNvSpPr>
            <p:nvPr/>
          </p:nvSpPr>
          <p:spPr bwMode="auto">
            <a:xfrm>
              <a:off x="470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</p:grpSp>
      <p:sp>
        <p:nvSpPr>
          <p:cNvPr id="67589" name="Text Box 26"/>
          <p:cNvSpPr txBox="1">
            <a:spLocks noChangeArrowheads="1"/>
          </p:cNvSpPr>
          <p:nvPr/>
        </p:nvSpPr>
        <p:spPr bwMode="auto">
          <a:xfrm>
            <a:off x="533400" y="20574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rgbClr val="006600"/>
                </a:solidFill>
                <a:latin typeface="Arial Black" pitchFamily="34" charset="0"/>
              </a:rPr>
              <a:t>TASK AFFECTED:</a:t>
            </a:r>
          </a:p>
        </p:txBody>
      </p:sp>
      <p:sp>
        <p:nvSpPr>
          <p:cNvPr id="67590" name="Text Box 27"/>
          <p:cNvSpPr txBox="1">
            <a:spLocks noChangeArrowheads="1"/>
          </p:cNvSpPr>
          <p:nvPr/>
        </p:nvSpPr>
        <p:spPr bwMode="auto">
          <a:xfrm>
            <a:off x="533400" y="26670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Divided Attention</a:t>
            </a:r>
          </a:p>
        </p:txBody>
      </p:sp>
      <p:sp>
        <p:nvSpPr>
          <p:cNvPr id="67591" name="Text Box 28"/>
          <p:cNvSpPr txBox="1">
            <a:spLocks noChangeArrowheads="1"/>
          </p:cNvSpPr>
          <p:nvPr/>
        </p:nvSpPr>
        <p:spPr bwMode="auto">
          <a:xfrm>
            <a:off x="533400" y="3276600"/>
            <a:ext cx="3581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Information</a:t>
            </a:r>
            <a:r>
              <a:rPr lang="en-US" sz="1000">
                <a:solidFill>
                  <a:srgbClr val="000099"/>
                </a:solidFill>
              </a:rPr>
              <a:t> </a:t>
            </a:r>
            <a:r>
              <a:rPr lang="en-US" sz="2400">
                <a:solidFill>
                  <a:srgbClr val="000099"/>
                </a:solidFill>
              </a:rPr>
              <a:t>Processing</a:t>
            </a:r>
          </a:p>
        </p:txBody>
      </p:sp>
      <p:sp>
        <p:nvSpPr>
          <p:cNvPr id="222237" name="Text Box 29"/>
          <p:cNvSpPr txBox="1">
            <a:spLocks noChangeArrowheads="1"/>
          </p:cNvSpPr>
          <p:nvPr/>
        </p:nvSpPr>
        <p:spPr bwMode="auto">
          <a:xfrm>
            <a:off x="533400" y="38862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Tracking and Steering</a:t>
            </a:r>
          </a:p>
        </p:txBody>
      </p:sp>
      <p:sp>
        <p:nvSpPr>
          <p:cNvPr id="222238" name="Text Box 30"/>
          <p:cNvSpPr txBox="1">
            <a:spLocks noChangeArrowheads="1"/>
          </p:cNvSpPr>
          <p:nvPr/>
        </p:nvSpPr>
        <p:spPr bwMode="auto">
          <a:xfrm>
            <a:off x="533400" y="44958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Perception</a:t>
            </a:r>
          </a:p>
        </p:txBody>
      </p:sp>
      <p:sp>
        <p:nvSpPr>
          <p:cNvPr id="67594" name="Line 32"/>
          <p:cNvSpPr>
            <a:spLocks noChangeShapeType="1"/>
          </p:cNvSpPr>
          <p:nvPr/>
        </p:nvSpPr>
        <p:spPr bwMode="auto">
          <a:xfrm>
            <a:off x="4191000" y="2895600"/>
            <a:ext cx="441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5" name="Line 33"/>
          <p:cNvSpPr>
            <a:spLocks noChangeShapeType="1"/>
          </p:cNvSpPr>
          <p:nvPr/>
        </p:nvSpPr>
        <p:spPr bwMode="auto">
          <a:xfrm>
            <a:off x="6019800" y="3505200"/>
            <a:ext cx="25908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42" name="Line 34"/>
          <p:cNvSpPr>
            <a:spLocks noChangeShapeType="1"/>
          </p:cNvSpPr>
          <p:nvPr/>
        </p:nvSpPr>
        <p:spPr bwMode="auto">
          <a:xfrm>
            <a:off x="5486400" y="4114800"/>
            <a:ext cx="31242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2243" name="Line 35"/>
          <p:cNvSpPr>
            <a:spLocks noChangeShapeType="1"/>
          </p:cNvSpPr>
          <p:nvPr/>
        </p:nvSpPr>
        <p:spPr bwMode="auto">
          <a:xfrm>
            <a:off x="6934200" y="4724400"/>
            <a:ext cx="1676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7598" name="Text Box 37"/>
          <p:cNvSpPr txBox="1">
            <a:spLocks noChangeArrowheads="1"/>
          </p:cNvSpPr>
          <p:nvPr/>
        </p:nvSpPr>
        <p:spPr bwMode="auto">
          <a:xfrm>
            <a:off x="8534400" y="65500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34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2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222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22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37" grpId="0" animBg="1" autoUpdateAnimBg="0"/>
      <p:bldP spid="222238" grpId="0" animBg="1" autoUpdateAnimBg="0"/>
      <p:bldP spid="222242" grpId="0" animBg="1"/>
      <p:bldP spid="22224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2050"/>
          <p:cNvSpPr txBox="1">
            <a:spLocks noChangeArrowheads="1"/>
          </p:cNvSpPr>
          <p:nvPr/>
        </p:nvSpPr>
        <p:spPr bwMode="auto">
          <a:xfrm>
            <a:off x="8458200" y="65500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35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5285" name="Text Box 2053"/>
          <p:cNvSpPr txBox="1">
            <a:spLocks noChangeArrowheads="1"/>
          </p:cNvSpPr>
          <p:nvPr/>
        </p:nvSpPr>
        <p:spPr bwMode="auto">
          <a:xfrm>
            <a:off x="152400" y="533400"/>
            <a:ext cx="89916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3800" b="0" dirty="0">
                <a:solidFill>
                  <a:srgbClr val="CC0000"/>
                </a:solidFill>
                <a:latin typeface="Arial Black" pitchFamily="34" charset="0"/>
                <a:cs typeface="+mn-cs"/>
              </a:rPr>
              <a:t>PERCEPTION</a:t>
            </a:r>
            <a:endParaRPr lang="en-US" sz="3800" dirty="0">
              <a:cs typeface="+mn-cs"/>
            </a:endParaRPr>
          </a:p>
        </p:txBody>
      </p:sp>
      <p:sp>
        <p:nvSpPr>
          <p:cNvPr id="225286" name="Line 2054"/>
          <p:cNvSpPr>
            <a:spLocks noChangeShapeType="1"/>
          </p:cNvSpPr>
          <p:nvPr/>
        </p:nvSpPr>
        <p:spPr bwMode="auto">
          <a:xfrm>
            <a:off x="2514600" y="1143000"/>
            <a:ext cx="4267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" name="Group 2057"/>
          <p:cNvGrpSpPr>
            <a:grpSpLocks/>
          </p:cNvGrpSpPr>
          <p:nvPr/>
        </p:nvGrpSpPr>
        <p:grpSpPr bwMode="auto">
          <a:xfrm>
            <a:off x="381000" y="1676400"/>
            <a:ext cx="3810000" cy="4267200"/>
            <a:chOff x="624" y="1152"/>
            <a:chExt cx="1672" cy="2208"/>
          </a:xfrm>
        </p:grpSpPr>
        <p:pic>
          <p:nvPicPr>
            <p:cNvPr id="68616" name="Picture 2052"/>
            <p:cNvPicPr>
              <a:picLocks noChangeAspect="1" noChangeArrowheads="1"/>
            </p:cNvPicPr>
            <p:nvPr/>
          </p:nvPicPr>
          <p:blipFill>
            <a:blip r:embed="rId2"/>
            <a:srcRect l="8641" r="5481" b="1819"/>
            <a:stretch>
              <a:fillRect/>
            </a:stretch>
          </p:blipFill>
          <p:spPr bwMode="auto">
            <a:xfrm>
              <a:off x="624" y="1440"/>
              <a:ext cx="1672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7" name="Text Box 2055"/>
            <p:cNvSpPr txBox="1">
              <a:spLocks noChangeArrowheads="1"/>
            </p:cNvSpPr>
            <p:nvPr/>
          </p:nvSpPr>
          <p:spPr bwMode="auto">
            <a:xfrm>
              <a:off x="624" y="1152"/>
              <a:ext cx="240" cy="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A</a:t>
              </a:r>
              <a:endParaRPr lang="en-US" sz="2200" b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2058"/>
          <p:cNvGrpSpPr>
            <a:grpSpLocks/>
          </p:cNvGrpSpPr>
          <p:nvPr/>
        </p:nvGrpSpPr>
        <p:grpSpPr bwMode="auto">
          <a:xfrm>
            <a:off x="4648200" y="1600200"/>
            <a:ext cx="3810000" cy="4343400"/>
            <a:chOff x="3216" y="1152"/>
            <a:chExt cx="1654" cy="2208"/>
          </a:xfrm>
        </p:grpSpPr>
        <p:pic>
          <p:nvPicPr>
            <p:cNvPr id="68614" name="Picture 205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216" y="1392"/>
              <a:ext cx="1654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8615" name="Text Box 2056"/>
            <p:cNvSpPr txBox="1">
              <a:spLocks noChangeArrowheads="1"/>
            </p:cNvSpPr>
            <p:nvPr/>
          </p:nvSpPr>
          <p:spPr bwMode="auto">
            <a:xfrm>
              <a:off x="3312" y="1152"/>
              <a:ext cx="240" cy="2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US" sz="2200">
                  <a:solidFill>
                    <a:schemeClr val="tx1"/>
                  </a:solidFill>
                </a:rPr>
                <a:t>B</a:t>
              </a:r>
              <a:endParaRPr lang="en-US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1026" descr="Caution 2"/>
          <p:cNvPicPr>
            <a:picLocks noChangeAspect="1" noChangeArrowheads="1"/>
          </p:cNvPicPr>
          <p:nvPr/>
        </p:nvPicPr>
        <p:blipFill>
          <a:blip r:embed="rId2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323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DRIVING TASK EFFECTS &amp; BAC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3236" name="Line 1028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69636" name="Group 1029"/>
          <p:cNvGrpSpPr>
            <a:grpSpLocks/>
          </p:cNvGrpSpPr>
          <p:nvPr/>
        </p:nvGrpSpPr>
        <p:grpSpPr bwMode="auto">
          <a:xfrm>
            <a:off x="457200" y="1371600"/>
            <a:ext cx="8458200" cy="4953000"/>
            <a:chOff x="288" y="864"/>
            <a:chExt cx="5328" cy="3120"/>
          </a:xfrm>
        </p:grpSpPr>
        <p:sp>
          <p:nvSpPr>
            <p:cNvPr id="69649" name="Text Box 1030"/>
            <p:cNvSpPr txBox="1">
              <a:spLocks noChangeArrowheads="1"/>
            </p:cNvSpPr>
            <p:nvPr/>
          </p:nvSpPr>
          <p:spPr bwMode="auto">
            <a:xfrm>
              <a:off x="1824" y="864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9650" name="Text Box 1031"/>
            <p:cNvSpPr txBox="1">
              <a:spLocks noChangeArrowheads="1"/>
            </p:cNvSpPr>
            <p:nvPr/>
          </p:nvSpPr>
          <p:spPr bwMode="auto">
            <a:xfrm>
              <a:off x="1824" y="3619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BAC</a:t>
              </a:r>
              <a:endParaRPr lang="en-US" b="0">
                <a:solidFill>
                  <a:schemeClr val="tx1"/>
                </a:solidFill>
              </a:endParaRPr>
            </a:p>
          </p:txBody>
        </p:sp>
        <p:sp>
          <p:nvSpPr>
            <p:cNvPr id="69651" name="Rectangle 1032"/>
            <p:cNvSpPr>
              <a:spLocks noChangeArrowheads="1"/>
            </p:cNvSpPr>
            <p:nvPr/>
          </p:nvSpPr>
          <p:spPr bwMode="auto">
            <a:xfrm>
              <a:off x="288" y="1200"/>
              <a:ext cx="5136" cy="244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9652" name="Line 1033"/>
            <p:cNvSpPr>
              <a:spLocks noChangeShapeType="1"/>
            </p:cNvSpPr>
            <p:nvPr/>
          </p:nvSpPr>
          <p:spPr bwMode="auto">
            <a:xfrm>
              <a:off x="2640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3" name="Line 1034"/>
            <p:cNvSpPr>
              <a:spLocks noChangeShapeType="1"/>
            </p:cNvSpPr>
            <p:nvPr/>
          </p:nvSpPr>
          <p:spPr bwMode="auto">
            <a:xfrm>
              <a:off x="321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4" name="Line 1035"/>
            <p:cNvSpPr>
              <a:spLocks noChangeShapeType="1"/>
            </p:cNvSpPr>
            <p:nvPr/>
          </p:nvSpPr>
          <p:spPr bwMode="auto">
            <a:xfrm>
              <a:off x="4368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5" name="Line 1036"/>
            <p:cNvSpPr>
              <a:spLocks noChangeShapeType="1"/>
            </p:cNvSpPr>
            <p:nvPr/>
          </p:nvSpPr>
          <p:spPr bwMode="auto">
            <a:xfrm>
              <a:off x="4896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6" name="Line 1037"/>
            <p:cNvSpPr>
              <a:spLocks noChangeShapeType="1"/>
            </p:cNvSpPr>
            <p:nvPr/>
          </p:nvSpPr>
          <p:spPr bwMode="auto">
            <a:xfrm>
              <a:off x="3792" y="1200"/>
              <a:ext cx="0" cy="24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657" name="Text Box 1038"/>
            <p:cNvSpPr txBox="1">
              <a:spLocks noChangeArrowheads="1"/>
            </p:cNvSpPr>
            <p:nvPr/>
          </p:nvSpPr>
          <p:spPr bwMode="auto">
            <a:xfrm>
              <a:off x="2448" y="95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69658" name="Text Box 1039"/>
            <p:cNvSpPr txBox="1">
              <a:spLocks noChangeArrowheads="1"/>
            </p:cNvSpPr>
            <p:nvPr/>
          </p:nvSpPr>
          <p:spPr bwMode="auto">
            <a:xfrm>
              <a:off x="302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69659" name="Text Box 1040"/>
            <p:cNvSpPr txBox="1">
              <a:spLocks noChangeArrowheads="1"/>
            </p:cNvSpPr>
            <p:nvPr/>
          </p:nvSpPr>
          <p:spPr bwMode="auto">
            <a:xfrm>
              <a:off x="3600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69660" name="Text Box 1041"/>
            <p:cNvSpPr txBox="1">
              <a:spLocks noChangeArrowheads="1"/>
            </p:cNvSpPr>
            <p:nvPr/>
          </p:nvSpPr>
          <p:spPr bwMode="auto">
            <a:xfrm>
              <a:off x="4176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69661" name="Text Box 1042"/>
            <p:cNvSpPr txBox="1">
              <a:spLocks noChangeArrowheads="1"/>
            </p:cNvSpPr>
            <p:nvPr/>
          </p:nvSpPr>
          <p:spPr bwMode="auto">
            <a:xfrm>
              <a:off x="4704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  <p:sp>
          <p:nvSpPr>
            <p:cNvPr id="69662" name="Text Box 1043"/>
            <p:cNvSpPr txBox="1">
              <a:spLocks noChangeArrowheads="1"/>
            </p:cNvSpPr>
            <p:nvPr/>
          </p:nvSpPr>
          <p:spPr bwMode="auto">
            <a:xfrm>
              <a:off x="5232" y="960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69663" name="Text Box 1044"/>
            <p:cNvSpPr txBox="1">
              <a:spLocks noChangeArrowheads="1"/>
            </p:cNvSpPr>
            <p:nvPr/>
          </p:nvSpPr>
          <p:spPr bwMode="auto">
            <a:xfrm>
              <a:off x="518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.12</a:t>
              </a:r>
            </a:p>
          </p:txBody>
        </p:sp>
        <p:sp>
          <p:nvSpPr>
            <p:cNvPr id="69664" name="Text Box 1045"/>
            <p:cNvSpPr txBox="1">
              <a:spLocks noChangeArrowheads="1"/>
            </p:cNvSpPr>
            <p:nvPr/>
          </p:nvSpPr>
          <p:spPr bwMode="auto">
            <a:xfrm>
              <a:off x="2448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.02</a:t>
              </a:r>
            </a:p>
          </p:txBody>
        </p:sp>
        <p:sp>
          <p:nvSpPr>
            <p:cNvPr id="69665" name="Text Box 1046"/>
            <p:cNvSpPr txBox="1">
              <a:spLocks noChangeArrowheads="1"/>
            </p:cNvSpPr>
            <p:nvPr/>
          </p:nvSpPr>
          <p:spPr bwMode="auto">
            <a:xfrm>
              <a:off x="302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.04</a:t>
              </a:r>
            </a:p>
          </p:txBody>
        </p:sp>
        <p:sp>
          <p:nvSpPr>
            <p:cNvPr id="69666" name="Text Box 1047"/>
            <p:cNvSpPr txBox="1">
              <a:spLocks noChangeArrowheads="1"/>
            </p:cNvSpPr>
            <p:nvPr/>
          </p:nvSpPr>
          <p:spPr bwMode="auto">
            <a:xfrm>
              <a:off x="3600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.06</a:t>
              </a:r>
            </a:p>
          </p:txBody>
        </p:sp>
        <p:sp>
          <p:nvSpPr>
            <p:cNvPr id="69667" name="Text Box 1048"/>
            <p:cNvSpPr txBox="1">
              <a:spLocks noChangeArrowheads="1"/>
            </p:cNvSpPr>
            <p:nvPr/>
          </p:nvSpPr>
          <p:spPr bwMode="auto">
            <a:xfrm>
              <a:off x="4176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.08</a:t>
              </a:r>
            </a:p>
          </p:txBody>
        </p:sp>
        <p:sp>
          <p:nvSpPr>
            <p:cNvPr id="69668" name="Text Box 1049"/>
            <p:cNvSpPr txBox="1">
              <a:spLocks noChangeArrowheads="1"/>
            </p:cNvSpPr>
            <p:nvPr/>
          </p:nvSpPr>
          <p:spPr bwMode="auto">
            <a:xfrm>
              <a:off x="4704" y="3648"/>
              <a:ext cx="3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000">
                  <a:solidFill>
                    <a:schemeClr val="tx1"/>
                  </a:solidFill>
                </a:rPr>
                <a:t>.10</a:t>
              </a:r>
            </a:p>
          </p:txBody>
        </p:sp>
      </p:grpSp>
      <p:sp>
        <p:nvSpPr>
          <p:cNvPr id="69637" name="Text Box 1050"/>
          <p:cNvSpPr txBox="1">
            <a:spLocks noChangeArrowheads="1"/>
          </p:cNvSpPr>
          <p:nvPr/>
        </p:nvSpPr>
        <p:spPr bwMode="auto">
          <a:xfrm>
            <a:off x="533400" y="20574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0">
                <a:solidFill>
                  <a:srgbClr val="006600"/>
                </a:solidFill>
                <a:latin typeface="Arial Black" pitchFamily="34" charset="0"/>
              </a:rPr>
              <a:t>TASK AFFECTED:</a:t>
            </a:r>
          </a:p>
        </p:txBody>
      </p:sp>
      <p:sp>
        <p:nvSpPr>
          <p:cNvPr id="69638" name="Text Box 1051"/>
          <p:cNvSpPr txBox="1">
            <a:spLocks noChangeArrowheads="1"/>
          </p:cNvSpPr>
          <p:nvPr/>
        </p:nvSpPr>
        <p:spPr bwMode="auto">
          <a:xfrm>
            <a:off x="533400" y="2667000"/>
            <a:ext cx="3200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Divided Attention</a:t>
            </a:r>
          </a:p>
        </p:txBody>
      </p:sp>
      <p:sp>
        <p:nvSpPr>
          <p:cNvPr id="69639" name="Text Box 1052"/>
          <p:cNvSpPr txBox="1">
            <a:spLocks noChangeArrowheads="1"/>
          </p:cNvSpPr>
          <p:nvPr/>
        </p:nvSpPr>
        <p:spPr bwMode="auto">
          <a:xfrm>
            <a:off x="533400" y="3276600"/>
            <a:ext cx="35814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r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Information</a:t>
            </a:r>
            <a:r>
              <a:rPr lang="en-US" sz="1000">
                <a:solidFill>
                  <a:srgbClr val="000099"/>
                </a:solidFill>
              </a:rPr>
              <a:t> </a:t>
            </a:r>
            <a:r>
              <a:rPr lang="en-US" sz="2400">
                <a:solidFill>
                  <a:srgbClr val="000099"/>
                </a:solidFill>
              </a:rPr>
              <a:t>Processing</a:t>
            </a:r>
          </a:p>
        </p:txBody>
      </p:sp>
      <p:sp>
        <p:nvSpPr>
          <p:cNvPr id="69640" name="Text Box 1053"/>
          <p:cNvSpPr txBox="1">
            <a:spLocks noChangeArrowheads="1"/>
          </p:cNvSpPr>
          <p:nvPr/>
        </p:nvSpPr>
        <p:spPr bwMode="auto">
          <a:xfrm>
            <a:off x="533400" y="38862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Tracking and Steering</a:t>
            </a:r>
          </a:p>
        </p:txBody>
      </p:sp>
      <p:sp>
        <p:nvSpPr>
          <p:cNvPr id="69641" name="Text Box 1054"/>
          <p:cNvSpPr txBox="1">
            <a:spLocks noChangeArrowheads="1"/>
          </p:cNvSpPr>
          <p:nvPr/>
        </p:nvSpPr>
        <p:spPr bwMode="auto">
          <a:xfrm>
            <a:off x="533400" y="44958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Perception</a:t>
            </a:r>
          </a:p>
        </p:txBody>
      </p:sp>
      <p:sp>
        <p:nvSpPr>
          <p:cNvPr id="223263" name="Text Box 1055"/>
          <p:cNvSpPr txBox="1">
            <a:spLocks noChangeArrowheads="1"/>
          </p:cNvSpPr>
          <p:nvPr/>
        </p:nvSpPr>
        <p:spPr bwMode="auto">
          <a:xfrm>
            <a:off x="533400" y="5105400"/>
            <a:ext cx="35052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0099"/>
                </a:solidFill>
              </a:rPr>
              <a:t>Reaction Time</a:t>
            </a:r>
          </a:p>
        </p:txBody>
      </p:sp>
      <p:sp>
        <p:nvSpPr>
          <p:cNvPr id="69643" name="Line 1056"/>
          <p:cNvSpPr>
            <a:spLocks noChangeShapeType="1"/>
          </p:cNvSpPr>
          <p:nvPr/>
        </p:nvSpPr>
        <p:spPr bwMode="auto">
          <a:xfrm>
            <a:off x="4191000" y="2895600"/>
            <a:ext cx="4419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4" name="Line 1057"/>
          <p:cNvSpPr>
            <a:spLocks noChangeShapeType="1"/>
          </p:cNvSpPr>
          <p:nvPr/>
        </p:nvSpPr>
        <p:spPr bwMode="auto">
          <a:xfrm>
            <a:off x="6019800" y="3505200"/>
            <a:ext cx="25908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5" name="Line 1058"/>
          <p:cNvSpPr>
            <a:spLocks noChangeShapeType="1"/>
          </p:cNvSpPr>
          <p:nvPr/>
        </p:nvSpPr>
        <p:spPr bwMode="auto">
          <a:xfrm>
            <a:off x="5486400" y="4114800"/>
            <a:ext cx="31242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6" name="Line 1059"/>
          <p:cNvSpPr>
            <a:spLocks noChangeShapeType="1"/>
          </p:cNvSpPr>
          <p:nvPr/>
        </p:nvSpPr>
        <p:spPr bwMode="auto">
          <a:xfrm>
            <a:off x="6934200" y="4724400"/>
            <a:ext cx="16764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3268" name="Line 1060"/>
          <p:cNvSpPr>
            <a:spLocks noChangeShapeType="1"/>
          </p:cNvSpPr>
          <p:nvPr/>
        </p:nvSpPr>
        <p:spPr bwMode="auto">
          <a:xfrm>
            <a:off x="5562600" y="5334000"/>
            <a:ext cx="30480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9648" name="Text Box 1061"/>
          <p:cNvSpPr txBox="1">
            <a:spLocks noChangeArrowheads="1"/>
          </p:cNvSpPr>
          <p:nvPr/>
        </p:nvSpPr>
        <p:spPr bwMode="auto">
          <a:xfrm>
            <a:off x="8534400" y="65500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36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22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223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63" grpId="0" animBg="1" autoUpdateAnimBg="0"/>
      <p:bldP spid="22326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7" name="Picture 211" descr="Caution 3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3810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300" b="0" dirty="0">
                <a:solidFill>
                  <a:schemeClr val="tx1"/>
                </a:solidFill>
                <a:latin typeface="Arial Black" pitchFamily="34" charset="0"/>
              </a:rPr>
              <a:t>REACTION &amp; BRAKING DISTANCES</a:t>
            </a:r>
            <a:endParaRPr lang="en-US" sz="3600" dirty="0"/>
          </a:p>
        </p:txBody>
      </p:sp>
      <p:grpSp>
        <p:nvGrpSpPr>
          <p:cNvPr id="2" name="Group 188"/>
          <p:cNvGrpSpPr>
            <a:grpSpLocks/>
          </p:cNvGrpSpPr>
          <p:nvPr/>
        </p:nvGrpSpPr>
        <p:grpSpPr bwMode="auto">
          <a:xfrm>
            <a:off x="304800" y="2209800"/>
            <a:ext cx="8458200" cy="838200"/>
            <a:chOff x="192" y="816"/>
            <a:chExt cx="5328" cy="528"/>
          </a:xfrm>
        </p:grpSpPr>
        <p:sp>
          <p:nvSpPr>
            <p:cNvPr id="70705" name="Rectangle 30"/>
            <p:cNvSpPr>
              <a:spLocks noChangeArrowheads="1"/>
            </p:cNvSpPr>
            <p:nvPr/>
          </p:nvSpPr>
          <p:spPr bwMode="auto">
            <a:xfrm>
              <a:off x="3888" y="816"/>
              <a:ext cx="1632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Reaction Increase %</a:t>
              </a:r>
            </a:p>
          </p:txBody>
        </p:sp>
        <p:sp>
          <p:nvSpPr>
            <p:cNvPr id="70706" name="Rectangle 29"/>
            <p:cNvSpPr>
              <a:spLocks noChangeArrowheads="1"/>
            </p:cNvSpPr>
            <p:nvPr/>
          </p:nvSpPr>
          <p:spPr bwMode="auto">
            <a:xfrm>
              <a:off x="3031" y="816"/>
              <a:ext cx="1049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60 MPH</a:t>
              </a:r>
            </a:p>
          </p:txBody>
        </p:sp>
        <p:sp>
          <p:nvSpPr>
            <p:cNvPr id="70707" name="Rectangle 28"/>
            <p:cNvSpPr>
              <a:spLocks noChangeArrowheads="1"/>
            </p:cNvSpPr>
            <p:nvPr/>
          </p:nvSpPr>
          <p:spPr bwMode="auto">
            <a:xfrm>
              <a:off x="1872" y="816"/>
              <a:ext cx="1159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40 MPH</a:t>
              </a:r>
            </a:p>
          </p:txBody>
        </p:sp>
        <p:sp>
          <p:nvSpPr>
            <p:cNvPr id="70708" name="Rectangle 27"/>
            <p:cNvSpPr>
              <a:spLocks noChangeArrowheads="1"/>
            </p:cNvSpPr>
            <p:nvPr/>
          </p:nvSpPr>
          <p:spPr bwMode="auto">
            <a:xfrm>
              <a:off x="816" y="816"/>
              <a:ext cx="1056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20 MPH</a:t>
              </a:r>
            </a:p>
          </p:txBody>
        </p:sp>
        <p:sp>
          <p:nvSpPr>
            <p:cNvPr id="70709" name="Rectangle 26"/>
            <p:cNvSpPr>
              <a:spLocks noChangeArrowheads="1"/>
            </p:cNvSpPr>
            <p:nvPr/>
          </p:nvSpPr>
          <p:spPr bwMode="auto">
            <a:xfrm>
              <a:off x="192" y="816"/>
              <a:ext cx="624" cy="52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BAC</a:t>
              </a:r>
            </a:p>
          </p:txBody>
        </p:sp>
        <p:sp>
          <p:nvSpPr>
            <p:cNvPr id="70710" name="Line 31"/>
            <p:cNvSpPr>
              <a:spLocks noChangeShapeType="1"/>
            </p:cNvSpPr>
            <p:nvPr/>
          </p:nvSpPr>
          <p:spPr bwMode="auto">
            <a:xfrm>
              <a:off x="192" y="816"/>
              <a:ext cx="5328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711" name="Line 32"/>
            <p:cNvSpPr>
              <a:spLocks noChangeShapeType="1"/>
            </p:cNvSpPr>
            <p:nvPr/>
          </p:nvSpPr>
          <p:spPr bwMode="auto">
            <a:xfrm>
              <a:off x="192" y="1344"/>
              <a:ext cx="5328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712" name="Line 33"/>
            <p:cNvSpPr>
              <a:spLocks noChangeShapeType="1"/>
            </p:cNvSpPr>
            <p:nvPr/>
          </p:nvSpPr>
          <p:spPr bwMode="auto">
            <a:xfrm>
              <a:off x="192" y="816"/>
              <a:ext cx="0" cy="52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713" name="Line 34"/>
            <p:cNvSpPr>
              <a:spLocks noChangeShapeType="1"/>
            </p:cNvSpPr>
            <p:nvPr/>
          </p:nvSpPr>
          <p:spPr bwMode="auto">
            <a:xfrm>
              <a:off x="5520" y="816"/>
              <a:ext cx="0" cy="52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714" name="Line 38"/>
            <p:cNvSpPr>
              <a:spLocks noChangeShapeType="1"/>
            </p:cNvSpPr>
            <p:nvPr/>
          </p:nvSpPr>
          <p:spPr bwMode="auto">
            <a:xfrm>
              <a:off x="816" y="816"/>
              <a:ext cx="0" cy="52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715" name="Line 41"/>
            <p:cNvSpPr>
              <a:spLocks noChangeShapeType="1"/>
            </p:cNvSpPr>
            <p:nvPr/>
          </p:nvSpPr>
          <p:spPr bwMode="auto">
            <a:xfrm>
              <a:off x="1872" y="816"/>
              <a:ext cx="0" cy="52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716" name="Line 44"/>
            <p:cNvSpPr>
              <a:spLocks noChangeShapeType="1"/>
            </p:cNvSpPr>
            <p:nvPr/>
          </p:nvSpPr>
          <p:spPr bwMode="auto">
            <a:xfrm>
              <a:off x="3031" y="816"/>
              <a:ext cx="0" cy="52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0717" name="Line 47"/>
            <p:cNvSpPr>
              <a:spLocks noChangeShapeType="1"/>
            </p:cNvSpPr>
            <p:nvPr/>
          </p:nvSpPr>
          <p:spPr bwMode="auto">
            <a:xfrm>
              <a:off x="4080" y="816"/>
              <a:ext cx="0" cy="528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aphicFrame>
        <p:nvGraphicFramePr>
          <p:cNvPr id="33969" name="Group 177"/>
          <p:cNvGraphicFramePr>
            <a:graphicFrameLocks noGrp="1"/>
          </p:cNvGraphicFramePr>
          <p:nvPr>
            <p:ph sz="quarter" idx="2"/>
          </p:nvPr>
        </p:nvGraphicFramePr>
        <p:xfrm>
          <a:off x="304800" y="3048000"/>
          <a:ext cx="8458200" cy="9144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.00%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42 ft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117 ft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66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250 ft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NONE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3973" name="Group 181"/>
          <p:cNvGraphicFramePr>
            <a:graphicFrameLocks noGrp="1"/>
          </p:cNvGraphicFramePr>
          <p:nvPr>
            <p:ph sz="quarter" idx="3"/>
          </p:nvPr>
        </p:nvGraphicFramePr>
        <p:xfrm>
          <a:off x="304800" y="3962400"/>
          <a:ext cx="8458200" cy="990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.05%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29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3930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49 ft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58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131 ft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87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271 ft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+32%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144463" y="1401763"/>
            <a:ext cx="8847137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200" b="0">
                <a:solidFill>
                  <a:srgbClr val="CC0000"/>
                </a:solidFill>
                <a:latin typeface="Arial Black" pitchFamily="34" charset="0"/>
              </a:rPr>
              <a:t>Reaction distance</a:t>
            </a:r>
            <a:r>
              <a:rPr lang="en-US" sz="1000" b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200" b="0">
                <a:solidFill>
                  <a:schemeClr val="tx1"/>
                </a:solidFill>
                <a:latin typeface="Arial Black" pitchFamily="34" charset="0"/>
              </a:rPr>
              <a:t>+</a:t>
            </a:r>
            <a:r>
              <a:rPr lang="en-US" sz="1000" b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200" b="0">
                <a:solidFill>
                  <a:srgbClr val="006600"/>
                </a:solidFill>
                <a:latin typeface="Arial Black" pitchFamily="34" charset="0"/>
              </a:rPr>
              <a:t>Braking distance</a:t>
            </a:r>
            <a:r>
              <a:rPr lang="en-US" sz="1000" b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200" b="0">
                <a:solidFill>
                  <a:schemeClr val="tx1"/>
                </a:solidFill>
                <a:latin typeface="Arial Black" pitchFamily="34" charset="0"/>
              </a:rPr>
              <a:t>=</a:t>
            </a:r>
            <a:r>
              <a:rPr lang="en-US" sz="1000" b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2200" b="0">
                <a:solidFill>
                  <a:srgbClr val="000099"/>
                </a:solidFill>
                <a:latin typeface="Arial Black" pitchFamily="34" charset="0"/>
              </a:rPr>
              <a:t>Stopping distance</a:t>
            </a:r>
          </a:p>
        </p:txBody>
      </p:sp>
      <p:graphicFrame>
        <p:nvGraphicFramePr>
          <p:cNvPr id="33974" name="Group 182"/>
          <p:cNvGraphicFramePr>
            <a:graphicFrameLocks noGrp="1"/>
          </p:cNvGraphicFramePr>
          <p:nvPr>
            <p:ph sz="quarter" idx="4"/>
          </p:nvPr>
        </p:nvGraphicFramePr>
        <p:xfrm>
          <a:off x="304800" y="4953000"/>
          <a:ext cx="8458200" cy="990600"/>
        </p:xfrm>
        <a:graphic>
          <a:graphicData uri="http://schemas.openxmlformats.org/drawingml/2006/table">
            <a:tbl>
              <a:tblPr/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.10%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31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20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51 ft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62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73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135 ft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93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184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=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277 ft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+41%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3978" name="Line 186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70704" name="Text Box 212"/>
          <p:cNvSpPr txBox="1">
            <a:spLocks noChangeArrowheads="1"/>
          </p:cNvSpPr>
          <p:nvPr/>
        </p:nvSpPr>
        <p:spPr bwMode="auto">
          <a:xfrm>
            <a:off x="8458200" y="65500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37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3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33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30"/>
          <p:cNvPicPr>
            <a:picLocks noChangeAspect="1" noChangeArrowheads="1"/>
          </p:cNvPicPr>
          <p:nvPr/>
        </p:nvPicPr>
        <p:blipFill>
          <a:blip r:embed="rId2">
            <a:lum bright="58000" contrast="-70000"/>
          </a:blip>
          <a:srcRect b="1117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CC0000"/>
                </a:solidFill>
                <a:latin typeface="Arial Black" pitchFamily="34" charset="0"/>
              </a:rPr>
              <a:t>TRAFFIC DEATHS &amp; ALCOHOL</a:t>
            </a:r>
          </a:p>
        </p:txBody>
      </p:sp>
      <p:sp>
        <p:nvSpPr>
          <p:cNvPr id="10261" name="Line 21"/>
          <p:cNvSpPr>
            <a:spLocks noChangeShapeType="1"/>
          </p:cNvSpPr>
          <p:nvPr/>
        </p:nvSpPr>
        <p:spPr bwMode="auto">
          <a:xfrm>
            <a:off x="533400" y="914400"/>
            <a:ext cx="8077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66" name="Rectangle 26"/>
          <p:cNvSpPr>
            <a:spLocks noChangeArrowheads="1"/>
          </p:cNvSpPr>
          <p:nvPr/>
        </p:nvSpPr>
        <p:spPr bwMode="auto">
          <a:xfrm>
            <a:off x="609600" y="1231900"/>
            <a:ext cx="5801588" cy="139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700" dirty="0">
                <a:solidFill>
                  <a:schemeClr val="tx1"/>
                </a:solidFill>
              </a:rPr>
              <a:t>Number of traffic deaths in 2017…</a:t>
            </a:r>
          </a:p>
          <a:p>
            <a:pPr lvl="1"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 US?</a:t>
            </a:r>
          </a:p>
          <a:p>
            <a:pPr lvl="1" eaLnBrk="0" hangingPunct="0"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700" dirty="0">
                <a:solidFill>
                  <a:schemeClr val="tx1"/>
                </a:solidFill>
              </a:rPr>
              <a:t> Texas?</a:t>
            </a: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609600" y="2743200"/>
            <a:ext cx="4953000" cy="121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700" dirty="0">
                <a:solidFill>
                  <a:schemeClr val="tx1"/>
                </a:solidFill>
              </a:rPr>
              <a:t>Have traffic related deaths increased or decreased since 2009?</a:t>
            </a:r>
          </a:p>
        </p:txBody>
      </p:sp>
      <p:sp>
        <p:nvSpPr>
          <p:cNvPr id="10268" name="Rectangle 28"/>
          <p:cNvSpPr>
            <a:spLocks noChangeArrowheads="1"/>
          </p:cNvSpPr>
          <p:nvPr/>
        </p:nvSpPr>
        <p:spPr bwMode="auto">
          <a:xfrm>
            <a:off x="609600" y="4114800"/>
            <a:ext cx="51816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2700">
                <a:solidFill>
                  <a:schemeClr val="tx1"/>
                </a:solidFill>
              </a:rPr>
              <a:t>What percent of traffic deaths involve alcohol?</a:t>
            </a:r>
          </a:p>
        </p:txBody>
      </p:sp>
      <p:sp>
        <p:nvSpPr>
          <p:cNvPr id="10269" name="Rectangle 29"/>
          <p:cNvSpPr>
            <a:spLocks noChangeArrowheads="1"/>
          </p:cNvSpPr>
          <p:nvPr/>
        </p:nvSpPr>
        <p:spPr bwMode="auto">
          <a:xfrm>
            <a:off x="609600" y="5105400"/>
            <a:ext cx="7391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700" dirty="0">
                <a:solidFill>
                  <a:schemeClr val="tx1"/>
                </a:solidFill>
              </a:rPr>
              <a:t>Have alcohol-related traffic deaths increased or decreased since 2009?</a:t>
            </a:r>
          </a:p>
        </p:txBody>
      </p:sp>
      <p:pic>
        <p:nvPicPr>
          <p:cNvPr id="10272" name="Picture 32"/>
          <p:cNvPicPr>
            <a:picLocks noChangeAspect="1" noChangeArrowheads="1"/>
          </p:cNvPicPr>
          <p:nvPr/>
        </p:nvPicPr>
        <p:blipFill>
          <a:blip r:embed="rId2"/>
          <a:srcRect r="7878" b="11505"/>
          <a:stretch>
            <a:fillRect/>
          </a:stretch>
        </p:blipFill>
        <p:spPr bwMode="auto">
          <a:xfrm>
            <a:off x="5410200" y="2057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34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 autoUpdateAnimBg="0"/>
      <p:bldP spid="10267" grpId="0" autoUpdateAnimBg="0"/>
      <p:bldP spid="10268" grpId="0" autoUpdateAnimBg="0"/>
      <p:bldP spid="10269" grpId="0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1039"/>
          <p:cNvSpPr txBox="1">
            <a:spLocks noChangeArrowheads="1"/>
          </p:cNvSpPr>
          <p:nvPr/>
        </p:nvSpPr>
        <p:spPr bwMode="auto">
          <a:xfrm>
            <a:off x="8534400" y="6157913"/>
            <a:ext cx="533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38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Group 13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2744" name="Picture 139" descr="Cone 1"/>
            <p:cNvPicPr>
              <a:picLocks noChangeAspect="1" noChangeArrowheads="1"/>
            </p:cNvPicPr>
            <p:nvPr/>
          </p:nvPicPr>
          <p:blipFill>
            <a:blip r:embed="rId2">
              <a:lum bright="64000" contrast="-70000"/>
            </a:blip>
            <a:srcRect/>
            <a:stretch>
              <a:fillRect/>
            </a:stretch>
          </p:blipFill>
          <p:spPr bwMode="auto">
            <a:xfrm>
              <a:off x="0" y="0"/>
              <a:ext cx="19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45" name="Picture 140" descr="Cone 1"/>
            <p:cNvPicPr>
              <a:picLocks noChangeAspect="1" noChangeArrowheads="1"/>
            </p:cNvPicPr>
            <p:nvPr/>
          </p:nvPicPr>
          <p:blipFill>
            <a:blip r:embed="rId2">
              <a:lum bright="64000" contrast="-70000"/>
            </a:blip>
            <a:srcRect/>
            <a:stretch>
              <a:fillRect/>
            </a:stretch>
          </p:blipFill>
          <p:spPr bwMode="auto">
            <a:xfrm>
              <a:off x="0" y="2160"/>
              <a:ext cx="19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46" name="Picture 141" descr="Cone 1"/>
            <p:cNvPicPr>
              <a:picLocks noChangeAspect="1" noChangeArrowheads="1"/>
            </p:cNvPicPr>
            <p:nvPr/>
          </p:nvPicPr>
          <p:blipFill>
            <a:blip r:embed="rId2">
              <a:lum bright="64000" contrast="-70000"/>
            </a:blip>
            <a:srcRect/>
            <a:stretch>
              <a:fillRect/>
            </a:stretch>
          </p:blipFill>
          <p:spPr bwMode="auto">
            <a:xfrm>
              <a:off x="1920" y="0"/>
              <a:ext cx="19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47" name="Picture 142" descr="Cone 1"/>
            <p:cNvPicPr>
              <a:picLocks noChangeAspect="1" noChangeArrowheads="1"/>
            </p:cNvPicPr>
            <p:nvPr/>
          </p:nvPicPr>
          <p:blipFill>
            <a:blip r:embed="rId2">
              <a:lum bright="64000" contrast="-70000"/>
            </a:blip>
            <a:srcRect/>
            <a:stretch>
              <a:fillRect/>
            </a:stretch>
          </p:blipFill>
          <p:spPr bwMode="auto">
            <a:xfrm>
              <a:off x="1920" y="2160"/>
              <a:ext cx="19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48" name="Picture 143" descr="Cone 1"/>
            <p:cNvPicPr>
              <a:picLocks noChangeAspect="1" noChangeArrowheads="1"/>
            </p:cNvPicPr>
            <p:nvPr/>
          </p:nvPicPr>
          <p:blipFill>
            <a:blip r:embed="rId2">
              <a:lum bright="64000" contrast="-70000"/>
            </a:blip>
            <a:srcRect/>
            <a:stretch>
              <a:fillRect/>
            </a:stretch>
          </p:blipFill>
          <p:spPr bwMode="auto">
            <a:xfrm>
              <a:off x="3840" y="0"/>
              <a:ext cx="19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2749" name="Picture 144" descr="Cone 1"/>
            <p:cNvPicPr>
              <a:picLocks noChangeAspect="1" noChangeArrowheads="1"/>
            </p:cNvPicPr>
            <p:nvPr/>
          </p:nvPicPr>
          <p:blipFill>
            <a:blip r:embed="rId2">
              <a:lum bright="64000" contrast="-70000"/>
            </a:blip>
            <a:srcRect/>
            <a:stretch>
              <a:fillRect/>
            </a:stretch>
          </p:blipFill>
          <p:spPr bwMode="auto">
            <a:xfrm>
              <a:off x="3840" y="2160"/>
              <a:ext cx="192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66294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EFFECTS OF ALCOHOL ON DRIVING ABILITY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" name="Group 150"/>
          <p:cNvGrpSpPr>
            <a:grpSpLocks/>
          </p:cNvGrpSpPr>
          <p:nvPr/>
        </p:nvGrpSpPr>
        <p:grpSpPr bwMode="auto">
          <a:xfrm>
            <a:off x="457200" y="2895600"/>
            <a:ext cx="3657600" cy="1371600"/>
            <a:chOff x="240" y="1795"/>
            <a:chExt cx="2304" cy="864"/>
          </a:xfrm>
        </p:grpSpPr>
        <p:sp>
          <p:nvSpPr>
            <p:cNvPr id="72742" name="Rectangle 47"/>
            <p:cNvSpPr>
              <a:spLocks noChangeArrowheads="1"/>
            </p:cNvSpPr>
            <p:nvPr/>
          </p:nvSpPr>
          <p:spPr bwMode="auto">
            <a:xfrm>
              <a:off x="240" y="1795"/>
              <a:ext cx="2304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Skid, </a:t>
              </a:r>
            </a:p>
            <a:p>
              <a:pPr marL="342900" indent="-342900"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Crash Simulator,</a:t>
              </a:r>
            </a:p>
            <a:p>
              <a:pPr marL="342900" indent="-342900"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Auto Control</a:t>
              </a:r>
              <a:endParaRPr lang="en-US" sz="2800" b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43" name="Line 53"/>
            <p:cNvSpPr>
              <a:spLocks noChangeShapeType="1"/>
            </p:cNvSpPr>
            <p:nvPr/>
          </p:nvSpPr>
          <p:spPr bwMode="auto">
            <a:xfrm>
              <a:off x="240" y="1795"/>
              <a:ext cx="0" cy="86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149"/>
          <p:cNvGrpSpPr>
            <a:grpSpLocks/>
          </p:cNvGrpSpPr>
          <p:nvPr/>
        </p:nvGrpSpPr>
        <p:grpSpPr bwMode="auto">
          <a:xfrm>
            <a:off x="457200" y="2255838"/>
            <a:ext cx="3657600" cy="639762"/>
            <a:chOff x="240" y="1392"/>
            <a:chExt cx="2304" cy="403"/>
          </a:xfrm>
        </p:grpSpPr>
        <p:sp>
          <p:nvSpPr>
            <p:cNvPr id="72740" name="Rectangle 16"/>
            <p:cNvSpPr>
              <a:spLocks noChangeArrowheads="1"/>
            </p:cNvSpPr>
            <p:nvPr/>
          </p:nvSpPr>
          <p:spPr bwMode="auto">
            <a:xfrm>
              <a:off x="240" y="1392"/>
              <a:ext cx="2304" cy="4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32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EXERCISE</a:t>
              </a:r>
            </a:p>
          </p:txBody>
        </p:sp>
        <p:sp>
          <p:nvSpPr>
            <p:cNvPr id="72741" name="Line 22"/>
            <p:cNvSpPr>
              <a:spLocks noChangeShapeType="1"/>
            </p:cNvSpPr>
            <p:nvPr/>
          </p:nvSpPr>
          <p:spPr bwMode="auto">
            <a:xfrm>
              <a:off x="240" y="1392"/>
              <a:ext cx="0" cy="403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81000" y="5608638"/>
            <a:ext cx="8321675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3200" b="0">
                <a:solidFill>
                  <a:srgbClr val="006600"/>
                </a:solidFill>
                <a:latin typeface="Arial Black" pitchFamily="34" charset="0"/>
              </a:rPr>
              <a:t>Control Group - Unchanged</a:t>
            </a:r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85800" y="1600200"/>
            <a:ext cx="762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5" name="Group 151"/>
          <p:cNvGrpSpPr>
            <a:grpSpLocks/>
          </p:cNvGrpSpPr>
          <p:nvPr/>
        </p:nvGrpSpPr>
        <p:grpSpPr bwMode="auto">
          <a:xfrm>
            <a:off x="457200" y="4267200"/>
            <a:ext cx="3657600" cy="990600"/>
            <a:chOff x="240" y="2659"/>
            <a:chExt cx="2304" cy="624"/>
          </a:xfrm>
        </p:grpSpPr>
        <p:sp>
          <p:nvSpPr>
            <p:cNvPr id="72738" name="Rectangle 77"/>
            <p:cNvSpPr>
              <a:spLocks noChangeArrowheads="1"/>
            </p:cNvSpPr>
            <p:nvPr/>
          </p:nvSpPr>
          <p:spPr bwMode="auto">
            <a:xfrm>
              <a:off x="240" y="2659"/>
              <a:ext cx="2304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Blocked Lane,</a:t>
              </a:r>
            </a:p>
            <a:p>
              <a:pPr marL="342900" indent="-342900"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Slalom, T-Turn</a:t>
              </a:r>
              <a:endParaRPr lang="en-US" sz="280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39" name="Line 83"/>
            <p:cNvSpPr>
              <a:spLocks noChangeShapeType="1"/>
            </p:cNvSpPr>
            <p:nvPr/>
          </p:nvSpPr>
          <p:spPr bwMode="auto">
            <a:xfrm>
              <a:off x="240" y="2659"/>
              <a:ext cx="0" cy="62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6" name="Group 155"/>
          <p:cNvGrpSpPr>
            <a:grpSpLocks/>
          </p:cNvGrpSpPr>
          <p:nvPr/>
        </p:nvGrpSpPr>
        <p:grpSpPr bwMode="auto">
          <a:xfrm>
            <a:off x="4114800" y="2895600"/>
            <a:ext cx="1447800" cy="2362200"/>
            <a:chOff x="2784" y="1824"/>
            <a:chExt cx="912" cy="1488"/>
          </a:xfrm>
        </p:grpSpPr>
        <p:sp>
          <p:nvSpPr>
            <p:cNvPr id="72734" name="Rectangle 48"/>
            <p:cNvSpPr>
              <a:spLocks noChangeArrowheads="1"/>
            </p:cNvSpPr>
            <p:nvPr/>
          </p:nvSpPr>
          <p:spPr bwMode="auto">
            <a:xfrm>
              <a:off x="2784" y="1824"/>
              <a:ext cx="912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-13%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35" name="Line 58"/>
            <p:cNvSpPr>
              <a:spLocks noChangeShapeType="1"/>
            </p:cNvSpPr>
            <p:nvPr/>
          </p:nvSpPr>
          <p:spPr bwMode="auto">
            <a:xfrm>
              <a:off x="2784" y="1824"/>
              <a:ext cx="0" cy="86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736" name="Rectangle 78"/>
            <p:cNvSpPr>
              <a:spLocks noChangeArrowheads="1"/>
            </p:cNvSpPr>
            <p:nvPr/>
          </p:nvSpPr>
          <p:spPr bwMode="auto">
            <a:xfrm>
              <a:off x="2784" y="2688"/>
              <a:ext cx="912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-2%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37" name="Line 88"/>
            <p:cNvSpPr>
              <a:spLocks noChangeShapeType="1"/>
            </p:cNvSpPr>
            <p:nvPr/>
          </p:nvSpPr>
          <p:spPr bwMode="auto">
            <a:xfrm>
              <a:off x="2784" y="2688"/>
              <a:ext cx="0" cy="62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7" name="Group 154"/>
          <p:cNvGrpSpPr>
            <a:grpSpLocks/>
          </p:cNvGrpSpPr>
          <p:nvPr/>
        </p:nvGrpSpPr>
        <p:grpSpPr bwMode="auto">
          <a:xfrm>
            <a:off x="5562600" y="2895600"/>
            <a:ext cx="1524000" cy="2362200"/>
            <a:chOff x="3696" y="1824"/>
            <a:chExt cx="960" cy="1488"/>
          </a:xfrm>
        </p:grpSpPr>
        <p:sp>
          <p:nvSpPr>
            <p:cNvPr id="72730" name="Rectangle 49"/>
            <p:cNvSpPr>
              <a:spLocks noChangeArrowheads="1"/>
            </p:cNvSpPr>
            <p:nvPr/>
          </p:nvSpPr>
          <p:spPr bwMode="auto">
            <a:xfrm>
              <a:off x="3696" y="1824"/>
              <a:ext cx="960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-17%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31" name="Line 61"/>
            <p:cNvSpPr>
              <a:spLocks noChangeShapeType="1"/>
            </p:cNvSpPr>
            <p:nvPr/>
          </p:nvSpPr>
          <p:spPr bwMode="auto">
            <a:xfrm>
              <a:off x="3696" y="1824"/>
              <a:ext cx="0" cy="86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732" name="Rectangle 79"/>
            <p:cNvSpPr>
              <a:spLocks noChangeArrowheads="1"/>
            </p:cNvSpPr>
            <p:nvPr/>
          </p:nvSpPr>
          <p:spPr bwMode="auto">
            <a:xfrm>
              <a:off x="3696" y="2688"/>
              <a:ext cx="960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-3%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33" name="Line 91"/>
            <p:cNvSpPr>
              <a:spLocks noChangeShapeType="1"/>
            </p:cNvSpPr>
            <p:nvPr/>
          </p:nvSpPr>
          <p:spPr bwMode="auto">
            <a:xfrm>
              <a:off x="3696" y="2688"/>
              <a:ext cx="0" cy="62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8" name="Group 152"/>
          <p:cNvGrpSpPr>
            <a:grpSpLocks/>
          </p:cNvGrpSpPr>
          <p:nvPr/>
        </p:nvGrpSpPr>
        <p:grpSpPr bwMode="auto">
          <a:xfrm>
            <a:off x="4114800" y="2255838"/>
            <a:ext cx="4495800" cy="639762"/>
            <a:chOff x="2784" y="1421"/>
            <a:chExt cx="2832" cy="403"/>
          </a:xfrm>
        </p:grpSpPr>
        <p:sp>
          <p:nvSpPr>
            <p:cNvPr id="72723" name="Rectangle 17"/>
            <p:cNvSpPr>
              <a:spLocks noChangeArrowheads="1"/>
            </p:cNvSpPr>
            <p:nvPr/>
          </p:nvSpPr>
          <p:spPr bwMode="auto">
            <a:xfrm>
              <a:off x="2784" y="1421"/>
              <a:ext cx="912" cy="4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32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.04</a:t>
              </a:r>
            </a:p>
          </p:txBody>
        </p:sp>
        <p:sp>
          <p:nvSpPr>
            <p:cNvPr id="72724" name="Line 27"/>
            <p:cNvSpPr>
              <a:spLocks noChangeShapeType="1"/>
            </p:cNvSpPr>
            <p:nvPr/>
          </p:nvSpPr>
          <p:spPr bwMode="auto">
            <a:xfrm>
              <a:off x="2784" y="1421"/>
              <a:ext cx="0" cy="403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725" name="Rectangle 18"/>
            <p:cNvSpPr>
              <a:spLocks noChangeArrowheads="1"/>
            </p:cNvSpPr>
            <p:nvPr/>
          </p:nvSpPr>
          <p:spPr bwMode="auto">
            <a:xfrm>
              <a:off x="3696" y="1421"/>
              <a:ext cx="960" cy="4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32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.07</a:t>
              </a:r>
              <a:endParaRPr lang="en-US" sz="3200" b="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72726" name="Line 30"/>
            <p:cNvSpPr>
              <a:spLocks noChangeShapeType="1"/>
            </p:cNvSpPr>
            <p:nvPr/>
          </p:nvSpPr>
          <p:spPr bwMode="auto">
            <a:xfrm>
              <a:off x="3696" y="1421"/>
              <a:ext cx="0" cy="403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727" name="Rectangle 19"/>
            <p:cNvSpPr>
              <a:spLocks noChangeArrowheads="1"/>
            </p:cNvSpPr>
            <p:nvPr/>
          </p:nvSpPr>
          <p:spPr bwMode="auto">
            <a:xfrm>
              <a:off x="4656" y="1421"/>
              <a:ext cx="960" cy="4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3200" b="0">
                  <a:solidFill>
                    <a:srgbClr val="CC0000"/>
                  </a:solidFill>
                  <a:latin typeface="Arial Black" pitchFamily="34" charset="0"/>
                  <a:cs typeface="Times New Roman" pitchFamily="18" charset="0"/>
                </a:rPr>
                <a:t>.10</a:t>
              </a:r>
            </a:p>
          </p:txBody>
        </p:sp>
        <p:sp>
          <p:nvSpPr>
            <p:cNvPr id="72728" name="Line 23"/>
            <p:cNvSpPr>
              <a:spLocks noChangeShapeType="1"/>
            </p:cNvSpPr>
            <p:nvPr/>
          </p:nvSpPr>
          <p:spPr bwMode="auto">
            <a:xfrm>
              <a:off x="5616" y="1421"/>
              <a:ext cx="0" cy="403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729" name="Line 33"/>
            <p:cNvSpPr>
              <a:spLocks noChangeShapeType="1"/>
            </p:cNvSpPr>
            <p:nvPr/>
          </p:nvSpPr>
          <p:spPr bwMode="auto">
            <a:xfrm>
              <a:off x="4656" y="1421"/>
              <a:ext cx="0" cy="403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9" name="Group 153"/>
          <p:cNvGrpSpPr>
            <a:grpSpLocks/>
          </p:cNvGrpSpPr>
          <p:nvPr/>
        </p:nvGrpSpPr>
        <p:grpSpPr bwMode="auto">
          <a:xfrm>
            <a:off x="7086600" y="2895600"/>
            <a:ext cx="1524000" cy="2362200"/>
            <a:chOff x="4656" y="1824"/>
            <a:chExt cx="960" cy="1488"/>
          </a:xfrm>
        </p:grpSpPr>
        <p:sp>
          <p:nvSpPr>
            <p:cNvPr id="72717" name="Rectangle 50"/>
            <p:cNvSpPr>
              <a:spLocks noChangeArrowheads="1"/>
            </p:cNvSpPr>
            <p:nvPr/>
          </p:nvSpPr>
          <p:spPr bwMode="auto">
            <a:xfrm>
              <a:off x="4656" y="1824"/>
              <a:ext cx="960" cy="86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-24%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18" name="Line 54"/>
            <p:cNvSpPr>
              <a:spLocks noChangeShapeType="1"/>
            </p:cNvSpPr>
            <p:nvPr/>
          </p:nvSpPr>
          <p:spPr bwMode="auto">
            <a:xfrm>
              <a:off x="5616" y="1824"/>
              <a:ext cx="0" cy="86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719" name="Line 64"/>
            <p:cNvSpPr>
              <a:spLocks noChangeShapeType="1"/>
            </p:cNvSpPr>
            <p:nvPr/>
          </p:nvSpPr>
          <p:spPr bwMode="auto">
            <a:xfrm>
              <a:off x="4656" y="1824"/>
              <a:ext cx="0" cy="86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720" name="Rectangle 80"/>
            <p:cNvSpPr>
              <a:spLocks noChangeArrowheads="1"/>
            </p:cNvSpPr>
            <p:nvPr/>
          </p:nvSpPr>
          <p:spPr bwMode="auto">
            <a:xfrm>
              <a:off x="4656" y="2688"/>
              <a:ext cx="960" cy="624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342900" indent="-342900" algn="ctr" eaLnBrk="0" hangingPunct="0"/>
              <a:r>
                <a:rPr lang="en-US" sz="2800">
                  <a:solidFill>
                    <a:srgbClr val="000099"/>
                  </a:solidFill>
                  <a:cs typeface="Times New Roman" pitchFamily="18" charset="0"/>
                </a:rPr>
                <a:t>-8%</a:t>
              </a:r>
              <a:endParaRPr lang="en-US" sz="280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2721" name="Line 84"/>
            <p:cNvSpPr>
              <a:spLocks noChangeShapeType="1"/>
            </p:cNvSpPr>
            <p:nvPr/>
          </p:nvSpPr>
          <p:spPr bwMode="auto">
            <a:xfrm>
              <a:off x="5616" y="2688"/>
              <a:ext cx="0" cy="62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72722" name="Line 94"/>
            <p:cNvSpPr>
              <a:spLocks noChangeShapeType="1"/>
            </p:cNvSpPr>
            <p:nvPr/>
          </p:nvSpPr>
          <p:spPr bwMode="auto">
            <a:xfrm>
              <a:off x="4656" y="2688"/>
              <a:ext cx="0" cy="624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sp>
        <p:nvSpPr>
          <p:cNvPr id="72716" name="Text Box 145"/>
          <p:cNvSpPr txBox="1">
            <a:spLocks noChangeArrowheads="1"/>
          </p:cNvSpPr>
          <p:nvPr/>
        </p:nvSpPr>
        <p:spPr bwMode="auto">
          <a:xfrm>
            <a:off x="8458200" y="65500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39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5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233" descr="Crash 1"/>
          <p:cNvPicPr>
            <a:picLocks noChangeAspect="1" noChangeArrowheads="1"/>
          </p:cNvPicPr>
          <p:nvPr/>
        </p:nvPicPr>
        <p:blipFill>
          <a:blip r:embed="rId2">
            <a:lum bright="64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3810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  <a:cs typeface="+mn-cs"/>
              </a:rPr>
              <a:t>RISK OF DEATH AFTER DRINKING</a:t>
            </a:r>
            <a:endParaRPr lang="en-US" sz="30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73731" name="Line 6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75990" name="Group 214"/>
          <p:cNvGraphicFramePr>
            <a:graphicFrameLocks noGrp="1"/>
          </p:cNvGraphicFramePr>
          <p:nvPr/>
        </p:nvGraphicFramePr>
        <p:xfrm>
          <a:off x="685800" y="2533650"/>
          <a:ext cx="1981200" cy="28194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16-20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21-34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35+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5997" name="Group 221"/>
          <p:cNvGraphicFramePr>
            <a:graphicFrameLocks noGrp="1"/>
          </p:cNvGraphicFramePr>
          <p:nvPr/>
        </p:nvGraphicFramePr>
        <p:xfrm>
          <a:off x="2667000" y="2533650"/>
          <a:ext cx="1981200" cy="2819400"/>
        </p:xfrm>
        <a:graphic>
          <a:graphicData uri="http://schemas.openxmlformats.org/drawingml/2006/table">
            <a:tbl>
              <a:tblPr/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 – 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 – 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000" name="Group 224"/>
          <p:cNvGraphicFramePr>
            <a:graphicFrameLocks noGrp="1"/>
          </p:cNvGraphicFramePr>
          <p:nvPr/>
        </p:nvGraphicFramePr>
        <p:xfrm>
          <a:off x="4648200" y="2533650"/>
          <a:ext cx="2057400" cy="2819400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 – 52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 – 15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 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6006" name="Group 230"/>
          <p:cNvGraphicFramePr>
            <a:graphicFrameLocks noGrp="1"/>
          </p:cNvGraphicFramePr>
          <p:nvPr/>
        </p:nvGraphicFramePr>
        <p:xfrm>
          <a:off x="6705600" y="2533650"/>
          <a:ext cx="1676400" cy="2819400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M– 15,560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F– 738 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572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382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6007" name="Text Box 231"/>
          <p:cNvSpPr txBox="1">
            <a:spLocks noChangeArrowheads="1"/>
          </p:cNvSpPr>
          <p:nvPr/>
        </p:nvSpPr>
        <p:spPr bwMode="auto">
          <a:xfrm>
            <a:off x="609600" y="5581650"/>
            <a:ext cx="7848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Why are there gender differences for young people?</a:t>
            </a:r>
          </a:p>
          <a:p>
            <a:pPr eaLnBrk="0" hangingPunct="0">
              <a:lnSpc>
                <a:spcPct val="70000"/>
              </a:lnSpc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Why is age a factor?</a:t>
            </a:r>
          </a:p>
        </p:txBody>
      </p:sp>
      <p:sp>
        <p:nvSpPr>
          <p:cNvPr id="73773" name="Text Box 234"/>
          <p:cNvSpPr txBox="1">
            <a:spLocks noChangeArrowheads="1"/>
          </p:cNvSpPr>
          <p:nvPr/>
        </p:nvSpPr>
        <p:spPr bwMode="auto">
          <a:xfrm>
            <a:off x="8458200" y="65500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40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2" name="Group 235"/>
          <p:cNvGrpSpPr>
            <a:grpSpLocks/>
          </p:cNvGrpSpPr>
          <p:nvPr/>
        </p:nvGrpSpPr>
        <p:grpSpPr bwMode="auto">
          <a:xfrm>
            <a:off x="685800" y="1447800"/>
            <a:ext cx="7696200" cy="1066800"/>
            <a:chOff x="432" y="816"/>
            <a:chExt cx="4848" cy="672"/>
          </a:xfrm>
        </p:grpSpPr>
        <p:sp>
          <p:nvSpPr>
            <p:cNvPr id="73775" name="Rectangle 21"/>
            <p:cNvSpPr>
              <a:spLocks noChangeArrowheads="1"/>
            </p:cNvSpPr>
            <p:nvPr/>
          </p:nvSpPr>
          <p:spPr bwMode="auto">
            <a:xfrm>
              <a:off x="4224" y="1152"/>
              <a:ext cx="1056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800">
                  <a:solidFill>
                    <a:srgbClr val="006600"/>
                  </a:solidFill>
                  <a:cs typeface="Times New Roman" pitchFamily="18" charset="0"/>
                </a:rPr>
                <a:t>.150+</a:t>
              </a:r>
              <a:endPara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76" name="Rectangle 20"/>
            <p:cNvSpPr>
              <a:spLocks noChangeArrowheads="1"/>
            </p:cNvSpPr>
            <p:nvPr/>
          </p:nvSpPr>
          <p:spPr bwMode="auto">
            <a:xfrm>
              <a:off x="2928" y="1152"/>
              <a:ext cx="1296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800">
                  <a:solidFill>
                    <a:srgbClr val="006600"/>
                  </a:solidFill>
                  <a:cs typeface="Times New Roman" pitchFamily="18" charset="0"/>
                </a:rPr>
                <a:t>.080 - .099</a:t>
              </a:r>
              <a:endPara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77" name="Rectangle 19"/>
            <p:cNvSpPr>
              <a:spLocks noChangeArrowheads="1"/>
            </p:cNvSpPr>
            <p:nvPr/>
          </p:nvSpPr>
          <p:spPr bwMode="auto">
            <a:xfrm>
              <a:off x="1680" y="1152"/>
              <a:ext cx="1248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800">
                  <a:solidFill>
                    <a:srgbClr val="006600"/>
                  </a:solidFill>
                  <a:cs typeface="Times New Roman" pitchFamily="18" charset="0"/>
                </a:rPr>
                <a:t>.020 - .049</a:t>
              </a:r>
              <a:endPara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78" name="Rectangle 15"/>
            <p:cNvSpPr>
              <a:spLocks noChangeArrowheads="1"/>
            </p:cNvSpPr>
            <p:nvPr/>
          </p:nvSpPr>
          <p:spPr bwMode="auto">
            <a:xfrm>
              <a:off x="1680" y="816"/>
              <a:ext cx="3600" cy="33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en-US" sz="2800">
                  <a:solidFill>
                    <a:srgbClr val="006600"/>
                  </a:solidFill>
                  <a:cs typeface="Times New Roman" pitchFamily="18" charset="0"/>
                </a:rPr>
                <a:t>BAC</a:t>
              </a:r>
              <a:endParaRPr lang="en-US" sz="280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3779" name="Line 22"/>
            <p:cNvSpPr>
              <a:spLocks noChangeShapeType="1"/>
            </p:cNvSpPr>
            <p:nvPr/>
          </p:nvSpPr>
          <p:spPr bwMode="auto">
            <a:xfrm>
              <a:off x="432" y="816"/>
              <a:ext cx="4848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0" name="Line 23"/>
            <p:cNvSpPr>
              <a:spLocks noChangeShapeType="1"/>
            </p:cNvSpPr>
            <p:nvPr/>
          </p:nvSpPr>
          <p:spPr bwMode="auto">
            <a:xfrm>
              <a:off x="432" y="1488"/>
              <a:ext cx="4848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1" name="Line 24"/>
            <p:cNvSpPr>
              <a:spLocks noChangeShapeType="1"/>
            </p:cNvSpPr>
            <p:nvPr/>
          </p:nvSpPr>
          <p:spPr bwMode="auto">
            <a:xfrm>
              <a:off x="432" y="816"/>
              <a:ext cx="0" cy="672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2" name="Line 25"/>
            <p:cNvSpPr>
              <a:spLocks noChangeShapeType="1"/>
            </p:cNvSpPr>
            <p:nvPr/>
          </p:nvSpPr>
          <p:spPr bwMode="auto">
            <a:xfrm>
              <a:off x="5280" y="816"/>
              <a:ext cx="0" cy="672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3" name="Line 28"/>
            <p:cNvSpPr>
              <a:spLocks noChangeShapeType="1"/>
            </p:cNvSpPr>
            <p:nvPr/>
          </p:nvSpPr>
          <p:spPr bwMode="auto">
            <a:xfrm>
              <a:off x="1680" y="1152"/>
              <a:ext cx="3600" cy="0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4" name="Line 30"/>
            <p:cNvSpPr>
              <a:spLocks noChangeShapeType="1"/>
            </p:cNvSpPr>
            <p:nvPr/>
          </p:nvSpPr>
          <p:spPr bwMode="auto">
            <a:xfrm>
              <a:off x="1680" y="816"/>
              <a:ext cx="0" cy="672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5" name="Line 44"/>
            <p:cNvSpPr>
              <a:spLocks noChangeShapeType="1"/>
            </p:cNvSpPr>
            <p:nvPr/>
          </p:nvSpPr>
          <p:spPr bwMode="auto">
            <a:xfrm>
              <a:off x="2928" y="1152"/>
              <a:ext cx="0" cy="336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6" name="Line 48"/>
            <p:cNvSpPr>
              <a:spLocks noChangeShapeType="1"/>
            </p:cNvSpPr>
            <p:nvPr/>
          </p:nvSpPr>
          <p:spPr bwMode="auto">
            <a:xfrm>
              <a:off x="4224" y="1152"/>
              <a:ext cx="0" cy="336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787" name="Rectangle 14"/>
            <p:cNvSpPr>
              <a:spLocks noChangeArrowheads="1"/>
            </p:cNvSpPr>
            <p:nvPr/>
          </p:nvSpPr>
          <p:spPr bwMode="auto">
            <a:xfrm>
              <a:off x="432" y="816"/>
              <a:ext cx="1248" cy="6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Font typeface="Monotype Sorts"/>
                <a:buNone/>
              </a:pPr>
              <a:endParaRPr lang="en-US" sz="2800">
                <a:solidFill>
                  <a:srgbClr val="E4002B"/>
                </a:solidFill>
              </a:endParaRPr>
            </a:p>
          </p:txBody>
        </p:sp>
        <p:sp>
          <p:nvSpPr>
            <p:cNvPr id="73788" name="Rectangle 18"/>
            <p:cNvSpPr>
              <a:spLocks noChangeArrowheads="1"/>
            </p:cNvSpPr>
            <p:nvPr/>
          </p:nvSpPr>
          <p:spPr bwMode="auto">
            <a:xfrm>
              <a:off x="432" y="816"/>
              <a:ext cx="1248" cy="67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/>
              <a:r>
                <a:rPr lang="en-US" sz="2800">
                  <a:solidFill>
                    <a:srgbClr val="CC0000"/>
                  </a:solidFill>
                  <a:cs typeface="Times New Roman" pitchFamily="18" charset="0"/>
                </a:rPr>
                <a:t>AGE</a:t>
              </a:r>
              <a:endParaRPr 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75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75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500"/>
                                        <p:tgtEl>
                                          <p:spTgt spid="76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76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60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6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0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007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96" descr="Crash 7"/>
          <p:cNvPicPr>
            <a:picLocks noChangeAspect="1" noChangeArrowheads="1"/>
          </p:cNvPicPr>
          <p:nvPr/>
        </p:nvPicPr>
        <p:blipFill>
          <a:blip r:embed="rId2">
            <a:lum bright="58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524000" y="533400"/>
            <a:ext cx="60198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SURVIVAL RISK &amp; BAC</a:t>
            </a:r>
          </a:p>
        </p:txBody>
      </p:sp>
      <p:sp>
        <p:nvSpPr>
          <p:cNvPr id="56327" name="Line 7"/>
          <p:cNvSpPr>
            <a:spLocks noChangeShapeType="1"/>
          </p:cNvSpPr>
          <p:nvPr/>
        </p:nvSpPr>
        <p:spPr bwMode="auto">
          <a:xfrm>
            <a:off x="990600" y="1143000"/>
            <a:ext cx="716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56405" name="Group 85"/>
          <p:cNvGraphicFramePr>
            <a:graphicFrameLocks noGrp="1"/>
          </p:cNvGraphicFramePr>
          <p:nvPr>
            <p:ph sz="quarter" idx="1"/>
          </p:nvPr>
        </p:nvGraphicFramePr>
        <p:xfrm>
          <a:off x="762000" y="1524000"/>
          <a:ext cx="7620000" cy="82296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BAC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Increased Chance of Death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Compared to Sober Drivers * 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401" name="Group 81"/>
          <p:cNvGraphicFramePr>
            <a:graphicFrameLocks noGrp="1"/>
          </p:cNvGraphicFramePr>
          <p:nvPr>
            <p:ph sz="quarter" idx="2"/>
          </p:nvPr>
        </p:nvGraphicFramePr>
        <p:xfrm>
          <a:off x="762000" y="2590800"/>
          <a:ext cx="7620000" cy="457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.03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1.2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407" name="Group 87"/>
          <p:cNvGraphicFramePr>
            <a:graphicFrameLocks noGrp="1"/>
          </p:cNvGraphicFramePr>
          <p:nvPr>
            <p:ph sz="quarter" idx="3"/>
          </p:nvPr>
        </p:nvGraphicFramePr>
        <p:xfrm>
          <a:off x="762000" y="3200400"/>
          <a:ext cx="7620000" cy="457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.07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1.5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410" name="Group 90"/>
          <p:cNvGraphicFramePr>
            <a:graphicFrameLocks noGrp="1"/>
          </p:cNvGraphicFramePr>
          <p:nvPr>
            <p:ph sz="quarter" idx="4"/>
          </p:nvPr>
        </p:nvGraphicFramePr>
        <p:xfrm>
          <a:off x="762000" y="3810000"/>
          <a:ext cx="7620000" cy="457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.12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2.4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411" name="Group 91"/>
          <p:cNvGraphicFramePr>
            <a:graphicFrameLocks noGrp="1"/>
          </p:cNvGraphicFramePr>
          <p:nvPr/>
        </p:nvGraphicFramePr>
        <p:xfrm>
          <a:off x="762000" y="4419600"/>
          <a:ext cx="7620000" cy="457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.17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2.5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6412" name="Group 92"/>
          <p:cNvGraphicFramePr>
            <a:graphicFrameLocks noGrp="1"/>
          </p:cNvGraphicFramePr>
          <p:nvPr/>
        </p:nvGraphicFramePr>
        <p:xfrm>
          <a:off x="762000" y="5029200"/>
          <a:ext cx="7620000" cy="457200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.22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3.7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4804" name="Text Box 97"/>
          <p:cNvSpPr txBox="1">
            <a:spLocks noChangeArrowheads="1"/>
          </p:cNvSpPr>
          <p:nvPr/>
        </p:nvSpPr>
        <p:spPr bwMode="auto">
          <a:xfrm>
            <a:off x="8458200" y="65500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41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56418" name="Text Box 98"/>
          <p:cNvSpPr txBox="1">
            <a:spLocks noChangeArrowheads="1"/>
          </p:cNvSpPr>
          <p:nvPr/>
        </p:nvSpPr>
        <p:spPr bwMode="auto">
          <a:xfrm>
            <a:off x="1804988" y="5775325"/>
            <a:ext cx="5432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000">
                <a:solidFill>
                  <a:srgbClr val="CC0000"/>
                </a:solidFill>
              </a:rPr>
              <a:t>* Given a crash has occurred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6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6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4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4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6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1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72" descr="Crash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  <a:cs typeface="+mn-cs"/>
              </a:rPr>
              <a:t>BAC &amp; CRASH RESPONSIBILITY</a:t>
            </a:r>
            <a:endParaRPr lang="en-US" sz="36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76804" name="Line 4"/>
          <p:cNvSpPr>
            <a:spLocks noChangeShapeType="1"/>
          </p:cNvSpPr>
          <p:nvPr/>
        </p:nvSpPr>
        <p:spPr bwMode="auto">
          <a:xfrm>
            <a:off x="457200" y="990600"/>
            <a:ext cx="8229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aphicFrame>
        <p:nvGraphicFramePr>
          <p:cNvPr id="76869" name="Group 69"/>
          <p:cNvGraphicFramePr>
            <a:graphicFrameLocks noGrp="1"/>
          </p:cNvGraphicFramePr>
          <p:nvPr/>
        </p:nvGraphicFramePr>
        <p:xfrm>
          <a:off x="1447800" y="1524000"/>
          <a:ext cx="6096000" cy="944563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BAC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% Responsible for Crash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837" name="Group 37"/>
          <p:cNvGraphicFramePr>
            <a:graphicFrameLocks noGrp="1"/>
          </p:cNvGraphicFramePr>
          <p:nvPr/>
        </p:nvGraphicFramePr>
        <p:xfrm>
          <a:off x="1447800" y="2438400"/>
          <a:ext cx="6096000" cy="889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.01 - .05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800080"/>
                          </a:solidFill>
                          <a:effectLst/>
                          <a:latin typeface="Arial" charset="0"/>
                        </a:rPr>
                        <a:t>64%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845" name="Group 45"/>
          <p:cNvGraphicFramePr>
            <a:graphicFrameLocks noGrp="1"/>
          </p:cNvGraphicFramePr>
          <p:nvPr/>
        </p:nvGraphicFramePr>
        <p:xfrm>
          <a:off x="1447800" y="3302000"/>
          <a:ext cx="6096000" cy="889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.05 - .079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88%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853" name="Group 53"/>
          <p:cNvGraphicFramePr>
            <a:graphicFrameLocks noGrp="1"/>
          </p:cNvGraphicFramePr>
          <p:nvPr/>
        </p:nvGraphicFramePr>
        <p:xfrm>
          <a:off x="1447800" y="4191000"/>
          <a:ext cx="6096000" cy="889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.08 - .149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92%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861" name="Group 61"/>
          <p:cNvGraphicFramePr>
            <a:graphicFrameLocks noGrp="1"/>
          </p:cNvGraphicFramePr>
          <p:nvPr/>
        </p:nvGraphicFramePr>
        <p:xfrm>
          <a:off x="1447800" y="5054600"/>
          <a:ext cx="6096000" cy="889000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.15 and greater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96%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5820" name="Text Box 73"/>
          <p:cNvSpPr txBox="1">
            <a:spLocks noChangeArrowheads="1"/>
          </p:cNvSpPr>
          <p:nvPr/>
        </p:nvSpPr>
        <p:spPr bwMode="auto">
          <a:xfrm>
            <a:off x="8458200" y="65500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42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6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6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1" name="Picture 2" descr="Road 7"/>
          <p:cNvPicPr>
            <a:picLocks noChangeAspect="1" noChangeArrowheads="1"/>
          </p:cNvPicPr>
          <p:nvPr/>
        </p:nvPicPr>
        <p:blipFill>
          <a:blip r:embed="rId2">
            <a:lum bright="76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1187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  <a:cs typeface="+mn-cs"/>
              </a:rPr>
              <a:t>SUMMARY OF EFFECTS</a:t>
            </a:r>
            <a:endParaRPr lang="en-US" sz="36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8458200" y="65500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43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21194" name="Line 10"/>
          <p:cNvSpPr>
            <a:spLocks noChangeShapeType="1"/>
          </p:cNvSpPr>
          <p:nvPr/>
        </p:nvSpPr>
        <p:spPr bwMode="auto">
          <a:xfrm>
            <a:off x="838200" y="990600"/>
            <a:ext cx="7467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21195" name="Text Box 11"/>
          <p:cNvSpPr txBox="1">
            <a:spLocks noChangeArrowheads="1"/>
          </p:cNvSpPr>
          <p:nvPr/>
        </p:nvSpPr>
        <p:spPr bwMode="auto">
          <a:xfrm>
            <a:off x="990600" y="312420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CC0000"/>
                </a:solidFill>
              </a:rPr>
              <a:t>Driving Related Factors: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IPDE, Attention, Tracking, Risk, Reaction Time, Actual Driving Tests</a:t>
            </a:r>
            <a:endParaRPr lang="en-US" sz="2400"/>
          </a:p>
        </p:txBody>
      </p:sp>
      <p:sp>
        <p:nvSpPr>
          <p:cNvPr id="221196" name="Text Box 12"/>
          <p:cNvSpPr txBox="1">
            <a:spLocks noChangeArrowheads="1"/>
          </p:cNvSpPr>
          <p:nvPr/>
        </p:nvSpPr>
        <p:spPr bwMode="auto">
          <a:xfrm>
            <a:off x="990600" y="1219200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CC0000"/>
                </a:solidFill>
              </a:rPr>
              <a:t>Human Effects: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Brain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Vision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Perception</a:t>
            </a:r>
            <a:endParaRPr lang="en-US" sz="2400"/>
          </a:p>
        </p:txBody>
      </p:sp>
      <p:sp>
        <p:nvSpPr>
          <p:cNvPr id="221197" name="Text Box 13"/>
          <p:cNvSpPr txBox="1">
            <a:spLocks noChangeArrowheads="1"/>
          </p:cNvSpPr>
          <p:nvPr/>
        </p:nvSpPr>
        <p:spPr bwMode="auto">
          <a:xfrm>
            <a:off x="1066800" y="5000625"/>
            <a:ext cx="4495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>
                <a:solidFill>
                  <a:srgbClr val="CC0000"/>
                </a:solidFill>
              </a:rPr>
              <a:t>Risk Factors: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Fatal Crash Involvement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Crash Responsibility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Driver Death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562600" y="1219200"/>
            <a:ext cx="2362200" cy="1752600"/>
            <a:chOff x="240" y="1632"/>
            <a:chExt cx="2208" cy="2160"/>
          </a:xfrm>
        </p:grpSpPr>
        <p:grpSp>
          <p:nvGrpSpPr>
            <p:cNvPr id="76811" name="Group 15"/>
            <p:cNvGrpSpPr>
              <a:grpSpLocks/>
            </p:cNvGrpSpPr>
            <p:nvPr/>
          </p:nvGrpSpPr>
          <p:grpSpPr bwMode="auto">
            <a:xfrm>
              <a:off x="384" y="1728"/>
              <a:ext cx="1920" cy="2064"/>
              <a:chOff x="384" y="1728"/>
              <a:chExt cx="1920" cy="2064"/>
            </a:xfrm>
          </p:grpSpPr>
          <p:sp>
            <p:nvSpPr>
              <p:cNvPr id="76815" name="Rectangle 16"/>
              <p:cNvSpPr>
                <a:spLocks noChangeArrowheads="1"/>
              </p:cNvSpPr>
              <p:nvPr/>
            </p:nvSpPr>
            <p:spPr bwMode="auto">
              <a:xfrm>
                <a:off x="384" y="1728"/>
                <a:ext cx="1920" cy="1920"/>
              </a:xfrm>
              <a:prstGeom prst="rect">
                <a:avLst/>
              </a:prstGeom>
              <a:solidFill>
                <a:srgbClr val="0033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76816" name="Line 17"/>
              <p:cNvSpPr>
                <a:spLocks noChangeShapeType="1"/>
              </p:cNvSpPr>
              <p:nvPr/>
            </p:nvSpPr>
            <p:spPr bwMode="auto">
              <a:xfrm>
                <a:off x="384" y="2112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7" name="Line 18"/>
              <p:cNvSpPr>
                <a:spLocks noChangeShapeType="1"/>
              </p:cNvSpPr>
              <p:nvPr/>
            </p:nvSpPr>
            <p:spPr bwMode="auto">
              <a:xfrm>
                <a:off x="384" y="2496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8" name="Line 19"/>
              <p:cNvSpPr>
                <a:spLocks noChangeShapeType="1"/>
              </p:cNvSpPr>
              <p:nvPr/>
            </p:nvSpPr>
            <p:spPr bwMode="auto">
              <a:xfrm>
                <a:off x="384" y="2880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19" name="Line 20"/>
              <p:cNvSpPr>
                <a:spLocks noChangeShapeType="1"/>
              </p:cNvSpPr>
              <p:nvPr/>
            </p:nvSpPr>
            <p:spPr bwMode="auto">
              <a:xfrm>
                <a:off x="384" y="3264"/>
                <a:ext cx="1920" cy="1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0" name="Line 21"/>
              <p:cNvSpPr>
                <a:spLocks noChangeShapeType="1"/>
              </p:cNvSpPr>
              <p:nvPr/>
            </p:nvSpPr>
            <p:spPr bwMode="auto">
              <a:xfrm>
                <a:off x="768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1" name="Line 22"/>
              <p:cNvSpPr>
                <a:spLocks noChangeShapeType="1"/>
              </p:cNvSpPr>
              <p:nvPr/>
            </p:nvSpPr>
            <p:spPr bwMode="auto">
              <a:xfrm>
                <a:off x="1152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2" name="Line 23"/>
              <p:cNvSpPr>
                <a:spLocks noChangeShapeType="1"/>
              </p:cNvSpPr>
              <p:nvPr/>
            </p:nvSpPr>
            <p:spPr bwMode="auto">
              <a:xfrm>
                <a:off x="1536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823" name="Line 24"/>
              <p:cNvSpPr>
                <a:spLocks noChangeShapeType="1"/>
              </p:cNvSpPr>
              <p:nvPr/>
            </p:nvSpPr>
            <p:spPr bwMode="auto">
              <a:xfrm>
                <a:off x="1920" y="1728"/>
                <a:ext cx="1" cy="1920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76824" name="Picture 25" descr="Untitled-3 copy"/>
              <p:cNvPicPr>
                <a:picLocks noChangeAspect="1" noChangeArrowheads="1"/>
              </p:cNvPicPr>
              <p:nvPr/>
            </p:nvPicPr>
            <p:blipFill>
              <a:blip r:embed="rId3">
                <a:lum bright="66000"/>
              </a:blip>
              <a:srcRect l="3242" t="8775" r="6450" b="1596"/>
              <a:stretch>
                <a:fillRect/>
              </a:stretch>
            </p:blipFill>
            <p:spPr bwMode="auto">
              <a:xfrm>
                <a:off x="816" y="2352"/>
                <a:ext cx="1069" cy="1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6812" name="AutoShape 26"/>
            <p:cNvSpPr>
              <a:spLocks noChangeArrowheads="1"/>
            </p:cNvSpPr>
            <p:nvPr/>
          </p:nvSpPr>
          <p:spPr bwMode="auto">
            <a:xfrm>
              <a:off x="240" y="2486"/>
              <a:ext cx="576" cy="538"/>
            </a:xfrm>
            <a:prstGeom prst="rightArrow">
              <a:avLst>
                <a:gd name="adj1" fmla="val 49815"/>
                <a:gd name="adj2" fmla="val 46097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6813" name="AutoShape 27"/>
            <p:cNvSpPr>
              <a:spLocks noChangeArrowheads="1"/>
            </p:cNvSpPr>
            <p:nvPr/>
          </p:nvSpPr>
          <p:spPr bwMode="auto">
            <a:xfrm>
              <a:off x="1824" y="2448"/>
              <a:ext cx="624" cy="576"/>
            </a:xfrm>
            <a:prstGeom prst="leftArrow">
              <a:avLst>
                <a:gd name="adj1" fmla="val 45481"/>
                <a:gd name="adj2" fmla="val 51534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76814" name="AutoShape 28"/>
            <p:cNvSpPr>
              <a:spLocks noChangeArrowheads="1"/>
            </p:cNvSpPr>
            <p:nvPr/>
          </p:nvSpPr>
          <p:spPr bwMode="auto">
            <a:xfrm rot="5400000">
              <a:off x="960" y="1728"/>
              <a:ext cx="720" cy="528"/>
            </a:xfrm>
            <a:prstGeom prst="rightArrow">
              <a:avLst>
                <a:gd name="adj1" fmla="val 49630"/>
                <a:gd name="adj2" fmla="val 48302"/>
              </a:avLst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</p:grpSp>
      <p:pic>
        <p:nvPicPr>
          <p:cNvPr id="221213" name="Picture 29" descr="Crash 1"/>
          <p:cNvPicPr>
            <a:picLocks noChangeAspect="1" noChangeArrowheads="1"/>
          </p:cNvPicPr>
          <p:nvPr/>
        </p:nvPicPr>
        <p:blipFill>
          <a:blip r:embed="rId4"/>
          <a:srcRect r="19893"/>
          <a:stretch>
            <a:fillRect/>
          </a:stretch>
        </p:blipFill>
        <p:spPr bwMode="auto">
          <a:xfrm>
            <a:off x="5715000" y="4953000"/>
            <a:ext cx="20574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1214" name="Picture 30" descr="Road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3124200"/>
            <a:ext cx="2057400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1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2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95" grpId="0" autoUpdateAnimBg="0"/>
      <p:bldP spid="221196" grpId="0" autoUpdateAnimBg="0"/>
      <p:bldP spid="221197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  <a:cs typeface="+mn-cs"/>
              </a:rPr>
              <a:t>PREVENTING INTOXICATION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838200" y="914400"/>
            <a:ext cx="7467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1676400" y="1143000"/>
            <a:ext cx="1752600" cy="2544763"/>
            <a:chOff x="912" y="720"/>
            <a:chExt cx="1104" cy="1603"/>
          </a:xfrm>
        </p:grpSpPr>
        <p:sp>
          <p:nvSpPr>
            <p:cNvPr id="77847" name="Text Box 14"/>
            <p:cNvSpPr txBox="1">
              <a:spLocks noChangeArrowheads="1"/>
            </p:cNvSpPr>
            <p:nvPr/>
          </p:nvSpPr>
          <p:spPr bwMode="auto">
            <a:xfrm>
              <a:off x="912" y="72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</a:rPr>
                <a:t>Food</a:t>
              </a:r>
            </a:p>
          </p:txBody>
        </p:sp>
        <p:pic>
          <p:nvPicPr>
            <p:cNvPr id="77848" name="Picture 31" descr="Food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" y="1008"/>
              <a:ext cx="1056" cy="1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562600" y="1179513"/>
            <a:ext cx="1773238" cy="2554287"/>
            <a:chOff x="3552" y="743"/>
            <a:chExt cx="1117" cy="1609"/>
          </a:xfrm>
        </p:grpSpPr>
        <p:sp>
          <p:nvSpPr>
            <p:cNvPr id="77845" name="Text Box 15"/>
            <p:cNvSpPr txBox="1">
              <a:spLocks noChangeArrowheads="1"/>
            </p:cNvSpPr>
            <p:nvPr/>
          </p:nvSpPr>
          <p:spPr bwMode="auto">
            <a:xfrm>
              <a:off x="3552" y="743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</a:rPr>
                <a:t>Time</a:t>
              </a:r>
            </a:p>
          </p:txBody>
        </p:sp>
        <p:pic>
          <p:nvPicPr>
            <p:cNvPr id="77846" name="Picture 32" descr="Clock 3"/>
            <p:cNvPicPr>
              <a:picLocks noChangeAspect="1" noChangeArrowheads="1"/>
            </p:cNvPicPr>
            <p:nvPr/>
          </p:nvPicPr>
          <p:blipFill>
            <a:blip r:embed="rId3"/>
            <a:srcRect l="26514" r="19373"/>
            <a:stretch>
              <a:fillRect/>
            </a:stretch>
          </p:blipFill>
          <p:spPr bwMode="auto">
            <a:xfrm>
              <a:off x="3552" y="1008"/>
              <a:ext cx="1117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7829" name="Text Box 39"/>
          <p:cNvSpPr txBox="1">
            <a:spLocks noChangeArrowheads="1"/>
          </p:cNvSpPr>
          <p:nvPr/>
        </p:nvSpPr>
        <p:spPr bwMode="auto">
          <a:xfrm>
            <a:off x="8382000" y="6550025"/>
            <a:ext cx="76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44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4" name="Group 75"/>
          <p:cNvGrpSpPr>
            <a:grpSpLocks/>
          </p:cNvGrpSpPr>
          <p:nvPr/>
        </p:nvGrpSpPr>
        <p:grpSpPr bwMode="auto">
          <a:xfrm>
            <a:off x="1447800" y="3962400"/>
            <a:ext cx="2362200" cy="1981200"/>
            <a:chOff x="912" y="2496"/>
            <a:chExt cx="1488" cy="1248"/>
          </a:xfrm>
        </p:grpSpPr>
        <p:grpSp>
          <p:nvGrpSpPr>
            <p:cNvPr id="77834" name="Group 48"/>
            <p:cNvGrpSpPr>
              <a:grpSpLocks/>
            </p:cNvGrpSpPr>
            <p:nvPr/>
          </p:nvGrpSpPr>
          <p:grpSpPr bwMode="auto">
            <a:xfrm>
              <a:off x="912" y="2976"/>
              <a:ext cx="1488" cy="768"/>
              <a:chOff x="2496" y="3528"/>
              <a:chExt cx="1488" cy="768"/>
            </a:xfrm>
          </p:grpSpPr>
          <p:grpSp>
            <p:nvGrpSpPr>
              <p:cNvPr id="77836" name="Group 49"/>
              <p:cNvGrpSpPr>
                <a:grpSpLocks/>
              </p:cNvGrpSpPr>
              <p:nvPr/>
            </p:nvGrpSpPr>
            <p:grpSpPr bwMode="auto">
              <a:xfrm>
                <a:off x="2496" y="3552"/>
                <a:ext cx="480" cy="288"/>
                <a:chOff x="2496" y="3576"/>
                <a:chExt cx="480" cy="288"/>
              </a:xfrm>
            </p:grpSpPr>
            <p:sp>
              <p:nvSpPr>
                <p:cNvPr id="77843" name="WordArt 50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496" y="3600"/>
                  <a:ext cx="384" cy="26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9900"/>
                          </a:gs>
                          <a:gs pos="100000">
                            <a:srgbClr val="004700"/>
                          </a:gs>
                        </a:gsLst>
                        <a:lin ang="5400000" scaled="1"/>
                      </a:gradFill>
                      <a:latin typeface="Arial Black"/>
                    </a:rPr>
                    <a:t>80</a:t>
                  </a:r>
                </a:p>
              </p:txBody>
            </p:sp>
            <p:sp>
              <p:nvSpPr>
                <p:cNvPr id="77844" name="WordArt 5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880" y="3576"/>
                  <a:ext cx="96" cy="7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9900"/>
                          </a:gs>
                          <a:gs pos="100000">
                            <a:srgbClr val="004700"/>
                          </a:gs>
                        </a:gsLst>
                        <a:lin ang="5400000" scaled="1"/>
                      </a:gradFill>
                      <a:latin typeface="Arial Black"/>
                    </a:rPr>
                    <a:t>o</a:t>
                  </a:r>
                </a:p>
              </p:txBody>
            </p:sp>
          </p:grpSp>
          <p:grpSp>
            <p:nvGrpSpPr>
              <p:cNvPr id="77837" name="Group 52"/>
              <p:cNvGrpSpPr>
                <a:grpSpLocks/>
              </p:cNvGrpSpPr>
              <p:nvPr/>
            </p:nvGrpSpPr>
            <p:grpSpPr bwMode="auto">
              <a:xfrm>
                <a:off x="3216" y="3528"/>
                <a:ext cx="768" cy="288"/>
                <a:chOff x="3216" y="3528"/>
                <a:chExt cx="768" cy="288"/>
              </a:xfrm>
            </p:grpSpPr>
            <p:sp>
              <p:nvSpPr>
                <p:cNvPr id="77841" name="WordArt 53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216" y="3552"/>
                  <a:ext cx="672" cy="264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9900"/>
                          </a:gs>
                          <a:gs pos="100000">
                            <a:srgbClr val="004700"/>
                          </a:gs>
                        </a:gsLst>
                        <a:lin ang="5400000" scaled="1"/>
                      </a:gradFill>
                      <a:latin typeface="Arial Black"/>
                    </a:rPr>
                    <a:t>100</a:t>
                  </a:r>
                </a:p>
              </p:txBody>
            </p:sp>
            <p:sp>
              <p:nvSpPr>
                <p:cNvPr id="77842" name="WordArt 54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888" y="3528"/>
                  <a:ext cx="96" cy="7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9900"/>
                          </a:gs>
                          <a:gs pos="100000">
                            <a:srgbClr val="004700"/>
                          </a:gs>
                        </a:gsLst>
                        <a:lin ang="5400000" scaled="1"/>
                      </a:gradFill>
                      <a:latin typeface="Arial Black"/>
                    </a:rPr>
                    <a:t>o</a:t>
                  </a:r>
                </a:p>
              </p:txBody>
            </p:sp>
          </p:grpSp>
          <p:grpSp>
            <p:nvGrpSpPr>
              <p:cNvPr id="77838" name="Group 55"/>
              <p:cNvGrpSpPr>
                <a:grpSpLocks/>
              </p:cNvGrpSpPr>
              <p:nvPr/>
            </p:nvGrpSpPr>
            <p:grpSpPr bwMode="auto">
              <a:xfrm>
                <a:off x="2832" y="3984"/>
                <a:ext cx="720" cy="312"/>
                <a:chOff x="2976" y="3864"/>
                <a:chExt cx="720" cy="312"/>
              </a:xfrm>
            </p:grpSpPr>
            <p:sp>
              <p:nvSpPr>
                <p:cNvPr id="77839" name="WordArt 56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2976" y="3888"/>
                  <a:ext cx="576" cy="288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9900"/>
                          </a:gs>
                          <a:gs pos="100000">
                            <a:srgbClr val="004700"/>
                          </a:gs>
                        </a:gsLst>
                        <a:lin ang="5400000" scaled="1"/>
                      </a:gradFill>
                      <a:latin typeface="Arial Black"/>
                    </a:rPr>
                    <a:t>151</a:t>
                  </a:r>
                </a:p>
              </p:txBody>
            </p:sp>
            <p:sp>
              <p:nvSpPr>
                <p:cNvPr id="77840" name="WordArt 57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3600" y="3864"/>
                  <a:ext cx="96" cy="72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en-US" sz="3600" kern="10"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gradFill rotWithShape="1">
                        <a:gsLst>
                          <a:gs pos="0">
                            <a:srgbClr val="009900"/>
                          </a:gs>
                          <a:gs pos="100000">
                            <a:srgbClr val="004700"/>
                          </a:gs>
                        </a:gsLst>
                        <a:lin ang="5400000" scaled="1"/>
                      </a:gradFill>
                      <a:latin typeface="Arial Black"/>
                    </a:rPr>
                    <a:t>o</a:t>
                  </a:r>
                </a:p>
              </p:txBody>
            </p:sp>
          </p:grpSp>
        </p:grpSp>
        <p:sp>
          <p:nvSpPr>
            <p:cNvPr id="77835" name="Text Box 72"/>
            <p:cNvSpPr txBox="1">
              <a:spLocks noChangeArrowheads="1"/>
            </p:cNvSpPr>
            <p:nvPr/>
          </p:nvSpPr>
          <p:spPr bwMode="auto">
            <a:xfrm>
              <a:off x="1056" y="2496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</a:rPr>
                <a:t>Strength</a:t>
              </a:r>
            </a:p>
          </p:txBody>
        </p:sp>
      </p:grpSp>
      <p:grpSp>
        <p:nvGrpSpPr>
          <p:cNvPr id="9" name="Group 78"/>
          <p:cNvGrpSpPr>
            <a:grpSpLocks/>
          </p:cNvGrpSpPr>
          <p:nvPr/>
        </p:nvGrpSpPr>
        <p:grpSpPr bwMode="auto">
          <a:xfrm>
            <a:off x="5195888" y="3962400"/>
            <a:ext cx="2500312" cy="2238375"/>
            <a:chOff x="3273" y="2496"/>
            <a:chExt cx="1575" cy="1410"/>
          </a:xfrm>
        </p:grpSpPr>
        <p:sp>
          <p:nvSpPr>
            <p:cNvPr id="77832" name="Text Box 16"/>
            <p:cNvSpPr txBox="1">
              <a:spLocks noChangeArrowheads="1"/>
            </p:cNvSpPr>
            <p:nvPr/>
          </p:nvSpPr>
          <p:spPr bwMode="auto">
            <a:xfrm>
              <a:off x="3533" y="2496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2400" b="0">
                  <a:solidFill>
                    <a:srgbClr val="CC0000"/>
                  </a:solidFill>
                  <a:latin typeface="Arial Black" pitchFamily="34" charset="0"/>
                </a:rPr>
                <a:t>Amount</a:t>
              </a:r>
            </a:p>
          </p:txBody>
        </p:sp>
        <p:pic>
          <p:nvPicPr>
            <p:cNvPr id="77833" name="Picture 77" descr="Beers 2"/>
            <p:cNvPicPr>
              <a:picLocks noChangeAspect="1" noChangeArrowheads="1"/>
            </p:cNvPicPr>
            <p:nvPr/>
          </p:nvPicPr>
          <p:blipFill>
            <a:blip r:embed="rId4"/>
            <a:srcRect l="4366" t="11636"/>
            <a:stretch>
              <a:fillRect/>
            </a:stretch>
          </p:blipFill>
          <p:spPr bwMode="auto">
            <a:xfrm>
              <a:off x="3273" y="2814"/>
              <a:ext cx="1575" cy="10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Picture 38" descr="Wine Barrels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56388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Arial Black" pitchFamily="34" charset="0"/>
              </a:rPr>
              <a:t>YOU KNOW YOU’VE HAD TOO MUCH IF...</a:t>
            </a:r>
            <a:endParaRPr lang="en-US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62000" y="1733550"/>
            <a:ext cx="1981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>
                <a:solidFill>
                  <a:srgbClr val="006600"/>
                </a:solidFill>
              </a:rPr>
              <a:t>IF</a:t>
            </a:r>
          </a:p>
          <a:p>
            <a:pPr algn="ctr" eaLnBrk="0" hangingPunct="0"/>
            <a:r>
              <a:rPr lang="en-US" sz="2400">
                <a:solidFill>
                  <a:srgbClr val="006600"/>
                </a:solidFill>
              </a:rPr>
              <a:t>someone asks</a:t>
            </a:r>
          </a:p>
          <a:p>
            <a:pPr algn="ctr" eaLnBrk="0" hangingPunct="0"/>
            <a:r>
              <a:rPr lang="en-US" sz="2400">
                <a:solidFill>
                  <a:srgbClr val="006600"/>
                </a:solidFill>
              </a:rPr>
              <a:t>to drive you</a:t>
            </a:r>
          </a:p>
          <a:p>
            <a:pPr algn="ctr" eaLnBrk="0" hangingPunct="0"/>
            <a:r>
              <a:rPr lang="en-US" sz="2400">
                <a:solidFill>
                  <a:srgbClr val="006600"/>
                </a:solidFill>
              </a:rPr>
              <a:t>home</a:t>
            </a:r>
            <a:endParaRPr lang="en-US" sz="1400" b="0">
              <a:solidFill>
                <a:srgbClr val="006600"/>
              </a:solidFill>
            </a:endParaRP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6553200" y="1752600"/>
            <a:ext cx="1809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</a:rPr>
              <a:t>IF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you can’t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remember how much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you’ve had</a:t>
            </a:r>
            <a:endParaRPr lang="en-US" sz="2400" b="0">
              <a:solidFill>
                <a:srgbClr val="000099"/>
              </a:solidFill>
            </a:endParaRPr>
          </a:p>
          <a:p>
            <a:pPr eaLnBrk="0" hangingPunct="0"/>
            <a:endParaRPr lang="en-US" sz="1000" b="0">
              <a:solidFill>
                <a:srgbClr val="000099"/>
              </a:solidFill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352550" y="4038600"/>
            <a:ext cx="146685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>
                <a:solidFill>
                  <a:srgbClr val="000099"/>
                </a:solidFill>
              </a:rPr>
              <a:t>IF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routine things</a:t>
            </a:r>
          </a:p>
          <a:p>
            <a:pPr algn="ctr" eaLnBrk="0" hangingPunct="0"/>
            <a:r>
              <a:rPr lang="en-US" sz="2400">
                <a:solidFill>
                  <a:srgbClr val="000099"/>
                </a:solidFill>
              </a:rPr>
              <a:t>surprise you</a:t>
            </a:r>
            <a:endParaRPr lang="en-US" sz="2400" b="0">
              <a:solidFill>
                <a:srgbClr val="000099"/>
              </a:solidFill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581400" y="4210050"/>
            <a:ext cx="1752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>
                <a:solidFill>
                  <a:srgbClr val="CC0000"/>
                </a:solidFill>
              </a:rPr>
              <a:t>IF</a:t>
            </a:r>
          </a:p>
          <a:p>
            <a:pPr algn="ctr" eaLnBrk="0" hangingPunct="0"/>
            <a:r>
              <a:rPr lang="en-US" sz="2400">
                <a:solidFill>
                  <a:srgbClr val="CC0000"/>
                </a:solidFill>
              </a:rPr>
              <a:t>you seem to be the only one drinking</a:t>
            </a:r>
            <a:endParaRPr lang="en-US" sz="2400" b="0">
              <a:solidFill>
                <a:srgbClr val="CC0000"/>
              </a:solidFill>
            </a:endParaRPr>
          </a:p>
          <a:p>
            <a:pPr eaLnBrk="0" hangingPunct="0"/>
            <a:endParaRPr lang="en-US" sz="1000" b="0">
              <a:solidFill>
                <a:srgbClr val="CC0000"/>
              </a:solidFill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6248400" y="4114800"/>
            <a:ext cx="17526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4000">
                <a:solidFill>
                  <a:srgbClr val="006600"/>
                </a:solidFill>
              </a:rPr>
              <a:t>IF</a:t>
            </a:r>
          </a:p>
          <a:p>
            <a:pPr algn="ctr" eaLnBrk="0" hangingPunct="0"/>
            <a:r>
              <a:rPr lang="en-US" sz="2400">
                <a:solidFill>
                  <a:srgbClr val="006600"/>
                </a:solidFill>
              </a:rPr>
              <a:t>fine motor skills become difficult</a:t>
            </a:r>
            <a:endParaRPr lang="en-US" sz="2400" b="0">
              <a:solidFill>
                <a:srgbClr val="006600"/>
              </a:solidFill>
            </a:endParaRPr>
          </a:p>
          <a:p>
            <a:pPr eaLnBrk="0" hangingPunct="0"/>
            <a:endParaRPr lang="en-US" sz="1000" b="0">
              <a:solidFill>
                <a:srgbClr val="006600"/>
              </a:solidFill>
            </a:endParaRPr>
          </a:p>
        </p:txBody>
      </p:sp>
      <p:sp>
        <p:nvSpPr>
          <p:cNvPr id="59408" name="Line 16"/>
          <p:cNvSpPr>
            <a:spLocks noChangeShapeType="1"/>
          </p:cNvSpPr>
          <p:nvPr/>
        </p:nvSpPr>
        <p:spPr bwMode="auto">
          <a:xfrm>
            <a:off x="838200" y="1371600"/>
            <a:ext cx="7467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78857" name="Text Box 40"/>
          <p:cNvSpPr txBox="1">
            <a:spLocks noChangeArrowheads="1"/>
          </p:cNvSpPr>
          <p:nvPr/>
        </p:nvSpPr>
        <p:spPr bwMode="auto">
          <a:xfrm>
            <a:off x="8534400" y="6550025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45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59434" name="Picture 42" descr="Beers 3"/>
          <p:cNvPicPr>
            <a:picLocks noChangeAspect="1" noChangeArrowheads="1"/>
          </p:cNvPicPr>
          <p:nvPr/>
        </p:nvPicPr>
        <p:blipFill>
          <a:blip r:embed="rId3">
            <a:lum bright="6000"/>
          </a:blip>
          <a:srcRect l="16545" t="10709" r="15091" b="20532"/>
          <a:stretch>
            <a:fillRect/>
          </a:stretch>
        </p:blipFill>
        <p:spPr bwMode="auto">
          <a:xfrm>
            <a:off x="3571875" y="1676400"/>
            <a:ext cx="1762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autoUpdateAnimBg="0"/>
      <p:bldP spid="59396" grpId="0" autoUpdateAnimBg="0"/>
      <p:bldP spid="59397" grpId="0" autoUpdateAnimBg="0"/>
      <p:bldP spid="59398" grpId="0" autoUpdateAnimBg="0"/>
      <p:bldP spid="59399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3" name="Picture 74" descr="Marijuana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0" y="304800"/>
            <a:ext cx="91440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b="0" dirty="0">
                <a:solidFill>
                  <a:schemeClr val="tx1"/>
                </a:solidFill>
                <a:latin typeface="Arial Black" pitchFamily="34" charset="0"/>
              </a:rPr>
              <a:t>FATAL CRASH RESPONSIBILITY OF DRIVERS USING ALCOHOL &amp; MARIJUANA</a:t>
            </a:r>
          </a:p>
        </p:txBody>
      </p:sp>
      <p:sp>
        <p:nvSpPr>
          <p:cNvPr id="206911" name="Rectangle 63"/>
          <p:cNvSpPr>
            <a:spLocks noChangeArrowheads="1"/>
          </p:cNvSpPr>
          <p:nvPr/>
        </p:nvSpPr>
        <p:spPr bwMode="auto">
          <a:xfrm>
            <a:off x="838200" y="5656263"/>
            <a:ext cx="7162800" cy="51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/>
            <a:r>
              <a:rPr lang="en-US" sz="2600" i="1">
                <a:solidFill>
                  <a:srgbClr val="CC0000"/>
                </a:solidFill>
                <a:cs typeface="Times New Roman" pitchFamily="18" charset="0"/>
              </a:rPr>
              <a:t>* Compared to sober risk of responsibility</a:t>
            </a:r>
            <a:endParaRPr lang="en-US" sz="2400" i="1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876" name="Text Box 75"/>
          <p:cNvSpPr txBox="1">
            <a:spLocks noChangeArrowheads="1"/>
          </p:cNvSpPr>
          <p:nvPr/>
        </p:nvSpPr>
        <p:spPr bwMode="auto">
          <a:xfrm>
            <a:off x="8458200" y="6550025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46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206877" name="Line 29"/>
          <p:cNvSpPr>
            <a:spLocks noChangeShapeType="1"/>
          </p:cNvSpPr>
          <p:nvPr/>
        </p:nvSpPr>
        <p:spPr bwMode="auto">
          <a:xfrm>
            <a:off x="76200" y="1371600"/>
            <a:ext cx="8686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grpSp>
        <p:nvGrpSpPr>
          <p:cNvPr id="2" name="Group 118"/>
          <p:cNvGrpSpPr>
            <a:grpSpLocks/>
          </p:cNvGrpSpPr>
          <p:nvPr/>
        </p:nvGrpSpPr>
        <p:grpSpPr bwMode="auto">
          <a:xfrm>
            <a:off x="762000" y="1927225"/>
            <a:ext cx="7467600" cy="922338"/>
            <a:chOff x="960" y="960"/>
            <a:chExt cx="4512" cy="595"/>
          </a:xfrm>
        </p:grpSpPr>
        <p:sp>
          <p:nvSpPr>
            <p:cNvPr id="79891" name="Rectangle 77"/>
            <p:cNvSpPr>
              <a:spLocks noChangeArrowheads="1"/>
            </p:cNvSpPr>
            <p:nvPr/>
          </p:nvSpPr>
          <p:spPr bwMode="auto">
            <a:xfrm>
              <a:off x="2880" y="960"/>
              <a:ext cx="2592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CC0000"/>
                  </a:solidFill>
                </a:rPr>
                <a:t>Increased Odds of Fatal Crash Responsibility *</a:t>
              </a:r>
              <a:endParaRPr lang="en-US" sz="2800">
                <a:solidFill>
                  <a:srgbClr val="CC0000"/>
                </a:solidFill>
              </a:endParaRPr>
            </a:p>
          </p:txBody>
        </p:sp>
        <p:sp>
          <p:nvSpPr>
            <p:cNvPr id="79892" name="Rectangle 78"/>
            <p:cNvSpPr>
              <a:spLocks noChangeArrowheads="1"/>
            </p:cNvSpPr>
            <p:nvPr/>
          </p:nvSpPr>
          <p:spPr bwMode="auto">
            <a:xfrm>
              <a:off x="960" y="960"/>
              <a:ext cx="1920" cy="5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800">
                  <a:solidFill>
                    <a:srgbClr val="CC0000"/>
                  </a:solidFill>
                </a:rPr>
                <a:t>Drugs</a:t>
              </a:r>
            </a:p>
          </p:txBody>
        </p:sp>
        <p:sp>
          <p:nvSpPr>
            <p:cNvPr id="79893" name="Line 82"/>
            <p:cNvSpPr>
              <a:spLocks noChangeShapeType="1"/>
            </p:cNvSpPr>
            <p:nvPr/>
          </p:nvSpPr>
          <p:spPr bwMode="auto">
            <a:xfrm>
              <a:off x="2880" y="960"/>
              <a:ext cx="1" cy="5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3" name="Group 119"/>
          <p:cNvGrpSpPr>
            <a:grpSpLocks/>
          </p:cNvGrpSpPr>
          <p:nvPr/>
        </p:nvGrpSpPr>
        <p:grpSpPr bwMode="auto">
          <a:xfrm>
            <a:off x="762000" y="2819400"/>
            <a:ext cx="7467600" cy="868363"/>
            <a:chOff x="960" y="1696"/>
            <a:chExt cx="4512" cy="560"/>
          </a:xfrm>
        </p:grpSpPr>
        <p:sp>
          <p:nvSpPr>
            <p:cNvPr id="79888" name="Rectangle 85"/>
            <p:cNvSpPr>
              <a:spLocks noChangeArrowheads="1"/>
            </p:cNvSpPr>
            <p:nvPr/>
          </p:nvSpPr>
          <p:spPr bwMode="auto">
            <a:xfrm>
              <a:off x="2880" y="1696"/>
              <a:ext cx="2592" cy="5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000099"/>
                  </a:solidFill>
                </a:rPr>
                <a:t>5.7</a:t>
              </a:r>
            </a:p>
          </p:txBody>
        </p:sp>
        <p:sp>
          <p:nvSpPr>
            <p:cNvPr id="79889" name="Rectangle 86"/>
            <p:cNvSpPr>
              <a:spLocks noChangeArrowheads="1"/>
            </p:cNvSpPr>
            <p:nvPr/>
          </p:nvSpPr>
          <p:spPr bwMode="auto">
            <a:xfrm>
              <a:off x="960" y="1696"/>
              <a:ext cx="1920" cy="5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000099"/>
                  </a:solidFill>
                </a:rPr>
                <a:t>Alcohol &gt;.05</a:t>
              </a:r>
            </a:p>
          </p:txBody>
        </p:sp>
        <p:sp>
          <p:nvSpPr>
            <p:cNvPr id="79890" name="Line 90"/>
            <p:cNvSpPr>
              <a:spLocks noChangeShapeType="1"/>
            </p:cNvSpPr>
            <p:nvPr/>
          </p:nvSpPr>
          <p:spPr bwMode="auto">
            <a:xfrm>
              <a:off x="2880" y="1696"/>
              <a:ext cx="1" cy="5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4" name="Group 120"/>
          <p:cNvGrpSpPr>
            <a:grpSpLocks/>
          </p:cNvGrpSpPr>
          <p:nvPr/>
        </p:nvGrpSpPr>
        <p:grpSpPr bwMode="auto">
          <a:xfrm>
            <a:off x="762000" y="3657600"/>
            <a:ext cx="7467600" cy="868363"/>
            <a:chOff x="960" y="2368"/>
            <a:chExt cx="4512" cy="560"/>
          </a:xfrm>
        </p:grpSpPr>
        <p:sp>
          <p:nvSpPr>
            <p:cNvPr id="79885" name="Rectangle 93"/>
            <p:cNvSpPr>
              <a:spLocks noChangeArrowheads="1"/>
            </p:cNvSpPr>
            <p:nvPr/>
          </p:nvSpPr>
          <p:spPr bwMode="auto">
            <a:xfrm>
              <a:off x="2880" y="2368"/>
              <a:ext cx="2592" cy="5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000099"/>
                  </a:solidFill>
                </a:rPr>
                <a:t>3.0</a:t>
              </a:r>
            </a:p>
          </p:txBody>
        </p:sp>
        <p:sp>
          <p:nvSpPr>
            <p:cNvPr id="79886" name="Rectangle 94"/>
            <p:cNvSpPr>
              <a:spLocks noChangeArrowheads="1"/>
            </p:cNvSpPr>
            <p:nvPr/>
          </p:nvSpPr>
          <p:spPr bwMode="auto">
            <a:xfrm>
              <a:off x="960" y="2368"/>
              <a:ext cx="1920" cy="5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000099"/>
                  </a:solidFill>
                </a:rPr>
                <a:t>Marijuana</a:t>
              </a:r>
            </a:p>
          </p:txBody>
        </p:sp>
        <p:sp>
          <p:nvSpPr>
            <p:cNvPr id="79887" name="Line 98"/>
            <p:cNvSpPr>
              <a:spLocks noChangeShapeType="1"/>
            </p:cNvSpPr>
            <p:nvPr/>
          </p:nvSpPr>
          <p:spPr bwMode="auto">
            <a:xfrm>
              <a:off x="2880" y="2368"/>
              <a:ext cx="1" cy="5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  <p:grpSp>
        <p:nvGrpSpPr>
          <p:cNvPr id="5" name="Group 121"/>
          <p:cNvGrpSpPr>
            <a:grpSpLocks/>
          </p:cNvGrpSpPr>
          <p:nvPr/>
        </p:nvGrpSpPr>
        <p:grpSpPr bwMode="auto">
          <a:xfrm>
            <a:off x="762000" y="4495800"/>
            <a:ext cx="7467600" cy="868363"/>
            <a:chOff x="960" y="3040"/>
            <a:chExt cx="4512" cy="560"/>
          </a:xfrm>
        </p:grpSpPr>
        <p:sp>
          <p:nvSpPr>
            <p:cNvPr id="79882" name="Rectangle 101"/>
            <p:cNvSpPr>
              <a:spLocks noChangeArrowheads="1"/>
            </p:cNvSpPr>
            <p:nvPr/>
          </p:nvSpPr>
          <p:spPr bwMode="auto">
            <a:xfrm>
              <a:off x="2880" y="3040"/>
              <a:ext cx="2592" cy="5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000099"/>
                  </a:solidFill>
                </a:rPr>
                <a:t>19.0</a:t>
              </a:r>
            </a:p>
          </p:txBody>
        </p:sp>
        <p:sp>
          <p:nvSpPr>
            <p:cNvPr id="79883" name="Rectangle 102"/>
            <p:cNvSpPr>
              <a:spLocks noChangeArrowheads="1"/>
            </p:cNvSpPr>
            <p:nvPr/>
          </p:nvSpPr>
          <p:spPr bwMode="auto">
            <a:xfrm>
              <a:off x="960" y="3040"/>
              <a:ext cx="1920" cy="5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 eaLnBrk="0" hangingPunct="0">
                <a:spcBef>
                  <a:spcPct val="20000"/>
                </a:spcBef>
                <a:buFont typeface="Monotype Sorts"/>
                <a:buNone/>
              </a:pPr>
              <a:r>
                <a:rPr lang="en-US" sz="2600">
                  <a:solidFill>
                    <a:srgbClr val="000099"/>
                  </a:solidFill>
                </a:rPr>
                <a:t>Alcohol &amp; Marijuana</a:t>
              </a:r>
            </a:p>
          </p:txBody>
        </p:sp>
        <p:sp>
          <p:nvSpPr>
            <p:cNvPr id="79884" name="Line 106"/>
            <p:cNvSpPr>
              <a:spLocks noChangeShapeType="1"/>
            </p:cNvSpPr>
            <p:nvPr/>
          </p:nvSpPr>
          <p:spPr bwMode="auto">
            <a:xfrm>
              <a:off x="2880" y="3040"/>
              <a:ext cx="1" cy="56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6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911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</a:rPr>
              <a:t>MARIJUANA’S EFFECTS ON ABILITIES RELATED TO DRIVING</a:t>
            </a:r>
            <a:endParaRPr lang="en-US" sz="3600" b="0" dirty="0">
              <a:latin typeface="Arial Black" pitchFamily="34" charset="0"/>
            </a:endParaRPr>
          </a:p>
        </p:txBody>
      </p:sp>
      <p:pic>
        <p:nvPicPr>
          <p:cNvPr id="232451" name="Picture 3"/>
          <p:cNvPicPr>
            <a:picLocks noChangeAspect="1" noChangeArrowheads="1"/>
          </p:cNvPicPr>
          <p:nvPr/>
        </p:nvPicPr>
        <p:blipFill>
          <a:blip r:embed="rId2"/>
          <a:srcRect b="18762"/>
          <a:stretch>
            <a:fillRect/>
          </a:stretch>
        </p:blipFill>
        <p:spPr bwMode="auto">
          <a:xfrm>
            <a:off x="533400" y="2286000"/>
            <a:ext cx="3657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4267200" y="1752600"/>
            <a:ext cx="434340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1788" indent="-331788" eaLnBrk="0" hangingPunct="0"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rgbClr val="CC0000"/>
                </a:solidFill>
              </a:rPr>
              <a:t>Skills related to driving performance are impaired as THC blood level increases </a:t>
            </a:r>
          </a:p>
          <a:p>
            <a:pPr marL="331788" indent="-331788" eaLnBrk="0" hangingPunct="0"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rgbClr val="CC0000"/>
                </a:solidFill>
              </a:rPr>
              <a:t>Marijuana affects driver’s attentiveness, perception of time and speed, and ability to draw on past driving experiences</a:t>
            </a:r>
          </a:p>
          <a:p>
            <a:pPr marL="331788" indent="-331788" eaLnBrk="0" hangingPunct="0">
              <a:spcBef>
                <a:spcPct val="50000"/>
              </a:spcBef>
              <a:buFontTx/>
              <a:buChar char="•"/>
            </a:pPr>
            <a:r>
              <a:rPr lang="en-US" sz="2200">
                <a:solidFill>
                  <a:srgbClr val="CC0000"/>
                </a:solidFill>
              </a:rPr>
              <a:t>Impairment increases when marijuana is combined with alcohol</a:t>
            </a:r>
          </a:p>
        </p:txBody>
      </p:sp>
      <p:sp>
        <p:nvSpPr>
          <p:cNvPr id="232453" name="Line 5"/>
          <p:cNvSpPr>
            <a:spLocks noChangeShapeType="1"/>
          </p:cNvSpPr>
          <p:nvPr/>
        </p:nvSpPr>
        <p:spPr bwMode="auto">
          <a:xfrm>
            <a:off x="228600" y="1447800"/>
            <a:ext cx="8610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80901" name="Text Box 6"/>
          <p:cNvSpPr txBox="1">
            <a:spLocks noChangeArrowheads="1"/>
          </p:cNvSpPr>
          <p:nvPr/>
        </p:nvSpPr>
        <p:spPr bwMode="auto">
          <a:xfrm>
            <a:off x="8759825" y="65500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0">
                <a:solidFill>
                  <a:schemeClr val="tx1"/>
                </a:solidFill>
              </a:rPr>
              <a:t>47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2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2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2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2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2" grpId="0" build="p" bldLvl="2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r="8000" b="112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29379" name="Group 3"/>
          <p:cNvGraphicFramePr>
            <a:graphicFrameLocks noGrp="1"/>
          </p:cNvGraphicFramePr>
          <p:nvPr>
            <p:ph sz="quarter" idx="1"/>
          </p:nvPr>
        </p:nvGraphicFramePr>
        <p:xfrm>
          <a:off x="1219200" y="3375025"/>
          <a:ext cx="6569075" cy="609600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</a:rPr>
                        <a:t>YEAR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</a:rPr>
                        <a:t>US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 Black" pitchFamily="34" charset="0"/>
                        </a:rPr>
                        <a:t>TX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9389" name="Group 1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30872788"/>
              </p:ext>
            </p:extLst>
          </p:nvPr>
        </p:nvGraphicFramePr>
        <p:xfrm>
          <a:off x="1219200" y="4016375"/>
          <a:ext cx="6569075" cy="685800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1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2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2009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33,808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3,071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9399" name="Group 2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79123266"/>
              </p:ext>
            </p:extLst>
          </p:nvPr>
        </p:nvGraphicFramePr>
        <p:xfrm>
          <a:off x="1219200" y="4762500"/>
          <a:ext cx="6569075" cy="609600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2017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37,133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Arial" charset="0"/>
                        </a:rPr>
                        <a:t>3,639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9409" name="Group 33"/>
          <p:cNvGraphicFramePr>
            <a:graphicFrameLocks noGrp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821266855"/>
              </p:ext>
            </p:extLst>
          </p:nvPr>
        </p:nvGraphicFramePr>
        <p:xfrm>
          <a:off x="1219200" y="5409045"/>
          <a:ext cx="6569075" cy="685800"/>
        </p:xfrm>
        <a:graphic>
          <a:graphicData uri="http://schemas.openxmlformats.org/drawingml/2006/table">
            <a:tbl>
              <a:tblPr/>
              <a:tblGrid>
                <a:gridCol w="2125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9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Up 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Monotype Sorts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cs typeface="Arial" charset="0"/>
                        </a:rPr>
                        <a:t>Up 18%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9419" name="Rectangle 43"/>
          <p:cNvSpPr>
            <a:spLocks noChangeArrowheads="1"/>
          </p:cNvSpPr>
          <p:nvPr/>
        </p:nvSpPr>
        <p:spPr bwMode="auto">
          <a:xfrm>
            <a:off x="609600" y="2574925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  <a:cs typeface="+mn-cs"/>
              </a:rPr>
              <a:t>TRENDS IN TRAFFIC DEATHS</a:t>
            </a:r>
            <a:endParaRPr lang="en-US" sz="4000" b="0" dirty="0">
              <a:solidFill>
                <a:schemeClr val="tx1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229420" name="Rectangle 44"/>
          <p:cNvSpPr>
            <a:spLocks noChangeArrowheads="1"/>
          </p:cNvSpPr>
          <p:nvPr/>
        </p:nvSpPr>
        <p:spPr bwMode="auto">
          <a:xfrm>
            <a:off x="0" y="457200"/>
            <a:ext cx="9144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lIns="0" tIns="0" rIns="0" bIns="0" anchor="ctr">
            <a:spAutoFit/>
          </a:bodyPr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  <a:cs typeface="Times New Roman" pitchFamily="18" charset="0"/>
              </a:rPr>
              <a:t>TRAFFIC DEATHS 2017</a:t>
            </a:r>
          </a:p>
        </p:txBody>
      </p:sp>
      <p:sp>
        <p:nvSpPr>
          <p:cNvPr id="229421" name="Line 45"/>
          <p:cNvSpPr>
            <a:spLocks noChangeShapeType="1"/>
          </p:cNvSpPr>
          <p:nvPr/>
        </p:nvSpPr>
        <p:spPr bwMode="auto">
          <a:xfrm>
            <a:off x="533400" y="990600"/>
            <a:ext cx="815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29422" name="Rectangle 46"/>
          <p:cNvSpPr>
            <a:spLocks noChangeArrowheads="1"/>
          </p:cNvSpPr>
          <p:nvPr/>
        </p:nvSpPr>
        <p:spPr bwMode="auto">
          <a:xfrm>
            <a:off x="1143000" y="1250950"/>
            <a:ext cx="69220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200" b="0" dirty="0">
                <a:solidFill>
                  <a:srgbClr val="000099"/>
                </a:solidFill>
                <a:latin typeface="Arial Black" pitchFamily="34" charset="0"/>
                <a:cs typeface="Times New Roman" pitchFamily="18" charset="0"/>
              </a:rPr>
              <a:t>U.S. – 37,133</a:t>
            </a:r>
            <a:r>
              <a:rPr lang="en-US" sz="3200" b="0" dirty="0">
                <a:solidFill>
                  <a:srgbClr val="008000"/>
                </a:solidFill>
                <a:latin typeface="Arial Black" pitchFamily="34" charset="0"/>
                <a:cs typeface="Times New Roman" pitchFamily="18" charset="0"/>
              </a:rPr>
              <a:t>	</a:t>
            </a:r>
            <a:r>
              <a:rPr lang="en-US" sz="3200" b="0" dirty="0">
                <a:solidFill>
                  <a:srgbClr val="CC0000"/>
                </a:solidFill>
                <a:latin typeface="Arial Black" pitchFamily="34" charset="0"/>
                <a:cs typeface="Times New Roman" pitchFamily="18" charset="0"/>
              </a:rPr>
              <a:t>Texas – 3,639</a:t>
            </a:r>
            <a:endParaRPr lang="en-US" sz="3200" b="0" dirty="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4622" name="Text Box 47"/>
          <p:cNvSpPr txBox="1">
            <a:spLocks noChangeArrowheads="1"/>
          </p:cNvSpPr>
          <p:nvPr/>
        </p:nvSpPr>
        <p:spPr bwMode="auto">
          <a:xfrm>
            <a:off x="7848600" y="6477000"/>
            <a:ext cx="1219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5</a:t>
            </a:r>
          </a:p>
          <a:p>
            <a:pPr algn="r" eaLnBrk="0" hangingPunct="0">
              <a:spcBef>
                <a:spcPct val="50000"/>
              </a:spcBef>
            </a:pP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75"/>
                                        <p:tgtEl>
                                          <p:spTgt spid="229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29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9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9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19" grpId="0" autoUpdateAnimBg="0"/>
      <p:bldP spid="229422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</a:rPr>
              <a:t>EFFECTS OF DOWNERS ON ABILITIES RELATED TO DRIVING</a:t>
            </a:r>
            <a:endParaRPr lang="en-US" sz="3600" b="0" dirty="0">
              <a:latin typeface="Arial Black" pitchFamily="34" charset="0"/>
            </a:endParaRPr>
          </a:p>
        </p:txBody>
      </p:sp>
      <p:sp>
        <p:nvSpPr>
          <p:cNvPr id="234499" name="Text Box 3"/>
          <p:cNvSpPr txBox="1">
            <a:spLocks noChangeArrowheads="1"/>
          </p:cNvSpPr>
          <p:nvPr/>
        </p:nvSpPr>
        <p:spPr bwMode="auto">
          <a:xfrm>
            <a:off x="3733800" y="1600200"/>
            <a:ext cx="5029200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1788" indent="-331788" eaLnBrk="0" hangingPunct="0">
              <a:spcBef>
                <a:spcPts val="600"/>
              </a:spcBef>
              <a:buFontTx/>
              <a:buChar char="•"/>
            </a:pPr>
            <a:r>
              <a:rPr lang="en-US" sz="2000">
                <a:solidFill>
                  <a:srgbClr val="CC0000"/>
                </a:solidFill>
              </a:rPr>
              <a:t>Downers include benzodiazepines (Xanax, Valium), sedatives (Ambien), tranquilizers, and barbiturates</a:t>
            </a:r>
          </a:p>
          <a:p>
            <a:pPr marL="331788" indent="-331788" eaLnBrk="0" hangingPunct="0">
              <a:spcBef>
                <a:spcPts val="600"/>
              </a:spcBef>
              <a:buFontTx/>
              <a:buChar char="•"/>
            </a:pPr>
            <a:r>
              <a:rPr lang="en-US" sz="2000">
                <a:solidFill>
                  <a:srgbClr val="CC0000"/>
                </a:solidFill>
              </a:rPr>
              <a:t>Slower reaction time, reduced vigilance, impaired attention tasks and cognition</a:t>
            </a:r>
          </a:p>
          <a:p>
            <a:pPr marL="331788" indent="-331788" eaLnBrk="0" hangingPunct="0">
              <a:spcBef>
                <a:spcPts val="600"/>
              </a:spcBef>
              <a:buFontTx/>
              <a:buChar char="•"/>
            </a:pPr>
            <a:r>
              <a:rPr lang="en-US" sz="2000">
                <a:solidFill>
                  <a:srgbClr val="CC0000"/>
                </a:solidFill>
              </a:rPr>
              <a:t>Level of risk varies with type of downer and how long driver has been using it (risk greater when first start using) </a:t>
            </a:r>
          </a:p>
          <a:p>
            <a:pPr marL="331788" indent="-331788" eaLnBrk="0" hangingPunct="0">
              <a:spcBef>
                <a:spcPts val="600"/>
              </a:spcBef>
              <a:buFontTx/>
              <a:buChar char="•"/>
            </a:pPr>
            <a:r>
              <a:rPr lang="en-US" sz="2000">
                <a:solidFill>
                  <a:srgbClr val="CC0000"/>
                </a:solidFill>
              </a:rPr>
              <a:t>Valium produces significant driving impairment over multiple doses.</a:t>
            </a:r>
          </a:p>
          <a:p>
            <a:pPr marL="331788" indent="-331788" eaLnBrk="0" hangingPunct="0">
              <a:spcBef>
                <a:spcPts val="600"/>
              </a:spcBef>
              <a:buFontTx/>
              <a:buChar char="•"/>
            </a:pPr>
            <a:r>
              <a:rPr lang="en-US" sz="2000">
                <a:solidFill>
                  <a:srgbClr val="CC0000"/>
                </a:solidFill>
              </a:rPr>
              <a:t>Crash risk is 1.6 to 5 times that of driver with no drugs</a:t>
            </a:r>
          </a:p>
        </p:txBody>
      </p:sp>
      <p:sp>
        <p:nvSpPr>
          <p:cNvPr id="234500" name="Line 4"/>
          <p:cNvSpPr>
            <a:spLocks noChangeShapeType="1"/>
          </p:cNvSpPr>
          <p:nvPr/>
        </p:nvSpPr>
        <p:spPr bwMode="auto">
          <a:xfrm>
            <a:off x="228600" y="1447800"/>
            <a:ext cx="8610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81924" name="Picture 5" descr="Benzodiazepin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3089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5" name="Text Box 6"/>
          <p:cNvSpPr txBox="1">
            <a:spLocks noChangeArrowheads="1"/>
          </p:cNvSpPr>
          <p:nvPr/>
        </p:nvSpPr>
        <p:spPr bwMode="auto">
          <a:xfrm>
            <a:off x="8759825" y="65500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0">
                <a:solidFill>
                  <a:schemeClr val="tx1"/>
                </a:solidFill>
              </a:rPr>
              <a:t>48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4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 bldLvl="2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</a:rPr>
              <a:t>EFFECTS OF OPIATES ON ABILITIES RELATED TO DRIVING</a:t>
            </a:r>
            <a:endParaRPr lang="en-US" sz="3600" b="0" dirty="0">
              <a:latin typeface="Arial Black" pitchFamily="34" charset="0"/>
            </a:endParaRPr>
          </a:p>
        </p:txBody>
      </p:sp>
      <p:sp>
        <p:nvSpPr>
          <p:cNvPr id="235523" name="Text Box 3"/>
          <p:cNvSpPr txBox="1">
            <a:spLocks noChangeArrowheads="1"/>
          </p:cNvSpPr>
          <p:nvPr/>
        </p:nvSpPr>
        <p:spPr bwMode="auto">
          <a:xfrm>
            <a:off x="4191000" y="1981200"/>
            <a:ext cx="44196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 eaLnBrk="0" hangingPunct="0">
              <a:spcBef>
                <a:spcPts val="600"/>
              </a:spcBef>
              <a:buFontTx/>
              <a:buChar char="•"/>
              <a:tabLst>
                <a:tab pos="109538" algn="l"/>
              </a:tabLst>
            </a:pPr>
            <a:r>
              <a:rPr lang="en-US" sz="2200">
                <a:solidFill>
                  <a:srgbClr val="CC0000"/>
                </a:solidFill>
              </a:rPr>
              <a:t>Opioids (heroin, Vicodin, OxyContin, morphine, codeine) produce mental clouding, calmness, and drowsiness </a:t>
            </a:r>
          </a:p>
          <a:p>
            <a:pPr marL="231775" indent="-231775" eaLnBrk="0" hangingPunct="0">
              <a:spcBef>
                <a:spcPts val="600"/>
              </a:spcBef>
              <a:buFontTx/>
              <a:buChar char="•"/>
              <a:tabLst>
                <a:tab pos="109538" algn="l"/>
              </a:tabLst>
            </a:pPr>
            <a:r>
              <a:rPr lang="en-US" sz="2200">
                <a:solidFill>
                  <a:srgbClr val="CC0000"/>
                </a:solidFill>
              </a:rPr>
              <a:t>Effects include slow driving, weaving, poor vehicle control, slow response to stimuli, falling asleep</a:t>
            </a:r>
          </a:p>
          <a:p>
            <a:pPr marL="231775" indent="-231775" eaLnBrk="0" hangingPunct="0">
              <a:spcBef>
                <a:spcPts val="600"/>
              </a:spcBef>
              <a:buFontTx/>
              <a:buChar char="•"/>
              <a:tabLst>
                <a:tab pos="109538" algn="l"/>
              </a:tabLst>
            </a:pPr>
            <a:r>
              <a:rPr lang="en-US" sz="2200">
                <a:solidFill>
                  <a:srgbClr val="CC0000"/>
                </a:solidFill>
              </a:rPr>
              <a:t>Impairment varies by type of opioid used, route of administration, and tolerance</a:t>
            </a:r>
          </a:p>
        </p:txBody>
      </p:sp>
      <p:sp>
        <p:nvSpPr>
          <p:cNvPr id="235524" name="Line 4"/>
          <p:cNvSpPr>
            <a:spLocks noChangeShapeType="1"/>
          </p:cNvSpPr>
          <p:nvPr/>
        </p:nvSpPr>
        <p:spPr bwMode="auto">
          <a:xfrm>
            <a:off x="228600" y="1447800"/>
            <a:ext cx="8610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82948" name="Picture 5" descr="category-opia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362200"/>
            <a:ext cx="35052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9" name="Text Box 6"/>
          <p:cNvSpPr txBox="1">
            <a:spLocks noChangeArrowheads="1"/>
          </p:cNvSpPr>
          <p:nvPr/>
        </p:nvSpPr>
        <p:spPr bwMode="auto">
          <a:xfrm>
            <a:off x="8759825" y="6550025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 b="0">
                <a:solidFill>
                  <a:schemeClr val="tx1"/>
                </a:solidFill>
              </a:rPr>
              <a:t>49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 bldLvl="2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</a:rPr>
              <a:t>EFFECTS OF STIMULANTS ON ABILITIES RELATED TO DRIVING</a:t>
            </a:r>
          </a:p>
        </p:txBody>
      </p:sp>
      <p:sp>
        <p:nvSpPr>
          <p:cNvPr id="233475" name="Text Box 3"/>
          <p:cNvSpPr txBox="1">
            <a:spLocks noChangeArrowheads="1"/>
          </p:cNvSpPr>
          <p:nvPr/>
        </p:nvSpPr>
        <p:spPr bwMode="auto">
          <a:xfrm>
            <a:off x="4038600" y="1752600"/>
            <a:ext cx="48006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1313" indent="-231775" eaLnBrk="0" hangingPunct="0">
              <a:spcBef>
                <a:spcPts val="600"/>
              </a:spcBef>
              <a:buFontTx/>
              <a:buChar char="•"/>
              <a:tabLst>
                <a:tab pos="231775" algn="l"/>
              </a:tabLst>
            </a:pPr>
            <a:r>
              <a:rPr lang="en-US" sz="2000">
                <a:solidFill>
                  <a:srgbClr val="CC0000"/>
                </a:solidFill>
              </a:rPr>
              <a:t>Stimulants include cocaine, MDMA,</a:t>
            </a:r>
            <a:r>
              <a:rPr lang="en-US" sz="2000"/>
              <a:t> </a:t>
            </a:r>
            <a:r>
              <a:rPr lang="en-US" sz="2000">
                <a:solidFill>
                  <a:srgbClr val="CC0000"/>
                </a:solidFill>
              </a:rPr>
              <a:t>methamphetamine, Adderall </a:t>
            </a:r>
          </a:p>
          <a:p>
            <a:pPr marL="341313" indent="-231775" eaLnBrk="0" hangingPunct="0">
              <a:spcBef>
                <a:spcPts val="600"/>
              </a:spcBef>
              <a:buFontTx/>
              <a:buChar char="•"/>
              <a:tabLst>
                <a:tab pos="231775" algn="l"/>
              </a:tabLst>
            </a:pPr>
            <a:r>
              <a:rPr lang="en-US" sz="2000">
                <a:solidFill>
                  <a:srgbClr val="CC0000"/>
                </a:solidFill>
              </a:rPr>
              <a:t>Cocaine associated with speeding, losing vehicle control, high-risk behaviors, aggressive driving, inattentive driving</a:t>
            </a:r>
          </a:p>
          <a:p>
            <a:pPr marL="341313" indent="-231775" eaLnBrk="0" hangingPunct="0">
              <a:spcBef>
                <a:spcPts val="600"/>
              </a:spcBef>
              <a:buFontTx/>
              <a:buChar char="•"/>
              <a:tabLst>
                <a:tab pos="231775" algn="l"/>
              </a:tabLst>
            </a:pPr>
            <a:r>
              <a:rPr lang="en-US" sz="2000">
                <a:solidFill>
                  <a:srgbClr val="CC0000"/>
                </a:solidFill>
              </a:rPr>
              <a:t>Low doses may enhance alertness, but prolonged use results in sleep deprivation, paranoia, aggression </a:t>
            </a:r>
          </a:p>
          <a:p>
            <a:pPr marL="341313" indent="-231775" eaLnBrk="0" hangingPunct="0">
              <a:spcBef>
                <a:spcPts val="600"/>
              </a:spcBef>
              <a:buFontTx/>
              <a:buChar char="•"/>
              <a:tabLst>
                <a:tab pos="231775" algn="l"/>
              </a:tabLst>
            </a:pPr>
            <a:r>
              <a:rPr lang="en-US" sz="2000">
                <a:solidFill>
                  <a:srgbClr val="CC0000"/>
                </a:solidFill>
              </a:rPr>
              <a:t>Some evidence of psychomotor and cognitive impairment in attention, perception and memory with MDMA use</a:t>
            </a:r>
          </a:p>
        </p:txBody>
      </p:sp>
      <p:sp>
        <p:nvSpPr>
          <p:cNvPr id="233476" name="Line 4"/>
          <p:cNvSpPr>
            <a:spLocks noChangeShapeType="1"/>
          </p:cNvSpPr>
          <p:nvPr/>
        </p:nvSpPr>
        <p:spPr bwMode="auto">
          <a:xfrm>
            <a:off x="228600" y="1447800"/>
            <a:ext cx="8610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83972" name="Picture 5" descr="july bulletin figure 5"/>
          <p:cNvPicPr>
            <a:picLocks noChangeArrowheads="1"/>
          </p:cNvPicPr>
          <p:nvPr/>
        </p:nvPicPr>
        <p:blipFill>
          <a:blip r:embed="rId2"/>
          <a:srcRect l="8876" t="13657" r="8876" b="11836"/>
          <a:stretch>
            <a:fillRect/>
          </a:stretch>
        </p:blipFill>
        <p:spPr bwMode="auto">
          <a:xfrm>
            <a:off x="381000" y="2743200"/>
            <a:ext cx="3429000" cy="2819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3973" name="Text Box 6"/>
          <p:cNvSpPr txBox="1">
            <a:spLocks noChangeArrowheads="1"/>
          </p:cNvSpPr>
          <p:nvPr/>
        </p:nvSpPr>
        <p:spPr bwMode="auto">
          <a:xfrm>
            <a:off x="8686800" y="65532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 b="0">
                <a:solidFill>
                  <a:schemeClr val="tx1"/>
                </a:solidFill>
              </a:rPr>
              <a:t>50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3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3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3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3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5" grpId="0" build="p" bldLvl="2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ext Box 2"/>
          <p:cNvSpPr txBox="1">
            <a:spLocks noChangeArrowheads="1"/>
          </p:cNvSpPr>
          <p:nvPr/>
        </p:nvSpPr>
        <p:spPr bwMode="auto">
          <a:xfrm>
            <a:off x="8534400" y="61579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pull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8"/>
          <p:cNvPicPr>
            <a:picLocks noChangeAspect="1" noChangeArrowheads="1"/>
          </p:cNvPicPr>
          <p:nvPr/>
        </p:nvPicPr>
        <p:blipFill>
          <a:blip r:embed="rId2">
            <a:lum bright="46000" contrast="-70000"/>
          </a:blip>
          <a:srcRect b="2074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533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</a:rPr>
              <a:t>ALCOHOLISM</a:t>
            </a:r>
            <a:endParaRPr lang="en-US" sz="3600" dirty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001000" cy="4419600"/>
          </a:xfrm>
        </p:spPr>
        <p:txBody>
          <a:bodyPr/>
          <a:lstStyle/>
          <a:p>
            <a:pPr marL="446088">
              <a:lnSpc>
                <a:spcPct val="130000"/>
              </a:lnSpc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More/less alcohol needed for desired effect</a:t>
            </a:r>
          </a:p>
          <a:p>
            <a:pPr marL="446088">
              <a:lnSpc>
                <a:spcPct val="130000"/>
              </a:lnSpc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Withdrawal symptoms or drink to avoid withdrawal</a:t>
            </a:r>
          </a:p>
          <a:p>
            <a:pPr marL="446088">
              <a:lnSpc>
                <a:spcPct val="130000"/>
              </a:lnSpc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Desire or unsuccessful efforts to cut down</a:t>
            </a:r>
          </a:p>
          <a:p>
            <a:pPr marL="446088">
              <a:lnSpc>
                <a:spcPct val="130000"/>
              </a:lnSpc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Drinking larger amounts or for longer period than planned</a:t>
            </a:r>
          </a:p>
          <a:p>
            <a:pPr marL="446088">
              <a:lnSpc>
                <a:spcPct val="130000"/>
              </a:lnSpc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Activities reduced/given up because of drinking</a:t>
            </a:r>
          </a:p>
          <a:p>
            <a:pPr marL="446088">
              <a:lnSpc>
                <a:spcPct val="130000"/>
              </a:lnSpc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Much time spent to obtain, use, or recover</a:t>
            </a:r>
          </a:p>
          <a:p>
            <a:pPr marL="446088">
              <a:lnSpc>
                <a:spcPct val="130000"/>
              </a:lnSpc>
              <a:buFontTx/>
              <a:buChar char="•"/>
            </a:pPr>
            <a:r>
              <a:rPr lang="en-US" sz="2400">
                <a:solidFill>
                  <a:schemeClr val="tx1"/>
                </a:solidFill>
              </a:rPr>
              <a:t>Continued use despite problems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838200" y="5867400"/>
            <a:ext cx="7543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 b="0" i="1">
                <a:solidFill>
                  <a:srgbClr val="CC0000"/>
                </a:solidFill>
                <a:latin typeface="Arial Black" pitchFamily="34" charset="0"/>
              </a:rPr>
              <a:t>Any </a:t>
            </a:r>
            <a:r>
              <a:rPr lang="en-US" sz="3000" b="0" i="1" u="sng">
                <a:solidFill>
                  <a:srgbClr val="CC0000"/>
                </a:solidFill>
                <a:latin typeface="Arial Black" pitchFamily="34" charset="0"/>
              </a:rPr>
              <a:t>three</a:t>
            </a:r>
            <a:r>
              <a:rPr lang="en-US" sz="3000" b="0" i="1">
                <a:solidFill>
                  <a:srgbClr val="CC0000"/>
                </a:solidFill>
                <a:latin typeface="Arial Black" pitchFamily="34" charset="0"/>
              </a:rPr>
              <a:t> reveal alcoholism.</a:t>
            </a:r>
            <a:endParaRPr lang="en-US" b="0" i="1">
              <a:solidFill>
                <a:srgbClr val="CC0000"/>
              </a:solidFill>
              <a:latin typeface="Arial Black" pitchFamily="34" charset="0"/>
            </a:endParaRPr>
          </a:p>
        </p:txBody>
      </p:sp>
      <p:sp>
        <p:nvSpPr>
          <p:cNvPr id="86022" name="Line 6"/>
          <p:cNvSpPr>
            <a:spLocks noChangeShapeType="1"/>
          </p:cNvSpPr>
          <p:nvPr/>
        </p:nvSpPr>
        <p:spPr bwMode="auto">
          <a:xfrm>
            <a:off x="838200" y="1143000"/>
            <a:ext cx="7467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51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860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860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860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  <p:bldP spid="86020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1" name="Picture 22" descr="Glass 1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 b="63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143000" y="2209800"/>
            <a:ext cx="678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r>
              <a:rPr lang="en-US" sz="2300">
                <a:solidFill>
                  <a:schemeClr val="tx1"/>
                </a:solidFill>
              </a:rPr>
              <a:t>Contributed to difficulty/inability to meet home, school, or work responsibilities?</a:t>
            </a:r>
            <a:endParaRPr lang="en-US" sz="240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endParaRPr lang="en-US" sz="100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r>
              <a:rPr lang="en-US" sz="2300">
                <a:solidFill>
                  <a:schemeClr val="tx1"/>
                </a:solidFill>
              </a:rPr>
              <a:t>Put self in physical danger (driving, sports activities, etc.)?</a:t>
            </a:r>
            <a:endParaRPr lang="en-US" sz="220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endParaRPr lang="en-US" sz="100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r>
              <a:rPr lang="en-US" sz="2300">
                <a:solidFill>
                  <a:schemeClr val="tx1"/>
                </a:solidFill>
              </a:rPr>
              <a:t>Led to problems with the legal system?</a:t>
            </a: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endParaRPr lang="en-US" sz="1000">
              <a:solidFill>
                <a:schemeClr val="tx1"/>
              </a:solidFill>
            </a:endParaRPr>
          </a:p>
          <a:p>
            <a:pPr marL="342900" indent="-342900" eaLnBrk="0" hangingPunct="0">
              <a:spcBef>
                <a:spcPct val="20000"/>
              </a:spcBef>
              <a:buSzPct val="75000"/>
              <a:buFontTx/>
              <a:buChar char="•"/>
            </a:pPr>
            <a:r>
              <a:rPr lang="en-US" sz="2300">
                <a:solidFill>
                  <a:schemeClr val="tx1"/>
                </a:solidFill>
              </a:rPr>
              <a:t>Led to problems with others (friends, family, fights, etc.)?</a:t>
            </a:r>
            <a:endParaRPr lang="en-US" sz="2200">
              <a:solidFill>
                <a:schemeClr val="tx1"/>
              </a:solidFill>
            </a:endParaRPr>
          </a:p>
        </p:txBody>
      </p:sp>
      <p:sp>
        <p:nvSpPr>
          <p:cNvPr id="207877" name="Text Box 5"/>
          <p:cNvSpPr txBox="1">
            <a:spLocks noChangeArrowheads="1"/>
          </p:cNvSpPr>
          <p:nvPr/>
        </p:nvSpPr>
        <p:spPr bwMode="auto">
          <a:xfrm>
            <a:off x="1219200" y="5699125"/>
            <a:ext cx="6705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000">
                <a:solidFill>
                  <a:srgbClr val="CC0000"/>
                </a:solidFill>
              </a:rPr>
              <a:t>Any one YES answer reveals abuse.</a:t>
            </a:r>
            <a:endParaRPr lang="en-US" b="0">
              <a:solidFill>
                <a:srgbClr val="CC0000"/>
              </a:solidFill>
            </a:endParaRP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685800" y="1462088"/>
            <a:ext cx="7696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i="1">
                <a:solidFill>
                  <a:srgbClr val="CC0000"/>
                </a:solidFill>
              </a:rPr>
              <a:t>Has using alcohol or drugs in the last year...</a:t>
            </a:r>
            <a:endParaRPr lang="en-US" sz="2800" b="0" i="1">
              <a:solidFill>
                <a:srgbClr val="CC0000"/>
              </a:solidFill>
            </a:endParaRPr>
          </a:p>
        </p:txBody>
      </p:sp>
      <p:sp>
        <p:nvSpPr>
          <p:cNvPr id="207885" name="Rectangle 13"/>
          <p:cNvSpPr>
            <a:spLocks noChangeArrowheads="1"/>
          </p:cNvSpPr>
          <p:nvPr/>
        </p:nvSpPr>
        <p:spPr bwMode="auto">
          <a:xfrm>
            <a:off x="0" y="5334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  <a:cs typeface="+mn-cs"/>
              </a:rPr>
              <a:t>SUBSTANCE ABUSE</a:t>
            </a:r>
            <a:endParaRPr lang="en-US" sz="3600" dirty="0">
              <a:solidFill>
                <a:schemeClr val="accent2"/>
              </a:solidFill>
              <a:cs typeface="+mn-cs"/>
            </a:endParaRPr>
          </a:p>
        </p:txBody>
      </p:sp>
      <p:sp>
        <p:nvSpPr>
          <p:cNvPr id="207886" name="Line 14"/>
          <p:cNvSpPr>
            <a:spLocks noChangeShapeType="1"/>
          </p:cNvSpPr>
          <p:nvPr/>
        </p:nvSpPr>
        <p:spPr bwMode="auto">
          <a:xfrm>
            <a:off x="838200" y="1143000"/>
            <a:ext cx="7467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87047" name="Text Box 24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52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78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07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7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78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6" grpId="0" build="p" autoUpdateAnimBg="0"/>
      <p:bldP spid="207877" grpId="0" autoUpdateAnimBg="0"/>
      <p:bldP spid="20788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CC0000"/>
                </a:solidFill>
                <a:latin typeface="Arial Black" pitchFamily="34" charset="0"/>
              </a:rPr>
              <a:t>SIGNS OF ALCOHOLISM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143000"/>
            <a:ext cx="6818313" cy="685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Increase in tolerance</a:t>
            </a:r>
          </a:p>
        </p:txBody>
      </p:sp>
      <p:sp>
        <p:nvSpPr>
          <p:cNvPr id="64518" name="Line 6"/>
          <p:cNvSpPr>
            <a:spLocks noChangeShapeType="1"/>
          </p:cNvSpPr>
          <p:nvPr/>
        </p:nvSpPr>
        <p:spPr bwMode="auto">
          <a:xfrm>
            <a:off x="609600" y="914400"/>
            <a:ext cx="78486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64527" name="Rectangle 15"/>
          <p:cNvSpPr>
            <a:spLocks noChangeArrowheads="1"/>
          </p:cNvSpPr>
          <p:nvPr/>
        </p:nvSpPr>
        <p:spPr bwMode="auto">
          <a:xfrm>
            <a:off x="533400" y="1752600"/>
            <a:ext cx="545465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Craving alcohol </a:t>
            </a:r>
          </a:p>
        </p:txBody>
      </p:sp>
      <p:sp>
        <p:nvSpPr>
          <p:cNvPr id="64528" name="Rectangle 16"/>
          <p:cNvSpPr>
            <a:spLocks noChangeArrowheads="1"/>
          </p:cNvSpPr>
          <p:nvPr/>
        </p:nvSpPr>
        <p:spPr bwMode="auto">
          <a:xfrm>
            <a:off x="533400" y="2362200"/>
            <a:ext cx="5578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Drinking to cope</a:t>
            </a:r>
          </a:p>
        </p:txBody>
      </p:sp>
      <p:sp>
        <p:nvSpPr>
          <p:cNvPr id="64529" name="Rectangle 17"/>
          <p:cNvSpPr>
            <a:spLocks noChangeArrowheads="1"/>
          </p:cNvSpPr>
          <p:nvPr/>
        </p:nvSpPr>
        <p:spPr bwMode="auto">
          <a:xfrm>
            <a:off x="533400" y="2971800"/>
            <a:ext cx="5410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Preoccupation with drinking</a:t>
            </a: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533400" y="3581400"/>
            <a:ext cx="64452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Personality change</a:t>
            </a:r>
          </a:p>
        </p:txBody>
      </p:sp>
      <p:sp>
        <p:nvSpPr>
          <p:cNvPr id="64531" name="Rectangle 19"/>
          <p:cNvSpPr>
            <a:spLocks noChangeArrowheads="1"/>
          </p:cNvSpPr>
          <p:nvPr/>
        </p:nvSpPr>
        <p:spPr bwMode="auto">
          <a:xfrm>
            <a:off x="533400" y="41910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Feelings of remorse, guilt, shame, self-hatred</a:t>
            </a:r>
          </a:p>
        </p:txBody>
      </p:sp>
      <p:sp>
        <p:nvSpPr>
          <p:cNvPr id="64532" name="Rectangle 20"/>
          <p:cNvSpPr>
            <a:spLocks noChangeArrowheads="1"/>
          </p:cNvSpPr>
          <p:nvPr/>
        </p:nvSpPr>
        <p:spPr bwMode="auto">
          <a:xfrm>
            <a:off x="533400" y="4800600"/>
            <a:ext cx="38433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Blackouts</a:t>
            </a:r>
          </a:p>
        </p:txBody>
      </p:sp>
      <p:sp>
        <p:nvSpPr>
          <p:cNvPr id="64533" name="Rectangle 21"/>
          <p:cNvSpPr>
            <a:spLocks noChangeArrowheads="1"/>
          </p:cNvSpPr>
          <p:nvPr/>
        </p:nvSpPr>
        <p:spPr bwMode="auto">
          <a:xfrm>
            <a:off x="533400" y="5410200"/>
            <a:ext cx="520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Rationalization</a:t>
            </a:r>
          </a:p>
        </p:txBody>
      </p:sp>
      <p:sp>
        <p:nvSpPr>
          <p:cNvPr id="64534" name="Rectangle 22"/>
          <p:cNvSpPr>
            <a:spLocks noChangeArrowheads="1"/>
          </p:cNvSpPr>
          <p:nvPr/>
        </p:nvSpPr>
        <p:spPr bwMode="auto">
          <a:xfrm>
            <a:off x="533400" y="6019800"/>
            <a:ext cx="5207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Blaming others</a:t>
            </a:r>
          </a:p>
        </p:txBody>
      </p:sp>
      <p:sp>
        <p:nvSpPr>
          <p:cNvPr id="88076" name="Text Box 30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53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4565" name="Picture 53" descr="Beer 8"/>
          <p:cNvPicPr>
            <a:picLocks noChangeAspect="1" noChangeArrowheads="1"/>
          </p:cNvPicPr>
          <p:nvPr/>
        </p:nvPicPr>
        <p:blipFill>
          <a:blip r:embed="rId2">
            <a:lum bright="12000"/>
          </a:blip>
          <a:srcRect l="7288" t="-2835" r="-9480" b="-6049"/>
          <a:stretch>
            <a:fillRect/>
          </a:stretch>
        </p:blipFill>
        <p:spPr bwMode="auto">
          <a:xfrm>
            <a:off x="5562600" y="1219200"/>
            <a:ext cx="2819400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6019800" y="1219200"/>
            <a:ext cx="2005013" cy="2819400"/>
            <a:chOff x="2736" y="768"/>
            <a:chExt cx="1263" cy="1776"/>
          </a:xfrm>
        </p:grpSpPr>
        <p:pic>
          <p:nvPicPr>
            <p:cNvPr id="88098" name="Picture 54"/>
            <p:cNvPicPr>
              <a:picLocks noChangeAspect="1" noChangeArrowheads="1"/>
            </p:cNvPicPr>
            <p:nvPr/>
          </p:nvPicPr>
          <p:blipFill>
            <a:blip r:embed="rId3"/>
            <a:srcRect b="6073"/>
            <a:stretch>
              <a:fillRect/>
            </a:stretch>
          </p:blipFill>
          <p:spPr bwMode="auto">
            <a:xfrm>
              <a:off x="2736" y="768"/>
              <a:ext cx="1263" cy="17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99" name="AutoShape 55"/>
            <p:cNvSpPr>
              <a:spLocks noChangeArrowheads="1"/>
            </p:cNvSpPr>
            <p:nvPr/>
          </p:nvSpPr>
          <p:spPr bwMode="auto">
            <a:xfrm>
              <a:off x="2784" y="816"/>
              <a:ext cx="480" cy="432"/>
            </a:xfrm>
            <a:prstGeom prst="cloudCallout">
              <a:avLst>
                <a:gd name="adj1" fmla="val 95625"/>
                <a:gd name="adj2" fmla="val -4421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/>
            </a:p>
          </p:txBody>
        </p:sp>
        <p:pic>
          <p:nvPicPr>
            <p:cNvPr id="88100" name="Picture 56" descr="Beer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79" y="912"/>
              <a:ext cx="100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543" name="Picture 31"/>
          <p:cNvPicPr>
            <a:picLocks noChangeAspect="1" noChangeArrowheads="1"/>
          </p:cNvPicPr>
          <p:nvPr/>
        </p:nvPicPr>
        <p:blipFill>
          <a:blip r:embed="rId5"/>
          <a:srcRect b="8672"/>
          <a:stretch>
            <a:fillRect/>
          </a:stretch>
        </p:blipFill>
        <p:spPr bwMode="auto">
          <a:xfrm>
            <a:off x="5334000" y="1295400"/>
            <a:ext cx="276225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47"/>
          <p:cNvGrpSpPr>
            <a:grpSpLocks/>
          </p:cNvGrpSpPr>
          <p:nvPr/>
        </p:nvGrpSpPr>
        <p:grpSpPr bwMode="auto">
          <a:xfrm>
            <a:off x="6553200" y="1219200"/>
            <a:ext cx="1371600" cy="2819400"/>
            <a:chOff x="-1296" y="2160"/>
            <a:chExt cx="1056" cy="2160"/>
          </a:xfrm>
        </p:grpSpPr>
        <p:sp>
          <p:nvSpPr>
            <p:cNvPr id="88093" name="Rectangle 46"/>
            <p:cNvSpPr>
              <a:spLocks noChangeArrowheads="1"/>
            </p:cNvSpPr>
            <p:nvPr/>
          </p:nvSpPr>
          <p:spPr bwMode="auto">
            <a:xfrm>
              <a:off x="-1296" y="2160"/>
              <a:ext cx="1056" cy="216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88094" name="Picture 41"/>
            <p:cNvPicPr>
              <a:picLocks noChangeAspect="1" noChangeArrowheads="1"/>
            </p:cNvPicPr>
            <p:nvPr/>
          </p:nvPicPr>
          <p:blipFill>
            <a:blip r:embed="rId6"/>
            <a:srcRect b="5200"/>
            <a:stretch>
              <a:fillRect/>
            </a:stretch>
          </p:blipFill>
          <p:spPr bwMode="auto">
            <a:xfrm>
              <a:off x="-1296" y="2772"/>
              <a:ext cx="1056" cy="1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5" name="Picture 43" descr="Beer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1200" y="2208"/>
              <a:ext cx="28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6" name="Picture 44" descr="Beer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864" y="2256"/>
              <a:ext cx="28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8097" name="Picture 45" descr="Beer 3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-576" y="2160"/>
              <a:ext cx="282" cy="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4579" name="Picture 67"/>
          <p:cNvPicPr>
            <a:picLocks noChangeAspect="1" noChangeArrowheads="1"/>
          </p:cNvPicPr>
          <p:nvPr/>
        </p:nvPicPr>
        <p:blipFill>
          <a:blip r:embed="rId8"/>
          <a:srcRect l="32639" t="25140" r="22119" b="33391"/>
          <a:stretch>
            <a:fillRect/>
          </a:stretch>
        </p:blipFill>
        <p:spPr bwMode="auto">
          <a:xfrm>
            <a:off x="5943600" y="13716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44" name="Picture 32"/>
          <p:cNvPicPr>
            <a:picLocks noChangeAspect="1" noChangeArrowheads="1"/>
          </p:cNvPicPr>
          <p:nvPr/>
        </p:nvPicPr>
        <p:blipFill>
          <a:blip r:embed="rId9"/>
          <a:srcRect b="5222"/>
          <a:stretch>
            <a:fillRect/>
          </a:stretch>
        </p:blipFill>
        <p:spPr bwMode="auto">
          <a:xfrm>
            <a:off x="6248400" y="1295400"/>
            <a:ext cx="18653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4800600" y="4800600"/>
            <a:ext cx="2895600" cy="1752600"/>
            <a:chOff x="-1632" y="912"/>
            <a:chExt cx="1836" cy="1137"/>
          </a:xfrm>
        </p:grpSpPr>
        <p:pic>
          <p:nvPicPr>
            <p:cNvPr id="88088" name="Picture 33"/>
            <p:cNvPicPr>
              <a:picLocks noChangeAspect="1" noChangeArrowheads="1"/>
            </p:cNvPicPr>
            <p:nvPr/>
          </p:nvPicPr>
          <p:blipFill>
            <a:blip r:embed="rId10"/>
            <a:srcRect l="7272" b="13470"/>
            <a:stretch>
              <a:fillRect/>
            </a:stretch>
          </p:blipFill>
          <p:spPr bwMode="auto">
            <a:xfrm>
              <a:off x="-1632" y="912"/>
              <a:ext cx="1836" cy="1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89" name="Text Box 34"/>
            <p:cNvSpPr txBox="1">
              <a:spLocks noChangeArrowheads="1"/>
            </p:cNvSpPr>
            <p:nvPr/>
          </p:nvSpPr>
          <p:spPr bwMode="auto">
            <a:xfrm>
              <a:off x="-1536" y="1056"/>
              <a:ext cx="14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?</a:t>
              </a:r>
              <a:endParaRPr lang="en-US"/>
            </a:p>
          </p:txBody>
        </p:sp>
        <p:sp>
          <p:nvSpPr>
            <p:cNvPr id="88090" name="Text Box 35"/>
            <p:cNvSpPr txBox="1">
              <a:spLocks noChangeArrowheads="1"/>
            </p:cNvSpPr>
            <p:nvPr/>
          </p:nvSpPr>
          <p:spPr bwMode="auto">
            <a:xfrm>
              <a:off x="-1344" y="1199"/>
              <a:ext cx="144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?</a:t>
              </a:r>
              <a:endParaRPr lang="en-US"/>
            </a:p>
          </p:txBody>
        </p:sp>
        <p:sp>
          <p:nvSpPr>
            <p:cNvPr id="88091" name="Text Box 36"/>
            <p:cNvSpPr txBox="1">
              <a:spLocks noChangeArrowheads="1"/>
            </p:cNvSpPr>
            <p:nvPr/>
          </p:nvSpPr>
          <p:spPr bwMode="auto">
            <a:xfrm>
              <a:off x="-1104" y="1104"/>
              <a:ext cx="144" cy="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?</a:t>
              </a:r>
              <a:endParaRPr lang="en-US"/>
            </a:p>
          </p:txBody>
        </p:sp>
        <p:sp>
          <p:nvSpPr>
            <p:cNvPr id="88092" name="Text Box 37"/>
            <p:cNvSpPr txBox="1">
              <a:spLocks noChangeArrowheads="1"/>
            </p:cNvSpPr>
            <p:nvPr/>
          </p:nvSpPr>
          <p:spPr bwMode="auto">
            <a:xfrm>
              <a:off x="-816" y="1152"/>
              <a:ext cx="145" cy="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?</a:t>
              </a:r>
              <a:endParaRPr lang="en-US"/>
            </a:p>
          </p:txBody>
        </p:sp>
      </p:grpSp>
      <p:sp>
        <p:nvSpPr>
          <p:cNvPr id="64582" name="WordArt 70"/>
          <p:cNvSpPr>
            <a:spLocks noChangeArrowheads="1" noChangeShapeType="1" noTextEdit="1"/>
          </p:cNvSpPr>
          <p:nvPr/>
        </p:nvSpPr>
        <p:spPr bwMode="auto">
          <a:xfrm>
            <a:off x="3962400" y="5295900"/>
            <a:ext cx="2941638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folHlink"/>
                  </a:outerShdw>
                </a:effectLst>
                <a:latin typeface="Arial Black"/>
              </a:rPr>
              <a:t>RATIONAL</a:t>
            </a:r>
          </a:p>
        </p:txBody>
      </p:sp>
      <p:sp>
        <p:nvSpPr>
          <p:cNvPr id="64583" name="WordArt 71"/>
          <p:cNvSpPr>
            <a:spLocks noChangeArrowheads="1" noChangeShapeType="1" noTextEdit="1"/>
          </p:cNvSpPr>
          <p:nvPr/>
        </p:nvSpPr>
        <p:spPr bwMode="auto">
          <a:xfrm>
            <a:off x="7391400" y="5295900"/>
            <a:ext cx="12192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folHlink"/>
                  </a:outerShdw>
                </a:effectLst>
                <a:latin typeface="Arial Black"/>
              </a:rPr>
              <a:t>LIES</a:t>
            </a:r>
          </a:p>
        </p:txBody>
      </p:sp>
      <p:sp>
        <p:nvSpPr>
          <p:cNvPr id="64585" name="Rectangle 73"/>
          <p:cNvSpPr>
            <a:spLocks noChangeArrowheads="1"/>
          </p:cNvSpPr>
          <p:nvPr/>
        </p:nvSpPr>
        <p:spPr bwMode="auto">
          <a:xfrm>
            <a:off x="3810000" y="5181600"/>
            <a:ext cx="495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pic>
        <p:nvPicPr>
          <p:cNvPr id="64578" name="Picture 66" descr="Finger 2"/>
          <p:cNvPicPr>
            <a:picLocks noChangeAspect="1" noChangeArrowheads="1"/>
          </p:cNvPicPr>
          <p:nvPr/>
        </p:nvPicPr>
        <p:blipFill>
          <a:blip r:embed="rId11"/>
          <a:srcRect t="30075" b="33835"/>
          <a:stretch>
            <a:fillRect/>
          </a:stretch>
        </p:blipFill>
        <p:spPr bwMode="auto">
          <a:xfrm>
            <a:off x="4495800" y="4876800"/>
            <a:ext cx="35814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4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45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4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45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4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45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4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4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6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4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645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 build="p" autoUpdateAnimBg="0"/>
      <p:bldP spid="64527" grpId="0" autoUpdateAnimBg="0"/>
      <p:bldP spid="64528" grpId="0" autoUpdateAnimBg="0"/>
      <p:bldP spid="64529" grpId="0" autoUpdateAnimBg="0"/>
      <p:bldP spid="64530" grpId="0" autoUpdateAnimBg="0"/>
      <p:bldP spid="64531" grpId="0" autoUpdateAnimBg="0"/>
      <p:bldP spid="64532" grpId="0" autoUpdateAnimBg="0"/>
      <p:bldP spid="64533" grpId="0" autoUpdateAnimBg="0"/>
      <p:bldP spid="64534" grpId="0" autoUpdateAnimBg="0"/>
      <p:bldP spid="64582" grpId="0" animBg="1"/>
      <p:bldP spid="64583" grpId="0" animBg="1"/>
      <p:bldP spid="64585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876800"/>
            <a:ext cx="3352800" cy="685800"/>
          </a:xfrm>
        </p:spPr>
        <p:txBody>
          <a:bodyPr/>
          <a:lstStyle/>
          <a:p>
            <a:pPr marL="333375" indent="-333375">
              <a:lnSpc>
                <a:spcPct val="120000"/>
              </a:lnSpc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Binge drinking</a:t>
            </a:r>
          </a:p>
        </p:txBody>
      </p:sp>
      <p:sp>
        <p:nvSpPr>
          <p:cNvPr id="65560" name="Rectangle 24"/>
          <p:cNvSpPr>
            <a:spLocks noChangeArrowheads="1"/>
          </p:cNvSpPr>
          <p:nvPr/>
        </p:nvSpPr>
        <p:spPr bwMode="auto">
          <a:xfrm>
            <a:off x="762000" y="54864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Delirium tremens (DT’s)</a:t>
            </a:r>
          </a:p>
        </p:txBody>
      </p:sp>
      <p:sp>
        <p:nvSpPr>
          <p:cNvPr id="65561" name="Rectangle 25"/>
          <p:cNvSpPr>
            <a:spLocks noChangeArrowheads="1"/>
          </p:cNvSpPr>
          <p:nvPr/>
        </p:nvSpPr>
        <p:spPr bwMode="auto">
          <a:xfrm>
            <a:off x="762000" y="42672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Physical problems</a:t>
            </a:r>
          </a:p>
        </p:txBody>
      </p:sp>
      <p:sp>
        <p:nvSpPr>
          <p:cNvPr id="65562" name="Rectangle 26"/>
          <p:cNvSpPr>
            <a:spLocks noChangeArrowheads="1"/>
          </p:cNvSpPr>
          <p:nvPr/>
        </p:nvSpPr>
        <p:spPr bwMode="auto">
          <a:xfrm>
            <a:off x="762000" y="36576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Money problems</a:t>
            </a:r>
          </a:p>
        </p:txBody>
      </p:sp>
      <p:sp>
        <p:nvSpPr>
          <p:cNvPr id="65563" name="Rectangle 27"/>
          <p:cNvSpPr>
            <a:spLocks noChangeArrowheads="1"/>
          </p:cNvSpPr>
          <p:nvPr/>
        </p:nvSpPr>
        <p:spPr bwMode="auto">
          <a:xfrm>
            <a:off x="762000" y="3048000"/>
            <a:ext cx="342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Work problems</a:t>
            </a:r>
          </a:p>
        </p:txBody>
      </p:sp>
      <p:sp>
        <p:nvSpPr>
          <p:cNvPr id="65564" name="Rectangle 28"/>
          <p:cNvSpPr>
            <a:spLocks noChangeArrowheads="1"/>
          </p:cNvSpPr>
          <p:nvPr/>
        </p:nvSpPr>
        <p:spPr bwMode="auto">
          <a:xfrm>
            <a:off x="762000" y="2438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Gulping/sneaking drinks</a:t>
            </a:r>
          </a:p>
        </p:txBody>
      </p:sp>
      <p:sp>
        <p:nvSpPr>
          <p:cNvPr id="65565" name="Rectangle 29"/>
          <p:cNvSpPr>
            <a:spLocks noChangeArrowheads="1"/>
          </p:cNvSpPr>
          <p:nvPr/>
        </p:nvSpPr>
        <p:spPr bwMode="auto">
          <a:xfrm>
            <a:off x="762000" y="18288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Hiding/protecting source</a:t>
            </a:r>
          </a:p>
        </p:txBody>
      </p:sp>
      <p:sp>
        <p:nvSpPr>
          <p:cNvPr id="65566" name="Rectangle 30"/>
          <p:cNvSpPr>
            <a:spLocks noChangeArrowheads="1"/>
          </p:cNvSpPr>
          <p:nvPr/>
        </p:nvSpPr>
        <p:spPr bwMode="auto">
          <a:xfrm>
            <a:off x="762000" y="1219200"/>
            <a:ext cx="1905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4013" indent="-354013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800">
                <a:solidFill>
                  <a:schemeClr val="tx1"/>
                </a:solidFill>
              </a:rPr>
              <a:t>Denial</a:t>
            </a:r>
          </a:p>
        </p:txBody>
      </p:sp>
      <p:sp>
        <p:nvSpPr>
          <p:cNvPr id="65573" name="Rectangle 37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000099"/>
                </a:solidFill>
                <a:latin typeface="Arial Black" pitchFamily="34" charset="0"/>
              </a:rPr>
              <a:t>SIGNS OF ALCOHOLISM</a:t>
            </a:r>
            <a:endParaRPr lang="en-US" dirty="0">
              <a:solidFill>
                <a:srgbClr val="000099"/>
              </a:solidFill>
            </a:endParaRPr>
          </a:p>
        </p:txBody>
      </p:sp>
      <p:sp>
        <p:nvSpPr>
          <p:cNvPr id="65574" name="Line 38"/>
          <p:cNvSpPr>
            <a:spLocks noChangeShapeType="1"/>
          </p:cNvSpPr>
          <p:nvPr/>
        </p:nvSpPr>
        <p:spPr bwMode="auto">
          <a:xfrm>
            <a:off x="838200" y="914400"/>
            <a:ext cx="7467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65585" name="Picture 49"/>
          <p:cNvPicPr>
            <a:picLocks noChangeAspect="1" noChangeArrowheads="1"/>
          </p:cNvPicPr>
          <p:nvPr/>
        </p:nvPicPr>
        <p:blipFill>
          <a:blip r:embed="rId2"/>
          <a:srcRect l="10970" b="5789"/>
          <a:stretch>
            <a:fillRect/>
          </a:stretch>
        </p:blipFill>
        <p:spPr bwMode="auto">
          <a:xfrm>
            <a:off x="5410200" y="1295400"/>
            <a:ext cx="21812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100" name="Text Box 63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54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5601" name="Picture 65" descr="Key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295400"/>
            <a:ext cx="26670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608" name="Picture 72" descr="Gulping"/>
          <p:cNvPicPr>
            <a:picLocks noChangeAspect="1" noChangeArrowheads="1"/>
          </p:cNvPicPr>
          <p:nvPr/>
        </p:nvPicPr>
        <p:blipFill>
          <a:blip r:embed="rId4"/>
          <a:srcRect l="15091" t="17538" r="15091" b="23807"/>
          <a:stretch>
            <a:fillRect/>
          </a:stretch>
        </p:blipFill>
        <p:spPr bwMode="auto">
          <a:xfrm>
            <a:off x="5830888" y="1295400"/>
            <a:ext cx="224631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89" name="Picture 53"/>
          <p:cNvPicPr>
            <a:picLocks noChangeAspect="1" noChangeArrowheads="1"/>
          </p:cNvPicPr>
          <p:nvPr/>
        </p:nvPicPr>
        <p:blipFill>
          <a:blip r:embed="rId5"/>
          <a:srcRect t="9677" b="4839"/>
          <a:stretch>
            <a:fillRect/>
          </a:stretch>
        </p:blipFill>
        <p:spPr bwMode="auto">
          <a:xfrm>
            <a:off x="5721350" y="1295400"/>
            <a:ext cx="24320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76" name="Picture 40"/>
          <p:cNvPicPr>
            <a:picLocks noChangeAspect="1" noChangeArrowheads="1"/>
          </p:cNvPicPr>
          <p:nvPr/>
        </p:nvPicPr>
        <p:blipFill>
          <a:blip r:embed="rId6"/>
          <a:srcRect b="5983"/>
          <a:stretch>
            <a:fillRect/>
          </a:stretch>
        </p:blipFill>
        <p:spPr bwMode="auto">
          <a:xfrm>
            <a:off x="5638800" y="1295400"/>
            <a:ext cx="27432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88" name="Picture 52"/>
          <p:cNvPicPr>
            <a:picLocks noChangeAspect="1" noChangeArrowheads="1"/>
          </p:cNvPicPr>
          <p:nvPr/>
        </p:nvPicPr>
        <p:blipFill>
          <a:blip r:embed="rId7"/>
          <a:srcRect r="8496" b="13708"/>
          <a:stretch>
            <a:fillRect/>
          </a:stretch>
        </p:blipFill>
        <p:spPr bwMode="auto">
          <a:xfrm>
            <a:off x="5638800" y="1295400"/>
            <a:ext cx="2667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5715000" y="1371600"/>
            <a:ext cx="2519363" cy="2133600"/>
            <a:chOff x="3360" y="3072"/>
            <a:chExt cx="1443" cy="1200"/>
          </a:xfrm>
        </p:grpSpPr>
        <p:pic>
          <p:nvPicPr>
            <p:cNvPr id="89108" name="Picture 42" descr="Beer"/>
            <p:cNvPicPr>
              <a:picLocks noChangeAspect="1" noChangeArrowheads="1"/>
            </p:cNvPicPr>
            <p:nvPr/>
          </p:nvPicPr>
          <p:blipFill>
            <a:blip r:embed="rId8"/>
            <a:srcRect l="14709" t="18636" r="21553" b="14809"/>
            <a:stretch>
              <a:fillRect/>
            </a:stretch>
          </p:blipFill>
          <p:spPr bwMode="auto">
            <a:xfrm>
              <a:off x="4063" y="3072"/>
              <a:ext cx="740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09" name="Picture 43" descr="Beer"/>
            <p:cNvPicPr>
              <a:picLocks noChangeAspect="1" noChangeArrowheads="1"/>
            </p:cNvPicPr>
            <p:nvPr/>
          </p:nvPicPr>
          <p:blipFill>
            <a:blip r:embed="rId8"/>
            <a:srcRect l="14709" t="18636" r="21553" b="14809"/>
            <a:stretch>
              <a:fillRect/>
            </a:stretch>
          </p:blipFill>
          <p:spPr bwMode="auto">
            <a:xfrm>
              <a:off x="3887" y="3120"/>
              <a:ext cx="740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10" name="Picture 44" descr="Beer"/>
            <p:cNvPicPr>
              <a:picLocks noChangeAspect="1" noChangeArrowheads="1"/>
            </p:cNvPicPr>
            <p:nvPr/>
          </p:nvPicPr>
          <p:blipFill>
            <a:blip r:embed="rId8"/>
            <a:srcRect l="14709" t="18636" r="21553" b="14809"/>
            <a:stretch>
              <a:fillRect/>
            </a:stretch>
          </p:blipFill>
          <p:spPr bwMode="auto">
            <a:xfrm>
              <a:off x="3711" y="3168"/>
              <a:ext cx="741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11" name="Picture 45" descr="Beer"/>
            <p:cNvPicPr>
              <a:picLocks noChangeAspect="1" noChangeArrowheads="1"/>
            </p:cNvPicPr>
            <p:nvPr/>
          </p:nvPicPr>
          <p:blipFill>
            <a:blip r:embed="rId8"/>
            <a:srcRect l="14709" t="18636" r="21553" b="14809"/>
            <a:stretch>
              <a:fillRect/>
            </a:stretch>
          </p:blipFill>
          <p:spPr bwMode="auto">
            <a:xfrm>
              <a:off x="3536" y="3216"/>
              <a:ext cx="740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112" name="Picture 46" descr="Beer"/>
            <p:cNvPicPr>
              <a:picLocks noChangeAspect="1" noChangeArrowheads="1"/>
            </p:cNvPicPr>
            <p:nvPr/>
          </p:nvPicPr>
          <p:blipFill>
            <a:blip r:embed="rId8"/>
            <a:srcRect l="14709" t="18636" r="21553" b="14809"/>
            <a:stretch>
              <a:fillRect/>
            </a:stretch>
          </p:blipFill>
          <p:spPr bwMode="auto">
            <a:xfrm>
              <a:off x="3360" y="3264"/>
              <a:ext cx="740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5600" name="Picture 64"/>
          <p:cNvPicPr>
            <a:picLocks noChangeAspect="1" noChangeArrowheads="1"/>
          </p:cNvPicPr>
          <p:nvPr/>
        </p:nvPicPr>
        <p:blipFill>
          <a:blip r:embed="rId9"/>
          <a:srcRect b="7547"/>
          <a:stretch>
            <a:fillRect/>
          </a:stretch>
        </p:blipFill>
        <p:spPr bwMode="auto">
          <a:xfrm>
            <a:off x="5791200" y="1295400"/>
            <a:ext cx="24018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5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55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5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56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5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5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5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65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56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utoUpdateAnimBg="0"/>
      <p:bldP spid="65560" grpId="0" autoUpdateAnimBg="0"/>
      <p:bldP spid="65561" grpId="0" autoUpdateAnimBg="0"/>
      <p:bldP spid="65562" grpId="0" autoUpdateAnimBg="0"/>
      <p:bldP spid="65563" grpId="0" autoUpdateAnimBg="0"/>
      <p:bldP spid="65564" grpId="0" autoUpdateAnimBg="0"/>
      <p:bldP spid="65565" grpId="0" autoUpdateAnimBg="0"/>
      <p:bldP spid="65566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26" name="Rectangle 66"/>
          <p:cNvSpPr>
            <a:spLocks noChangeArrowheads="1"/>
          </p:cNvSpPr>
          <p:nvPr/>
        </p:nvSpPr>
        <p:spPr bwMode="auto">
          <a:xfrm>
            <a:off x="609600" y="1981200"/>
            <a:ext cx="441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Loss of sexual potency</a:t>
            </a:r>
          </a:p>
        </p:txBody>
      </p:sp>
      <p:sp>
        <p:nvSpPr>
          <p:cNvPr id="66627" name="Rectangle 67"/>
          <p:cNvSpPr>
            <a:spLocks noChangeArrowheads="1"/>
          </p:cNvSpPr>
          <p:nvPr/>
        </p:nvSpPr>
        <p:spPr bwMode="auto">
          <a:xfrm>
            <a:off x="609600" y="1295400"/>
            <a:ext cx="4267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Difficulty in sleeping</a:t>
            </a:r>
          </a:p>
        </p:txBody>
      </p:sp>
      <p:sp>
        <p:nvSpPr>
          <p:cNvPr id="66625" name="Rectangle 65"/>
          <p:cNvSpPr>
            <a:spLocks noChangeArrowheads="1"/>
          </p:cNvSpPr>
          <p:nvPr/>
        </p:nvSpPr>
        <p:spPr bwMode="auto">
          <a:xfrm>
            <a:off x="609600" y="2662238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“Telephonitis”</a:t>
            </a:r>
          </a:p>
        </p:txBody>
      </p:sp>
      <p:sp>
        <p:nvSpPr>
          <p:cNvPr id="66624" name="Rectangle 64"/>
          <p:cNvSpPr>
            <a:spLocks noChangeArrowheads="1"/>
          </p:cNvSpPr>
          <p:nvPr/>
        </p:nvSpPr>
        <p:spPr bwMode="auto">
          <a:xfrm>
            <a:off x="609600" y="33528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“Not that bad yet”</a:t>
            </a:r>
          </a:p>
        </p:txBody>
      </p:sp>
      <p:sp>
        <p:nvSpPr>
          <p:cNvPr id="66623" name="Rectangle 63"/>
          <p:cNvSpPr>
            <a:spLocks noChangeArrowheads="1"/>
          </p:cNvSpPr>
          <p:nvPr/>
        </p:nvSpPr>
        <p:spPr bwMode="auto">
          <a:xfrm>
            <a:off x="609600" y="40386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Changing jobs</a:t>
            </a:r>
          </a:p>
        </p:txBody>
      </p:sp>
      <p:sp>
        <p:nvSpPr>
          <p:cNvPr id="66622" name="Rectangle 62"/>
          <p:cNvSpPr>
            <a:spLocks noChangeArrowheads="1"/>
          </p:cNvSpPr>
          <p:nvPr/>
        </p:nvSpPr>
        <p:spPr bwMode="auto">
          <a:xfrm>
            <a:off x="609600" y="4724400"/>
            <a:ext cx="4038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Drinking alone</a:t>
            </a:r>
          </a:p>
        </p:txBody>
      </p:sp>
      <p:sp>
        <p:nvSpPr>
          <p:cNvPr id="66620" name="Rectangle 60"/>
          <p:cNvSpPr>
            <a:spLocks noChangeArrowheads="1"/>
          </p:cNvSpPr>
          <p:nvPr/>
        </p:nvSpPr>
        <p:spPr bwMode="auto">
          <a:xfrm>
            <a:off x="609600" y="5410200"/>
            <a:ext cx="358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Opinion of AA/NA</a:t>
            </a:r>
          </a:p>
        </p:txBody>
      </p:sp>
      <p:pic>
        <p:nvPicPr>
          <p:cNvPr id="66641" name="Picture 81" descr="Clock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498600"/>
            <a:ext cx="3078163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Text Box 84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55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6649" name="Picture 89"/>
          <p:cNvPicPr>
            <a:picLocks noChangeAspect="1" noChangeArrowheads="1"/>
          </p:cNvPicPr>
          <p:nvPr/>
        </p:nvPicPr>
        <p:blipFill>
          <a:blip r:embed="rId4"/>
          <a:srcRect b="11765"/>
          <a:stretch>
            <a:fillRect/>
          </a:stretch>
        </p:blipFill>
        <p:spPr bwMode="auto">
          <a:xfrm>
            <a:off x="5105400" y="14478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38" name="Picture 78" descr="Phone 1"/>
          <p:cNvPicPr>
            <a:picLocks noChangeAspect="1" noChangeArrowheads="1"/>
          </p:cNvPicPr>
          <p:nvPr/>
        </p:nvPicPr>
        <p:blipFill>
          <a:blip r:embed="rId5"/>
          <a:srcRect l="17914" t="17645" r="17914" b="12669"/>
          <a:stretch>
            <a:fillRect/>
          </a:stretch>
        </p:blipFill>
        <p:spPr bwMode="auto">
          <a:xfrm>
            <a:off x="5462588" y="1676400"/>
            <a:ext cx="230981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619" name="Line 59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66618" name="Rectangle 58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CC0000"/>
                </a:solidFill>
                <a:latin typeface="Arial Black" pitchFamily="34" charset="0"/>
              </a:rPr>
              <a:t>OTHER SIGNS OF ALCOHOLISM</a:t>
            </a:r>
            <a:endParaRPr lang="en-US" b="0" dirty="0">
              <a:solidFill>
                <a:srgbClr val="CC0000"/>
              </a:solidFill>
            </a:endParaRPr>
          </a:p>
        </p:txBody>
      </p:sp>
      <p:pic>
        <p:nvPicPr>
          <p:cNvPr id="66676" name="Picture 116"/>
          <p:cNvPicPr>
            <a:picLocks noChangeAspect="1" noChangeArrowheads="1"/>
          </p:cNvPicPr>
          <p:nvPr/>
        </p:nvPicPr>
        <p:blipFill>
          <a:blip r:embed="rId6"/>
          <a:srcRect l="15584"/>
          <a:stretch>
            <a:fillRect/>
          </a:stretch>
        </p:blipFill>
        <p:spPr bwMode="auto">
          <a:xfrm>
            <a:off x="5105400" y="1973263"/>
            <a:ext cx="3352800" cy="297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75" name="Picture 115" descr="Classifieds"/>
          <p:cNvPicPr>
            <a:picLocks noChangeAspect="1" noChangeArrowheads="1"/>
          </p:cNvPicPr>
          <p:nvPr/>
        </p:nvPicPr>
        <p:blipFill>
          <a:blip r:embed="rId7"/>
          <a:srcRect l="16763" t="29773" r="19002" b="25797"/>
          <a:stretch>
            <a:fillRect/>
          </a:stretch>
        </p:blipFill>
        <p:spPr bwMode="auto">
          <a:xfrm>
            <a:off x="4724400" y="2814638"/>
            <a:ext cx="3886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587" name="Object 2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76800" y="2819400"/>
          <a:ext cx="3429000" cy="245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" name="Bitmap Image" r:id="rId8" imgW="3048426" imgH="2180952" progId="PBrush">
                  <p:embed/>
                </p:oleObj>
              </mc:Choice>
              <mc:Fallback>
                <p:oleObj name="Bitmap Image" r:id="rId8" imgW="3048426" imgH="2180952" progId="PBrush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819400"/>
                        <a:ext cx="3429000" cy="245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6615" name="Picture 5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30775" y="1600200"/>
            <a:ext cx="3756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5257800" y="2286000"/>
            <a:ext cx="3124200" cy="3276600"/>
            <a:chOff x="-1872" y="1248"/>
            <a:chExt cx="2016" cy="2064"/>
          </a:xfrm>
        </p:grpSpPr>
        <p:sp>
          <p:nvSpPr>
            <p:cNvPr id="8212" name="Oval 85"/>
            <p:cNvSpPr>
              <a:spLocks noChangeArrowheads="1"/>
            </p:cNvSpPr>
            <p:nvPr/>
          </p:nvSpPr>
          <p:spPr bwMode="auto">
            <a:xfrm>
              <a:off x="-1872" y="1248"/>
              <a:ext cx="2016" cy="2064"/>
            </a:xfrm>
            <a:prstGeom prst="ellipse">
              <a:avLst/>
            </a:prstGeom>
            <a:noFill/>
            <a:ln w="2540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8213" name="Line 86"/>
            <p:cNvSpPr>
              <a:spLocks noChangeShapeType="1"/>
            </p:cNvSpPr>
            <p:nvPr/>
          </p:nvSpPr>
          <p:spPr bwMode="auto">
            <a:xfrm flipV="1">
              <a:off x="-1584" y="1536"/>
              <a:ext cx="1440" cy="1488"/>
            </a:xfrm>
            <a:prstGeom prst="line">
              <a:avLst/>
            </a:prstGeom>
            <a:noFill/>
            <a:ln w="2540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66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6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66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6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6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6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666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6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66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500"/>
                                        <p:tgtEl>
                                          <p:spTgt spid="66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66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66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6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26" grpId="0" autoUpdateAnimBg="0"/>
      <p:bldP spid="66627" grpId="0" autoUpdateAnimBg="0"/>
      <p:bldP spid="66625" grpId="0" autoUpdateAnimBg="0"/>
      <p:bldP spid="66624" grpId="0" autoUpdateAnimBg="0"/>
      <p:bldP spid="66623" grpId="0" autoUpdateAnimBg="0"/>
      <p:bldP spid="66622" grpId="0" autoUpdateAnimBg="0"/>
      <p:bldP spid="66620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20" name="Rectangle 36"/>
          <p:cNvSpPr>
            <a:spLocks noChangeArrowheads="1"/>
          </p:cNvSpPr>
          <p:nvPr/>
        </p:nvSpPr>
        <p:spPr bwMode="auto">
          <a:xfrm>
            <a:off x="533400" y="5638800"/>
            <a:ext cx="480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Use of other drugs</a:t>
            </a:r>
          </a:p>
        </p:txBody>
      </p:sp>
      <p:sp>
        <p:nvSpPr>
          <p:cNvPr id="67621" name="Rectangle 37"/>
          <p:cNvSpPr>
            <a:spLocks noChangeArrowheads="1"/>
          </p:cNvSpPr>
          <p:nvPr/>
        </p:nvSpPr>
        <p:spPr bwMode="auto">
          <a:xfrm>
            <a:off x="533400" y="5029200"/>
            <a:ext cx="5715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Age at which drinking began</a:t>
            </a:r>
          </a:p>
        </p:txBody>
      </p:sp>
      <p:sp>
        <p:nvSpPr>
          <p:cNvPr id="67622" name="Rectangle 38"/>
          <p:cNvSpPr>
            <a:spLocks noChangeArrowheads="1"/>
          </p:cNvSpPr>
          <p:nvPr/>
        </p:nvSpPr>
        <p:spPr bwMode="auto">
          <a:xfrm>
            <a:off x="533400" y="4419600"/>
            <a:ext cx="3810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Heavy smoking</a:t>
            </a:r>
          </a:p>
        </p:txBody>
      </p:sp>
      <p:sp>
        <p:nvSpPr>
          <p:cNvPr id="67623" name="Rectangle 39"/>
          <p:cNvSpPr>
            <a:spLocks noChangeArrowheads="1"/>
          </p:cNvSpPr>
          <p:nvPr/>
        </p:nvSpPr>
        <p:spPr bwMode="auto">
          <a:xfrm>
            <a:off x="533400" y="3505200"/>
            <a:ext cx="472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Leisure activities focus on alcohol</a:t>
            </a:r>
          </a:p>
        </p:txBody>
      </p:sp>
      <p:sp>
        <p:nvSpPr>
          <p:cNvPr id="67624" name="Rectangle 40"/>
          <p:cNvSpPr>
            <a:spLocks noChangeArrowheads="1"/>
          </p:cNvSpPr>
          <p:nvPr/>
        </p:nvSpPr>
        <p:spPr bwMode="auto">
          <a:xfrm>
            <a:off x="533400" y="2819400"/>
            <a:ext cx="5105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Family history</a:t>
            </a:r>
          </a:p>
        </p:txBody>
      </p:sp>
      <p:sp>
        <p:nvSpPr>
          <p:cNvPr id="67625" name="Rectangle 41"/>
          <p:cNvSpPr>
            <a:spLocks noChangeArrowheads="1"/>
          </p:cNvSpPr>
          <p:nvPr/>
        </p:nvSpPr>
        <p:spPr bwMode="auto">
          <a:xfrm>
            <a:off x="533400" y="1905000"/>
            <a:ext cx="502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Different behavior after drinking</a:t>
            </a:r>
          </a:p>
        </p:txBody>
      </p:sp>
      <p:sp>
        <p:nvSpPr>
          <p:cNvPr id="67626" name="Rectangle 42"/>
          <p:cNvSpPr>
            <a:spLocks noChangeArrowheads="1"/>
          </p:cNvSpPr>
          <p:nvPr/>
        </p:nvSpPr>
        <p:spPr bwMode="auto">
          <a:xfrm>
            <a:off x="533400" y="1219200"/>
            <a:ext cx="419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3375" indent="-333375" eaLnBrk="0" hangingPunct="0">
              <a:lnSpc>
                <a:spcPct val="120000"/>
              </a:lnSpc>
              <a:spcBef>
                <a:spcPct val="20000"/>
              </a:spcBef>
              <a:buFontTx/>
              <a:buChar char="•"/>
            </a:pPr>
            <a:r>
              <a:rPr lang="en-US" sz="2700">
                <a:solidFill>
                  <a:schemeClr val="tx1"/>
                </a:solidFill>
              </a:rPr>
              <a:t>DWI-PI-MIP arrests</a:t>
            </a:r>
          </a:p>
        </p:txBody>
      </p:sp>
      <p:sp>
        <p:nvSpPr>
          <p:cNvPr id="67627" name="Rectangle 43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  <a:cs typeface="+mn-cs"/>
              </a:rPr>
              <a:t>OTHER SIGNS OF ALCOHOLISM</a:t>
            </a:r>
            <a:endParaRPr lang="en-US" sz="3000" b="0" dirty="0">
              <a:solidFill>
                <a:srgbClr val="000099"/>
              </a:solidFill>
              <a:cs typeface="+mn-cs"/>
            </a:endParaRPr>
          </a:p>
        </p:txBody>
      </p:sp>
      <p:sp>
        <p:nvSpPr>
          <p:cNvPr id="67628" name="Line 44"/>
          <p:cNvSpPr>
            <a:spLocks noChangeShapeType="1"/>
          </p:cNvSpPr>
          <p:nvPr/>
        </p:nvSpPr>
        <p:spPr bwMode="auto">
          <a:xfrm>
            <a:off x="381000" y="914400"/>
            <a:ext cx="83058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pic>
        <p:nvPicPr>
          <p:cNvPr id="67634" name="Picture 50" descr="Cuffs 1"/>
          <p:cNvPicPr>
            <a:picLocks noChangeAspect="1" noChangeArrowheads="1"/>
          </p:cNvPicPr>
          <p:nvPr/>
        </p:nvPicPr>
        <p:blipFill>
          <a:blip r:embed="rId2"/>
          <a:srcRect t="22499" b="16251"/>
          <a:stretch>
            <a:fillRect/>
          </a:stretch>
        </p:blipFill>
        <p:spPr bwMode="auto">
          <a:xfrm>
            <a:off x="5638800" y="1514475"/>
            <a:ext cx="259080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37" name="Picture 53" descr="Mask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30480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67632" name="Picture 48"/>
          <p:cNvPicPr>
            <a:picLocks noChangeAspect="1" noChangeArrowheads="1"/>
          </p:cNvPicPr>
          <p:nvPr/>
        </p:nvPicPr>
        <p:blipFill>
          <a:blip r:embed="rId4"/>
          <a:srcRect b="8064"/>
          <a:stretch>
            <a:fillRect/>
          </a:stretch>
        </p:blipFill>
        <p:spPr bwMode="auto">
          <a:xfrm>
            <a:off x="5791200" y="1447800"/>
            <a:ext cx="22066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33" name="Picture 49"/>
          <p:cNvPicPr>
            <a:picLocks noChangeAspect="1" noChangeArrowheads="1"/>
          </p:cNvPicPr>
          <p:nvPr/>
        </p:nvPicPr>
        <p:blipFill>
          <a:blip r:embed="rId5"/>
          <a:srcRect b="13123"/>
          <a:stretch>
            <a:fillRect/>
          </a:stretch>
        </p:blipFill>
        <p:spPr bwMode="auto">
          <a:xfrm>
            <a:off x="5410200" y="1612900"/>
            <a:ext cx="29908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74" name="Text Box 55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56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7640" name="Picture 56"/>
          <p:cNvPicPr>
            <a:picLocks noChangeAspect="1" noChangeArrowheads="1"/>
          </p:cNvPicPr>
          <p:nvPr/>
        </p:nvPicPr>
        <p:blipFill>
          <a:blip r:embed="rId6"/>
          <a:srcRect b="8879"/>
          <a:stretch>
            <a:fillRect/>
          </a:stretch>
        </p:blipFill>
        <p:spPr bwMode="auto">
          <a:xfrm>
            <a:off x="5524500" y="1600200"/>
            <a:ext cx="285750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38" name="Picture 54"/>
          <p:cNvPicPr>
            <a:picLocks noChangeAspect="1" noChangeArrowheads="1"/>
          </p:cNvPicPr>
          <p:nvPr/>
        </p:nvPicPr>
        <p:blipFill>
          <a:blip r:embed="rId7"/>
          <a:srcRect b="5556"/>
          <a:stretch>
            <a:fillRect/>
          </a:stretch>
        </p:blipFill>
        <p:spPr bwMode="auto">
          <a:xfrm>
            <a:off x="5710238" y="1447800"/>
            <a:ext cx="23669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635" name="Picture 51" descr="Arrest 1"/>
          <p:cNvPicPr>
            <a:picLocks noChangeAspect="1" noChangeArrowheads="1"/>
          </p:cNvPicPr>
          <p:nvPr/>
        </p:nvPicPr>
        <p:blipFill>
          <a:blip r:embed="rId8"/>
          <a:srcRect t="21181" r="53259" b="57704"/>
          <a:stretch>
            <a:fillRect/>
          </a:stretch>
        </p:blipFill>
        <p:spPr bwMode="auto">
          <a:xfrm>
            <a:off x="5486400" y="1524000"/>
            <a:ext cx="2819400" cy="197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7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7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76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76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76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20" grpId="0" autoUpdateAnimBg="0"/>
      <p:bldP spid="67621" grpId="0" autoUpdateAnimBg="0"/>
      <p:bldP spid="67622" grpId="0" autoUpdateAnimBg="0"/>
      <p:bldP spid="67623" grpId="0" autoUpdateAnimBg="0"/>
      <p:bldP spid="67624" grpId="0" autoUpdateAnimBg="0"/>
      <p:bldP spid="67625" grpId="0" autoUpdateAnimBg="0"/>
      <p:bldP spid="6762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1676400" y="2438400"/>
          <a:ext cx="59531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Bitmap Image" r:id="rId4" imgW="5952381" imgH="3820058" progId="PBrush">
                  <p:embed/>
                </p:oleObj>
              </mc:Choice>
              <mc:Fallback>
                <p:oleObj name="Bitmap Image" r:id="rId4" imgW="5952381" imgH="382005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245"/>
                      <a:stretch>
                        <a:fillRect/>
                      </a:stretch>
                    </p:blipFill>
                    <p:spPr bwMode="auto">
                      <a:xfrm>
                        <a:off x="1676400" y="2438400"/>
                        <a:ext cx="5953125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0403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8686800" cy="9144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ALCOHOL RELATED TRAFFIC DEATHS OF ALL TRAFFIC DEATHS: 2017</a:t>
            </a:r>
            <a:endParaRPr lang="en-US" sz="3600" dirty="0"/>
          </a:p>
        </p:txBody>
      </p:sp>
      <p:sp>
        <p:nvSpPr>
          <p:cNvPr id="230404" name="Text Box 4"/>
          <p:cNvSpPr txBox="1">
            <a:spLocks noChangeArrowheads="1"/>
          </p:cNvSpPr>
          <p:nvPr/>
        </p:nvSpPr>
        <p:spPr bwMode="auto">
          <a:xfrm>
            <a:off x="3657600" y="35052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29%</a:t>
            </a:r>
            <a:endParaRPr lang="en-US" sz="4000" b="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30405" name="Text Box 5"/>
          <p:cNvSpPr txBox="1">
            <a:spLocks noChangeArrowheads="1"/>
          </p:cNvSpPr>
          <p:nvPr/>
        </p:nvSpPr>
        <p:spPr bwMode="auto">
          <a:xfrm>
            <a:off x="3810000" y="4953000"/>
            <a:ext cx="1219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>
                <a:solidFill>
                  <a:schemeClr val="tx1"/>
                </a:solidFill>
                <a:latin typeface="Arial Black" pitchFamily="34" charset="0"/>
              </a:rPr>
              <a:t>28%</a:t>
            </a:r>
          </a:p>
        </p:txBody>
      </p:sp>
      <p:sp>
        <p:nvSpPr>
          <p:cNvPr id="230406" name="Line 6"/>
          <p:cNvSpPr>
            <a:spLocks noChangeShapeType="1"/>
          </p:cNvSpPr>
          <p:nvPr/>
        </p:nvSpPr>
        <p:spPr bwMode="auto">
          <a:xfrm>
            <a:off x="0" y="2133600"/>
            <a:ext cx="9144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7924800" y="655320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6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93725" y="5334000"/>
            <a:ext cx="291147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2009-2017 TREND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US – Decrease 9%</a:t>
            </a:r>
          </a:p>
          <a:p>
            <a:pPr eaLnBrk="0" hangingPunct="0"/>
            <a:r>
              <a:rPr lang="en-US" sz="2000" dirty="0">
                <a:solidFill>
                  <a:schemeClr val="tx1"/>
                </a:solidFill>
              </a:rPr>
              <a:t>Texas – Decrease 19%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4" grpId="0" autoUpdateAnimBg="0"/>
      <p:bldP spid="230405" grpId="0" autoUpdateAnimBg="0"/>
      <p:bldP spid="103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Picture 41" descr="Beer 8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81000"/>
            <a:ext cx="6781800" cy="12192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</a:rPr>
              <a:t>NUMERICAL DRINKING PROFILE (NDP)</a:t>
            </a:r>
          </a:p>
        </p:txBody>
      </p:sp>
      <p:sp>
        <p:nvSpPr>
          <p:cNvPr id="68616" name="Line 8"/>
          <p:cNvSpPr>
            <a:spLocks noChangeShapeType="1"/>
          </p:cNvSpPr>
          <p:nvPr/>
        </p:nvSpPr>
        <p:spPr bwMode="auto">
          <a:xfrm>
            <a:off x="762000" y="1600200"/>
            <a:ext cx="762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93188" name="Text Box 34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57</a:t>
            </a:r>
            <a:endParaRPr lang="en-US" b="0">
              <a:solidFill>
                <a:schemeClr val="tx1"/>
              </a:solidFill>
            </a:endParaRPr>
          </a:p>
        </p:txBody>
      </p:sp>
      <p:grpSp>
        <p:nvGrpSpPr>
          <p:cNvPr id="2" name="Group 64"/>
          <p:cNvGrpSpPr>
            <a:grpSpLocks/>
          </p:cNvGrpSpPr>
          <p:nvPr/>
        </p:nvGrpSpPr>
        <p:grpSpPr bwMode="auto">
          <a:xfrm>
            <a:off x="838200" y="2286000"/>
            <a:ext cx="7391400" cy="838200"/>
            <a:chOff x="432" y="1776"/>
            <a:chExt cx="4656" cy="528"/>
          </a:xfrm>
        </p:grpSpPr>
        <p:sp>
          <p:nvSpPr>
            <p:cNvPr id="93211" name="Rectangle 45"/>
            <p:cNvSpPr>
              <a:spLocks noChangeArrowheads="1"/>
            </p:cNvSpPr>
            <p:nvPr/>
          </p:nvSpPr>
          <p:spPr bwMode="auto">
            <a:xfrm>
              <a:off x="1776" y="1776"/>
              <a:ext cx="3312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3212" name="Rectangle 42"/>
            <p:cNvSpPr>
              <a:spLocks noChangeArrowheads="1"/>
            </p:cNvSpPr>
            <p:nvPr/>
          </p:nvSpPr>
          <p:spPr bwMode="auto">
            <a:xfrm>
              <a:off x="432" y="1776"/>
              <a:ext cx="1344" cy="52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93213" name="Text Box 10"/>
            <p:cNvSpPr txBox="1">
              <a:spLocks noChangeArrowheads="1"/>
            </p:cNvSpPr>
            <p:nvPr/>
          </p:nvSpPr>
          <p:spPr bwMode="auto">
            <a:xfrm>
              <a:off x="528" y="1872"/>
              <a:ext cx="115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>
                  <a:solidFill>
                    <a:srgbClr val="CC0000"/>
                  </a:solidFill>
                  <a:latin typeface="Arial Black" pitchFamily="34" charset="0"/>
                </a:rPr>
                <a:t>SCORE</a:t>
              </a:r>
              <a:endParaRPr lang="en-US" sz="4000">
                <a:solidFill>
                  <a:srgbClr val="CC0000"/>
                </a:solidFill>
              </a:endParaRPr>
            </a:p>
          </p:txBody>
        </p:sp>
        <p:sp>
          <p:nvSpPr>
            <p:cNvPr id="93214" name="Text Box 50"/>
            <p:cNvSpPr txBox="1">
              <a:spLocks noChangeArrowheads="1"/>
            </p:cNvSpPr>
            <p:nvPr/>
          </p:nvSpPr>
          <p:spPr bwMode="auto">
            <a:xfrm>
              <a:off x="2496" y="1872"/>
              <a:ext cx="18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3200" b="0">
                  <a:solidFill>
                    <a:srgbClr val="CC0000"/>
                  </a:solidFill>
                  <a:latin typeface="Arial Black" pitchFamily="34" charset="0"/>
                </a:rPr>
                <a:t>INDICATION </a:t>
              </a:r>
              <a:endParaRPr lang="en-US" sz="4000">
                <a:solidFill>
                  <a:srgbClr val="CC0000"/>
                </a:solidFill>
              </a:endParaRP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838200" y="3124200"/>
            <a:ext cx="7391400" cy="838200"/>
            <a:chOff x="432" y="2304"/>
            <a:chExt cx="4656" cy="528"/>
          </a:xfrm>
        </p:grpSpPr>
        <p:grpSp>
          <p:nvGrpSpPr>
            <p:cNvPr id="93207" name="Group 65"/>
            <p:cNvGrpSpPr>
              <a:grpSpLocks/>
            </p:cNvGrpSpPr>
            <p:nvPr/>
          </p:nvGrpSpPr>
          <p:grpSpPr bwMode="auto">
            <a:xfrm>
              <a:off x="432" y="2304"/>
              <a:ext cx="4656" cy="528"/>
              <a:chOff x="432" y="2304"/>
              <a:chExt cx="4656" cy="528"/>
            </a:xfrm>
          </p:grpSpPr>
          <p:sp>
            <p:nvSpPr>
              <p:cNvPr id="93209" name="Rectangle 46"/>
              <p:cNvSpPr>
                <a:spLocks noChangeArrowheads="1"/>
              </p:cNvSpPr>
              <p:nvPr/>
            </p:nvSpPr>
            <p:spPr bwMode="auto">
              <a:xfrm>
                <a:off x="1776" y="2304"/>
                <a:ext cx="3312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3210" name="Rectangle 43"/>
              <p:cNvSpPr>
                <a:spLocks noChangeArrowheads="1"/>
              </p:cNvSpPr>
              <p:nvPr/>
            </p:nvSpPr>
            <p:spPr bwMode="auto">
              <a:xfrm>
                <a:off x="432" y="2304"/>
                <a:ext cx="1344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93208" name="Text Box 59"/>
            <p:cNvSpPr txBox="1">
              <a:spLocks noChangeArrowheads="1"/>
            </p:cNvSpPr>
            <p:nvPr/>
          </p:nvSpPr>
          <p:spPr bwMode="auto">
            <a:xfrm>
              <a:off x="576" y="2391"/>
              <a:ext cx="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1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762000" y="3962400"/>
            <a:ext cx="7467600" cy="838200"/>
            <a:chOff x="384" y="2832"/>
            <a:chExt cx="4704" cy="528"/>
          </a:xfrm>
        </p:grpSpPr>
        <p:grpSp>
          <p:nvGrpSpPr>
            <p:cNvPr id="93203" name="Group 66"/>
            <p:cNvGrpSpPr>
              <a:grpSpLocks/>
            </p:cNvGrpSpPr>
            <p:nvPr/>
          </p:nvGrpSpPr>
          <p:grpSpPr bwMode="auto">
            <a:xfrm>
              <a:off x="432" y="2832"/>
              <a:ext cx="4656" cy="528"/>
              <a:chOff x="432" y="2832"/>
              <a:chExt cx="4656" cy="528"/>
            </a:xfrm>
          </p:grpSpPr>
          <p:sp>
            <p:nvSpPr>
              <p:cNvPr id="93205" name="Rectangle 47"/>
              <p:cNvSpPr>
                <a:spLocks noChangeArrowheads="1"/>
              </p:cNvSpPr>
              <p:nvPr/>
            </p:nvSpPr>
            <p:spPr bwMode="auto">
              <a:xfrm>
                <a:off x="1776" y="2832"/>
                <a:ext cx="3312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3206" name="Rectangle 44"/>
              <p:cNvSpPr>
                <a:spLocks noChangeArrowheads="1"/>
              </p:cNvSpPr>
              <p:nvPr/>
            </p:nvSpPr>
            <p:spPr bwMode="auto">
              <a:xfrm>
                <a:off x="432" y="2832"/>
                <a:ext cx="1344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93204" name="Text Box 60"/>
            <p:cNvSpPr txBox="1">
              <a:spLocks noChangeArrowheads="1"/>
            </p:cNvSpPr>
            <p:nvPr/>
          </p:nvSpPr>
          <p:spPr bwMode="auto">
            <a:xfrm>
              <a:off x="384" y="2899"/>
              <a:ext cx="11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2 - 5</a:t>
              </a:r>
            </a:p>
          </p:txBody>
        </p:sp>
      </p:grpSp>
      <p:grpSp>
        <p:nvGrpSpPr>
          <p:cNvPr id="7" name="Group 70"/>
          <p:cNvGrpSpPr>
            <a:grpSpLocks/>
          </p:cNvGrpSpPr>
          <p:nvPr/>
        </p:nvGrpSpPr>
        <p:grpSpPr bwMode="auto">
          <a:xfrm>
            <a:off x="762000" y="4800600"/>
            <a:ext cx="7467600" cy="838200"/>
            <a:chOff x="384" y="3360"/>
            <a:chExt cx="4704" cy="528"/>
          </a:xfrm>
        </p:grpSpPr>
        <p:grpSp>
          <p:nvGrpSpPr>
            <p:cNvPr id="93199" name="Group 67"/>
            <p:cNvGrpSpPr>
              <a:grpSpLocks/>
            </p:cNvGrpSpPr>
            <p:nvPr/>
          </p:nvGrpSpPr>
          <p:grpSpPr bwMode="auto">
            <a:xfrm>
              <a:off x="432" y="3360"/>
              <a:ext cx="4656" cy="528"/>
              <a:chOff x="432" y="3360"/>
              <a:chExt cx="4656" cy="528"/>
            </a:xfrm>
          </p:grpSpPr>
          <p:sp>
            <p:nvSpPr>
              <p:cNvPr id="93201" name="Rectangle 62"/>
              <p:cNvSpPr>
                <a:spLocks noChangeArrowheads="1"/>
              </p:cNvSpPr>
              <p:nvPr/>
            </p:nvSpPr>
            <p:spPr bwMode="auto">
              <a:xfrm>
                <a:off x="1776" y="3360"/>
                <a:ext cx="3312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93202" name="Rectangle 63"/>
              <p:cNvSpPr>
                <a:spLocks noChangeArrowheads="1"/>
              </p:cNvSpPr>
              <p:nvPr/>
            </p:nvSpPr>
            <p:spPr bwMode="auto">
              <a:xfrm>
                <a:off x="432" y="3360"/>
                <a:ext cx="1344" cy="52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</p:grpSp>
        <p:sp>
          <p:nvSpPr>
            <p:cNvPr id="93200" name="Text Box 61"/>
            <p:cNvSpPr txBox="1">
              <a:spLocks noChangeArrowheads="1"/>
            </p:cNvSpPr>
            <p:nvPr/>
          </p:nvSpPr>
          <p:spPr bwMode="auto">
            <a:xfrm>
              <a:off x="384" y="3427"/>
              <a:ext cx="110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3200">
                  <a:solidFill>
                    <a:schemeClr val="tx1"/>
                  </a:solidFill>
                </a:rPr>
                <a:t>6 - 7</a:t>
              </a:r>
            </a:p>
          </p:txBody>
        </p:sp>
      </p:grpSp>
      <p:sp>
        <p:nvSpPr>
          <p:cNvPr id="68656" name="Line 48"/>
          <p:cNvSpPr>
            <a:spLocks noChangeShapeType="1"/>
          </p:cNvSpPr>
          <p:nvPr/>
        </p:nvSpPr>
        <p:spPr bwMode="auto">
          <a:xfrm>
            <a:off x="2438400" y="4419600"/>
            <a:ext cx="1371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59" name="Line 51"/>
          <p:cNvSpPr>
            <a:spLocks noChangeShapeType="1"/>
          </p:cNvSpPr>
          <p:nvPr/>
        </p:nvSpPr>
        <p:spPr bwMode="auto">
          <a:xfrm>
            <a:off x="2438400" y="5257800"/>
            <a:ext cx="1371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60" name="Line 52"/>
          <p:cNvSpPr>
            <a:spLocks noChangeShapeType="1"/>
          </p:cNvSpPr>
          <p:nvPr/>
        </p:nvSpPr>
        <p:spPr bwMode="auto">
          <a:xfrm>
            <a:off x="2438400" y="3581400"/>
            <a:ext cx="1371600" cy="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8664" name="Text Box 56"/>
          <p:cNvSpPr txBox="1">
            <a:spLocks noChangeArrowheads="1"/>
          </p:cNvSpPr>
          <p:nvPr/>
        </p:nvSpPr>
        <p:spPr bwMode="auto">
          <a:xfrm>
            <a:off x="3886200" y="32766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006600"/>
                </a:solidFill>
              </a:rPr>
              <a:t>No Problem</a:t>
            </a:r>
          </a:p>
        </p:txBody>
      </p:sp>
      <p:sp>
        <p:nvSpPr>
          <p:cNvPr id="68665" name="Text Box 57"/>
          <p:cNvSpPr txBox="1">
            <a:spLocks noChangeArrowheads="1"/>
          </p:cNvSpPr>
          <p:nvPr/>
        </p:nvSpPr>
        <p:spPr bwMode="auto">
          <a:xfrm>
            <a:off x="3886200" y="4100513"/>
            <a:ext cx="40386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FF9900"/>
                </a:solidFill>
              </a:rPr>
              <a:t>Potential Problem</a:t>
            </a:r>
          </a:p>
        </p:txBody>
      </p:sp>
      <p:sp>
        <p:nvSpPr>
          <p:cNvPr id="68666" name="Text Box 58"/>
          <p:cNvSpPr txBox="1">
            <a:spLocks noChangeArrowheads="1"/>
          </p:cNvSpPr>
          <p:nvPr/>
        </p:nvSpPr>
        <p:spPr bwMode="auto">
          <a:xfrm>
            <a:off x="3886200" y="4906963"/>
            <a:ext cx="388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Evident Problem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68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6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6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6" dur="500"/>
                                        <p:tgtEl>
                                          <p:spTgt spid="68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50" dur="500"/>
                                        <p:tgtEl>
                                          <p:spTgt spid="6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56" grpId="0" animBg="1"/>
      <p:bldP spid="68659" grpId="0" animBg="1"/>
      <p:bldP spid="68660" grpId="0" animBg="1"/>
      <p:bldP spid="68664" grpId="0" autoUpdateAnimBg="0"/>
      <p:bldP spid="68665" grpId="0" autoUpdateAnimBg="0"/>
      <p:bldP spid="68666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7"/>
          <p:cNvSpPr txBox="1">
            <a:spLocks noChangeArrowheads="1"/>
          </p:cNvSpPr>
          <p:nvPr/>
        </p:nvSpPr>
        <p:spPr bwMode="auto">
          <a:xfrm>
            <a:off x="8534400" y="6157913"/>
            <a:ext cx="533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pull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51" name="Picture 119" descr="Boy 3"/>
          <p:cNvPicPr>
            <a:picLocks noChangeAspect="1" noChangeArrowheads="1"/>
          </p:cNvPicPr>
          <p:nvPr/>
        </p:nvPicPr>
        <p:blipFill>
          <a:blip r:embed="rId2"/>
          <a:srcRect l="21622" t="38371" r="42703" b="16513"/>
          <a:stretch>
            <a:fillRect/>
          </a:stretch>
        </p:blipFill>
        <p:spPr bwMode="auto">
          <a:xfrm>
            <a:off x="914400" y="3810000"/>
            <a:ext cx="76676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5234" name="Group 123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95249" name="Freeform 95"/>
            <p:cNvSpPr>
              <a:spLocks/>
            </p:cNvSpPr>
            <p:nvPr/>
          </p:nvSpPr>
          <p:spPr bwMode="auto">
            <a:xfrm>
              <a:off x="0" y="0"/>
              <a:ext cx="5760" cy="4320"/>
            </a:xfrm>
            <a:custGeom>
              <a:avLst/>
              <a:gdLst>
                <a:gd name="T0" fmla="*/ 6639 w 5712"/>
                <a:gd name="T1" fmla="*/ 0 h 4272"/>
                <a:gd name="T2" fmla="*/ 0 w 5712"/>
                <a:gd name="T3" fmla="*/ 4981 h 4272"/>
                <a:gd name="T4" fmla="*/ 0 w 5712"/>
                <a:gd name="T5" fmla="*/ 5342 h 4272"/>
                <a:gd name="T6" fmla="*/ 3235 w 5712"/>
                <a:gd name="T7" fmla="*/ 5342 h 4272"/>
                <a:gd name="T8" fmla="*/ 6752 w 5712"/>
                <a:gd name="T9" fmla="*/ 2881 h 4272"/>
                <a:gd name="T10" fmla="*/ 6752 w 5712"/>
                <a:gd name="T11" fmla="*/ 0 h 4272"/>
                <a:gd name="T12" fmla="*/ 6639 w 5712"/>
                <a:gd name="T13" fmla="*/ 0 h 42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12"/>
                <a:gd name="T22" fmla="*/ 0 h 4272"/>
                <a:gd name="T23" fmla="*/ 5712 w 5712"/>
                <a:gd name="T24" fmla="*/ 4272 h 42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12" h="4272">
                  <a:moveTo>
                    <a:pt x="5616" y="0"/>
                  </a:moveTo>
                  <a:lnTo>
                    <a:pt x="0" y="3984"/>
                  </a:lnTo>
                  <a:lnTo>
                    <a:pt x="0" y="4272"/>
                  </a:lnTo>
                  <a:lnTo>
                    <a:pt x="2736" y="4272"/>
                  </a:lnTo>
                  <a:lnTo>
                    <a:pt x="5712" y="2304"/>
                  </a:lnTo>
                  <a:lnTo>
                    <a:pt x="5712" y="0"/>
                  </a:lnTo>
                  <a:lnTo>
                    <a:pt x="5616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50" name="Line 97"/>
            <p:cNvSpPr>
              <a:spLocks noChangeShapeType="1"/>
            </p:cNvSpPr>
            <p:nvPr/>
          </p:nvSpPr>
          <p:spPr bwMode="auto">
            <a:xfrm flipH="1">
              <a:off x="1104" y="1104"/>
              <a:ext cx="4656" cy="32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prstDash val="lg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732" name="Rectangle 100"/>
          <p:cNvSpPr>
            <a:spLocks noChangeArrowheads="1"/>
          </p:cNvSpPr>
          <p:nvPr/>
        </p:nvSpPr>
        <p:spPr bwMode="auto">
          <a:xfrm>
            <a:off x="609600" y="304800"/>
            <a:ext cx="7772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0" dirty="0">
                <a:solidFill>
                  <a:schemeClr val="tx1"/>
                </a:solidFill>
                <a:latin typeface="Arial Black" pitchFamily="34" charset="0"/>
                <a:cs typeface="+mn-cs"/>
              </a:rPr>
              <a:t>ACCIDENT FACTORS</a:t>
            </a:r>
            <a:endParaRPr lang="en-US" sz="3000" b="0" dirty="0">
              <a:solidFill>
                <a:srgbClr val="000099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69733" name="Text Box 101"/>
          <p:cNvSpPr txBox="1">
            <a:spLocks noChangeArrowheads="1"/>
          </p:cNvSpPr>
          <p:nvPr/>
        </p:nvSpPr>
        <p:spPr bwMode="auto">
          <a:xfrm>
            <a:off x="228600" y="1143000"/>
            <a:ext cx="22860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0">
                <a:solidFill>
                  <a:schemeClr val="tx1"/>
                </a:solidFill>
                <a:latin typeface="Arial Black" pitchFamily="34" charset="0"/>
              </a:rPr>
              <a:t>Time of day</a:t>
            </a:r>
          </a:p>
        </p:txBody>
      </p:sp>
      <p:sp>
        <p:nvSpPr>
          <p:cNvPr id="69735" name="Text Box 103"/>
          <p:cNvSpPr txBox="1">
            <a:spLocks noChangeArrowheads="1"/>
          </p:cNvSpPr>
          <p:nvPr/>
        </p:nvSpPr>
        <p:spPr bwMode="auto">
          <a:xfrm>
            <a:off x="3200400" y="1706563"/>
            <a:ext cx="2971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0">
                <a:solidFill>
                  <a:schemeClr val="tx1"/>
                </a:solidFill>
                <a:latin typeface="Arial Black" pitchFamily="34" charset="0"/>
              </a:rPr>
              <a:t>Woman’s drinking</a:t>
            </a:r>
          </a:p>
        </p:txBody>
      </p:sp>
      <p:sp>
        <p:nvSpPr>
          <p:cNvPr id="69738" name="Line 106"/>
          <p:cNvSpPr>
            <a:spLocks noChangeShapeType="1"/>
          </p:cNvSpPr>
          <p:nvPr/>
        </p:nvSpPr>
        <p:spPr bwMode="auto">
          <a:xfrm>
            <a:off x="1524000" y="914400"/>
            <a:ext cx="5943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69739" name="Text Box 107"/>
          <p:cNvSpPr txBox="1">
            <a:spLocks noChangeArrowheads="1"/>
          </p:cNvSpPr>
          <p:nvPr/>
        </p:nvSpPr>
        <p:spPr bwMode="auto">
          <a:xfrm>
            <a:off x="6172200" y="6019800"/>
            <a:ext cx="2209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0">
                <a:solidFill>
                  <a:schemeClr val="tx1"/>
                </a:solidFill>
                <a:latin typeface="Arial Black" pitchFamily="34" charset="0"/>
              </a:rPr>
              <a:t>No seatbelts</a:t>
            </a:r>
          </a:p>
        </p:txBody>
      </p:sp>
      <p:pic>
        <p:nvPicPr>
          <p:cNvPr id="69744" name="Picture 112" descr="Ball 5"/>
          <p:cNvPicPr>
            <a:picLocks noChangeAspect="1" noChangeArrowheads="1"/>
          </p:cNvPicPr>
          <p:nvPr/>
        </p:nvPicPr>
        <p:blipFill>
          <a:blip r:embed="rId3"/>
          <a:srcRect l="47375" t="7816" r="38596" b="82414"/>
          <a:stretch>
            <a:fillRect/>
          </a:stretch>
        </p:blipFill>
        <p:spPr bwMode="auto">
          <a:xfrm>
            <a:off x="3657600" y="5638800"/>
            <a:ext cx="287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4"/>
          <p:cNvGrpSpPr>
            <a:grpSpLocks/>
          </p:cNvGrpSpPr>
          <p:nvPr/>
        </p:nvGrpSpPr>
        <p:grpSpPr bwMode="auto">
          <a:xfrm rot="167052">
            <a:off x="1752600" y="4800600"/>
            <a:ext cx="1600200" cy="1143000"/>
            <a:chOff x="1344" y="3072"/>
            <a:chExt cx="1008" cy="720"/>
          </a:xfrm>
        </p:grpSpPr>
        <p:sp>
          <p:nvSpPr>
            <p:cNvPr id="95247" name="Arc 110"/>
            <p:cNvSpPr>
              <a:spLocks/>
            </p:cNvSpPr>
            <p:nvPr/>
          </p:nvSpPr>
          <p:spPr bwMode="auto">
            <a:xfrm rot="2094989" flipH="1">
              <a:off x="1824" y="3360"/>
              <a:ext cx="528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 type="stealth" w="lg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248" name="Arc 113"/>
            <p:cNvSpPr>
              <a:spLocks/>
            </p:cNvSpPr>
            <p:nvPr/>
          </p:nvSpPr>
          <p:spPr bwMode="auto">
            <a:xfrm rot="16631957" flipV="1">
              <a:off x="1296" y="3120"/>
              <a:ext cx="528" cy="43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753" name="Text Box 121"/>
          <p:cNvSpPr txBox="1">
            <a:spLocks noChangeArrowheads="1"/>
          </p:cNvSpPr>
          <p:nvPr/>
        </p:nvSpPr>
        <p:spPr bwMode="auto">
          <a:xfrm>
            <a:off x="2286000" y="4510088"/>
            <a:ext cx="5257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3200" b="0">
                <a:solidFill>
                  <a:schemeClr val="bg1"/>
                </a:solidFill>
                <a:latin typeface="Arial Black" pitchFamily="34" charset="0"/>
              </a:rPr>
              <a:t>DRIVER’S DRINKING</a:t>
            </a:r>
          </a:p>
        </p:txBody>
      </p:sp>
      <p:sp>
        <p:nvSpPr>
          <p:cNvPr id="69734" name="Text Box 102"/>
          <p:cNvSpPr txBox="1">
            <a:spLocks noChangeArrowheads="1"/>
          </p:cNvSpPr>
          <p:nvPr/>
        </p:nvSpPr>
        <p:spPr bwMode="auto">
          <a:xfrm>
            <a:off x="-76200" y="3078163"/>
            <a:ext cx="38100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0">
                <a:solidFill>
                  <a:schemeClr val="tx1"/>
                </a:solidFill>
                <a:latin typeface="Arial Black" pitchFamily="34" charset="0"/>
              </a:rPr>
              <a:t>Child’s inattention</a:t>
            </a:r>
          </a:p>
        </p:txBody>
      </p:sp>
      <p:sp>
        <p:nvSpPr>
          <p:cNvPr id="69643" name="Text Box 11"/>
          <p:cNvSpPr txBox="1">
            <a:spLocks noChangeArrowheads="1"/>
          </p:cNvSpPr>
          <p:nvPr/>
        </p:nvSpPr>
        <p:spPr bwMode="auto">
          <a:xfrm>
            <a:off x="4648200" y="3200400"/>
            <a:ext cx="37338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200" b="0">
                <a:solidFill>
                  <a:schemeClr val="bg1"/>
                </a:solidFill>
                <a:latin typeface="Arial Black" pitchFamily="34" charset="0"/>
              </a:rPr>
              <a:t>Attention to girlfriend</a:t>
            </a:r>
          </a:p>
        </p:txBody>
      </p:sp>
      <p:sp>
        <p:nvSpPr>
          <p:cNvPr id="95245" name="Text Box 124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58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69761" name="Picture 129" descr="Car 10"/>
          <p:cNvPicPr>
            <a:picLocks noChangeAspect="1" noChangeArrowheads="1"/>
          </p:cNvPicPr>
          <p:nvPr/>
        </p:nvPicPr>
        <p:blipFill>
          <a:blip r:embed="rId4"/>
          <a:srcRect l="10423" r="10423" b="17596"/>
          <a:stretch>
            <a:fillRect/>
          </a:stretch>
        </p:blipFill>
        <p:spPr bwMode="auto">
          <a:xfrm>
            <a:off x="6524625" y="609600"/>
            <a:ext cx="23145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9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9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" fill="hold"/>
                                        <p:tgtEl>
                                          <p:spTgt spid="69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" fill="hold"/>
                                        <p:tgtEl>
                                          <p:spTgt spid="69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" fill="hold"/>
                                        <p:tgtEl>
                                          <p:spTgt spid="69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" fill="hold"/>
                                        <p:tgtEl>
                                          <p:spTgt spid="69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" fill="hold"/>
                                        <p:tgtEl>
                                          <p:spTgt spid="69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" fill="hold"/>
                                        <p:tgtEl>
                                          <p:spTgt spid="69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" fill="hold"/>
                                        <p:tgtEl>
                                          <p:spTgt spid="69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" fill="hold"/>
                                        <p:tgtEl>
                                          <p:spTgt spid="69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" fill="hold"/>
                                        <p:tgtEl>
                                          <p:spTgt spid="69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75" fill="hold"/>
                                        <p:tgtEl>
                                          <p:spTgt spid="69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75" fill="hold"/>
                                        <p:tgtEl>
                                          <p:spTgt spid="69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733" grpId="0" autoUpdateAnimBg="0"/>
      <p:bldP spid="69735" grpId="0" autoUpdateAnimBg="0"/>
      <p:bldP spid="69739" grpId="0" autoUpdateAnimBg="0"/>
      <p:bldP spid="69753" grpId="0" autoUpdateAnimBg="0"/>
      <p:bldP spid="69734" grpId="0" autoUpdateAnimBg="0"/>
      <p:bldP spid="69643" grpId="0" autoUpdateAnimBg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7" name="Picture 15" descr="Compass"/>
          <p:cNvPicPr>
            <a:picLocks noChangeAspect="1" noChangeArrowheads="1"/>
          </p:cNvPicPr>
          <p:nvPr/>
        </p:nvPicPr>
        <p:blipFill>
          <a:blip r:embed="rId3">
            <a:lum bright="82000" contrast="-70000"/>
          </a:blip>
          <a:srcRect l="138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6096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000099"/>
                </a:solidFill>
                <a:latin typeface="Arial Black" pitchFamily="34" charset="0"/>
              </a:rPr>
              <a:t>PERSONAL ACTION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1400" y="1524000"/>
            <a:ext cx="5410200" cy="4267200"/>
          </a:xfrm>
        </p:spPr>
        <p:txBody>
          <a:bodyPr/>
          <a:lstStyle/>
          <a:p>
            <a:pPr marL="346075" indent="-346075">
              <a:lnSpc>
                <a:spcPct val="150000"/>
              </a:lnSpc>
              <a:buFont typeface="Wingdings" pitchFamily="2" charset="2"/>
              <a:buNone/>
            </a:pPr>
            <a:r>
              <a:rPr lang="en-US" sz="2600" b="0">
                <a:solidFill>
                  <a:srgbClr val="006600"/>
                </a:solidFill>
                <a:latin typeface="Arial Black" pitchFamily="34" charset="0"/>
              </a:rPr>
              <a:t>Regulate Drinking</a:t>
            </a:r>
          </a:p>
          <a:p>
            <a:pPr marL="346075" indent="-346075">
              <a:lnSpc>
                <a:spcPct val="70000"/>
              </a:lnSpc>
              <a:buSzPct val="60000"/>
              <a:buFont typeface="Wingdings 2" pitchFamily="18" charset="2"/>
              <a:buChar char="ê"/>
            </a:pPr>
            <a:r>
              <a:rPr lang="en-US" sz="2100" b="0" i="1">
                <a:solidFill>
                  <a:srgbClr val="006600"/>
                </a:solidFill>
                <a:latin typeface="Arial Black" pitchFamily="34" charset="0"/>
              </a:rPr>
              <a:t>None</a:t>
            </a:r>
          </a:p>
          <a:p>
            <a:pPr marL="346075" indent="-346075">
              <a:lnSpc>
                <a:spcPct val="70000"/>
              </a:lnSpc>
              <a:buSzPct val="60000"/>
              <a:buFont typeface="Wingdings 2" pitchFamily="18" charset="2"/>
              <a:buChar char="ê"/>
            </a:pPr>
            <a:r>
              <a:rPr lang="en-US" sz="2100" b="0" i="1">
                <a:solidFill>
                  <a:srgbClr val="006600"/>
                </a:solidFill>
                <a:latin typeface="Arial Black" pitchFamily="34" charset="0"/>
              </a:rPr>
              <a:t>Separate from driving</a:t>
            </a:r>
          </a:p>
          <a:p>
            <a:pPr marL="346075" indent="-346075">
              <a:lnSpc>
                <a:spcPct val="70000"/>
              </a:lnSpc>
              <a:buSzPct val="60000"/>
              <a:buFont typeface="Wingdings 2" pitchFamily="18" charset="2"/>
              <a:buChar char="ê"/>
            </a:pPr>
            <a:r>
              <a:rPr lang="en-US" sz="2100" b="0" i="1">
                <a:solidFill>
                  <a:srgbClr val="006600"/>
                </a:solidFill>
                <a:latin typeface="Arial Black" pitchFamily="34" charset="0"/>
              </a:rPr>
              <a:t>Monitor &amp; control amount</a:t>
            </a:r>
            <a:r>
              <a:rPr lang="en-US" sz="2100" b="0">
                <a:solidFill>
                  <a:srgbClr val="006600"/>
                </a:solidFill>
                <a:latin typeface="Arial Black" pitchFamily="34" charset="0"/>
              </a:rPr>
              <a:t> </a:t>
            </a:r>
          </a:p>
          <a:p>
            <a:pPr marL="346075" indent="-346075">
              <a:lnSpc>
                <a:spcPct val="150000"/>
              </a:lnSpc>
              <a:buFont typeface="Wingdings" pitchFamily="2" charset="2"/>
              <a:buNone/>
            </a:pPr>
            <a:r>
              <a:rPr lang="en-US" sz="2600" b="0">
                <a:solidFill>
                  <a:srgbClr val="006600"/>
                </a:solidFill>
                <a:latin typeface="Arial Black" pitchFamily="34" charset="0"/>
              </a:rPr>
              <a:t>Improve Relationships </a:t>
            </a:r>
          </a:p>
          <a:p>
            <a:pPr marL="346075" indent="-346075">
              <a:lnSpc>
                <a:spcPct val="150000"/>
              </a:lnSpc>
              <a:buFont typeface="Wingdings" pitchFamily="2" charset="2"/>
              <a:buNone/>
            </a:pPr>
            <a:r>
              <a:rPr lang="en-US" sz="2600" b="0">
                <a:solidFill>
                  <a:srgbClr val="006600"/>
                </a:solidFill>
                <a:latin typeface="Arial Black" pitchFamily="34" charset="0"/>
              </a:rPr>
              <a:t>Use Public Transportation</a:t>
            </a:r>
          </a:p>
          <a:p>
            <a:pPr marL="346075" indent="-346075">
              <a:lnSpc>
                <a:spcPct val="150000"/>
              </a:lnSpc>
              <a:buFont typeface="Wingdings" pitchFamily="2" charset="2"/>
              <a:buNone/>
            </a:pPr>
            <a:r>
              <a:rPr lang="en-US" sz="2600" b="0">
                <a:solidFill>
                  <a:srgbClr val="006600"/>
                </a:solidFill>
                <a:latin typeface="Arial Black" pitchFamily="34" charset="0"/>
              </a:rPr>
              <a:t>Avoid Situations</a:t>
            </a:r>
          </a:p>
          <a:p>
            <a:pPr marL="346075" indent="-346075">
              <a:lnSpc>
                <a:spcPct val="150000"/>
              </a:lnSpc>
              <a:buFont typeface="Wingdings" pitchFamily="2" charset="2"/>
              <a:buNone/>
            </a:pPr>
            <a:r>
              <a:rPr lang="en-US" sz="2600" b="0">
                <a:solidFill>
                  <a:srgbClr val="006600"/>
                </a:solidFill>
                <a:latin typeface="Arial Black" pitchFamily="34" charset="0"/>
              </a:rPr>
              <a:t>Substitute Other Activities</a:t>
            </a:r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838200" y="1143000"/>
            <a:ext cx="74676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96261" name="Text Box 22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59</a:t>
            </a:r>
            <a:endParaRPr lang="en-US" b="0">
              <a:solidFill>
                <a:schemeClr val="tx1"/>
              </a:solidFill>
            </a:endParaRPr>
          </a:p>
        </p:txBody>
      </p:sp>
      <p:pic>
        <p:nvPicPr>
          <p:cNvPr id="96262" name="Picture 34" descr="A A A A a You can't 3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 b="7246"/>
          <a:stretch>
            <a:fillRect/>
          </a:stretch>
        </p:blipFill>
        <p:spPr bwMode="auto">
          <a:xfrm>
            <a:off x="76200" y="1981200"/>
            <a:ext cx="3581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70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7" dur="500"/>
                                        <p:tgtEl>
                                          <p:spTgt spid="70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42" dur="500"/>
                                        <p:tgtEl>
                                          <p:spTgt spid="706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5" name="Picture 10" descr="Bluebonnet 1"/>
          <p:cNvPicPr>
            <a:picLocks noChangeAspect="1" noChangeArrowheads="1"/>
          </p:cNvPicPr>
          <p:nvPr/>
        </p:nvPicPr>
        <p:blipFill>
          <a:blip r:embed="rId3">
            <a:lum bright="4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62000"/>
            <a:ext cx="9144000" cy="1143000"/>
          </a:xfrm>
        </p:spPr>
        <p:txBody>
          <a:bodyPr/>
          <a:lstStyle/>
          <a:p>
            <a:r>
              <a:rPr lang="en-US" sz="3600">
                <a:solidFill>
                  <a:srgbClr val="000099"/>
                </a:solidFill>
              </a:rPr>
              <a:t>Texas DWI Education Program</a:t>
            </a:r>
            <a:endParaRPr lang="en-US" sz="360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752600"/>
            <a:ext cx="9144000" cy="914400"/>
          </a:xfrm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  <a:sym typeface="Symbol" pitchFamily="18" charset="2"/>
              </a:rPr>
              <a:t>Texas Department of License and Regulation</a:t>
            </a:r>
            <a:endParaRPr lang="en-US" dirty="0">
              <a:solidFill>
                <a:srgbClr val="CC0000"/>
              </a:solidFill>
            </a:endParaRPr>
          </a:p>
        </p:txBody>
      </p:sp>
      <p:pic>
        <p:nvPicPr>
          <p:cNvPr id="54276" name="Picture 4" descr="Texas sea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90850" y="2590800"/>
            <a:ext cx="32575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57912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Monotype Sorts"/>
              <a:buNone/>
            </a:pPr>
            <a:endParaRPr lang="en-US" sz="1900">
              <a:solidFill>
                <a:srgbClr val="E4002B"/>
              </a:solidFill>
            </a:endParaRPr>
          </a:p>
        </p:txBody>
      </p:sp>
      <p:sp>
        <p:nvSpPr>
          <p:cNvPr id="98310" name="Rectangle 6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Font typeface="Monotype Sorts"/>
              <a:buNone/>
            </a:pPr>
            <a:endParaRPr lang="en-US" sz="1400">
              <a:solidFill>
                <a:srgbClr val="CC0000"/>
              </a:solidFill>
            </a:endParaRPr>
          </a:p>
        </p:txBody>
      </p:sp>
      <p:sp>
        <p:nvSpPr>
          <p:cNvPr id="98311" name="Text Box 11"/>
          <p:cNvSpPr txBox="1">
            <a:spLocks noChangeArrowheads="1"/>
          </p:cNvSpPr>
          <p:nvPr/>
        </p:nvSpPr>
        <p:spPr bwMode="auto">
          <a:xfrm>
            <a:off x="8610600" y="6477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60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381000" y="0"/>
          <a:ext cx="8382000" cy="678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Bitmap Image" r:id="rId3" imgW="6106377" imgH="4982270" progId="PBrush">
                  <p:embed/>
                </p:oleObj>
              </mc:Choice>
              <mc:Fallback>
                <p:oleObj name="Bitmap Image" r:id="rId3" imgW="6106377" imgH="4982270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82000" contrast="-7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2223"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8382000" cy="678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62000" y="2057400"/>
            <a:ext cx="7543800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115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000099"/>
                </a:solidFill>
                <a:latin typeface="+mj-lt"/>
              </a:rPr>
              <a:t>More enforcement?</a:t>
            </a:r>
          </a:p>
          <a:p>
            <a:pPr algn="ctr" eaLnBrk="0" hangingPunct="0">
              <a:lnSpc>
                <a:spcPct val="115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000099"/>
                </a:solidFill>
                <a:latin typeface="+mj-lt"/>
              </a:rPr>
              <a:t>Stronger Laws?</a:t>
            </a:r>
          </a:p>
          <a:p>
            <a:pPr algn="ctr" eaLnBrk="0" hangingPunct="0">
              <a:lnSpc>
                <a:spcPct val="115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000099"/>
                </a:solidFill>
                <a:latin typeface="+mj-lt"/>
              </a:rPr>
              <a:t>Lower BAC level used?</a:t>
            </a:r>
          </a:p>
          <a:p>
            <a:pPr algn="ctr" eaLnBrk="0" hangingPunct="0">
              <a:lnSpc>
                <a:spcPct val="115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000099"/>
                </a:solidFill>
                <a:latin typeface="+mj-lt"/>
              </a:rPr>
              <a:t>More breath tests given?</a:t>
            </a:r>
          </a:p>
          <a:p>
            <a:pPr algn="ctr" eaLnBrk="0" hangingPunct="0">
              <a:lnSpc>
                <a:spcPct val="115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000099"/>
                </a:solidFill>
                <a:latin typeface="+mj-lt"/>
              </a:rPr>
              <a:t>Education?</a:t>
            </a:r>
          </a:p>
          <a:p>
            <a:pPr algn="ctr" eaLnBrk="0" hangingPunct="0">
              <a:lnSpc>
                <a:spcPct val="115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000099"/>
                </a:solidFill>
                <a:latin typeface="+mj-lt"/>
              </a:rPr>
              <a:t>Safer vehicles?</a:t>
            </a:r>
          </a:p>
          <a:p>
            <a:pPr algn="ctr" eaLnBrk="0" hangingPunct="0">
              <a:lnSpc>
                <a:spcPct val="115000"/>
              </a:lnSpc>
              <a:spcBef>
                <a:spcPct val="50000"/>
              </a:spcBef>
            </a:pPr>
            <a:r>
              <a:rPr lang="en-US" sz="2600" dirty="0">
                <a:solidFill>
                  <a:srgbClr val="000099"/>
                </a:solidFill>
                <a:latin typeface="+mj-lt"/>
              </a:rPr>
              <a:t>Other factors?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6002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200" b="0" dirty="0">
                <a:solidFill>
                  <a:srgbClr val="CC0000"/>
                </a:solidFill>
                <a:latin typeface="Arial Black" pitchFamily="34" charset="0"/>
              </a:rPr>
              <a:t>POSSIBLE REASONS FOR DECLINE IN PERCENTAGE OF ALCOHOL-RELATED DEATHS IN TEXAS</a:t>
            </a:r>
            <a:endParaRPr lang="en-US" sz="3200" dirty="0">
              <a:solidFill>
                <a:srgbClr val="CC0000"/>
              </a:solidFill>
            </a:endParaRP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>
            <a:off x="304800" y="1828800"/>
            <a:ext cx="85344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2054" name="Text Box 17"/>
          <p:cNvSpPr txBox="1">
            <a:spLocks noChangeArrowheads="1"/>
          </p:cNvSpPr>
          <p:nvPr/>
        </p:nvSpPr>
        <p:spPr bwMode="auto">
          <a:xfrm>
            <a:off x="8534400" y="6157913"/>
            <a:ext cx="533400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en-US" sz="1400" b="0">
              <a:solidFill>
                <a:schemeClr val="tx1"/>
              </a:solidFill>
            </a:endParaRP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7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0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2"/>
          <p:cNvSpPr txBox="1">
            <a:spLocks noChangeArrowheads="1"/>
          </p:cNvSpPr>
          <p:nvPr/>
        </p:nvSpPr>
        <p:spPr bwMode="auto">
          <a:xfrm>
            <a:off x="8534400" y="6157913"/>
            <a:ext cx="533400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 </a:t>
            </a:r>
          </a:p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8</a:t>
            </a:r>
            <a:endParaRPr lang="en-US" b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pull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5" descr="Texas Road Sign 2"/>
          <p:cNvPicPr>
            <a:picLocks noChangeAspect="1" noChangeArrowheads="1"/>
          </p:cNvPicPr>
          <p:nvPr/>
        </p:nvPicPr>
        <p:blipFill>
          <a:blip r:embed="rId3">
            <a:lum bright="64000" contrast="-70000"/>
          </a:blip>
          <a:srcRect t="4013" b="349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391400" cy="1143000"/>
          </a:xfrm>
          <a:effectLst>
            <a:outerShdw dist="35921" dir="2700000" algn="ctr" rotWithShape="0">
              <a:schemeClr val="folHlink"/>
            </a:outerShdw>
          </a:effectLst>
        </p:spPr>
        <p:txBody>
          <a:bodyPr/>
          <a:lstStyle/>
          <a:p>
            <a:pPr>
              <a:defRPr/>
            </a:pPr>
            <a:r>
              <a:rPr lang="en-US" sz="3600" b="0" dirty="0">
                <a:solidFill>
                  <a:srgbClr val="CC0000"/>
                </a:solidFill>
                <a:latin typeface="Arial Black" pitchFamily="34" charset="0"/>
              </a:rPr>
              <a:t>DEFINITION OF INTOXICATION IN TEXAS</a:t>
            </a:r>
            <a:endParaRPr lang="en-US" sz="3600" dirty="0">
              <a:solidFill>
                <a:srgbClr val="CC0000"/>
              </a:solidFill>
            </a:endParaRPr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>
            <a:off x="436563" y="1371600"/>
            <a:ext cx="8305800" cy="15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ffectLst>
            <a:outerShdw dist="35921" dir="2700000" algn="ctr" rotWithShape="0">
              <a:schemeClr val="folHlink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360363" y="2057400"/>
            <a:ext cx="8305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eaLnBrk="0" hangingPunct="0">
              <a:buFont typeface="Wingdings 2" pitchFamily="18" charset="2"/>
              <a:buChar char="ê"/>
            </a:pPr>
            <a:r>
              <a:rPr lang="en-US" sz="2900" b="0">
                <a:solidFill>
                  <a:schemeClr val="tx1"/>
                </a:solidFill>
                <a:latin typeface="Arial Black" pitchFamily="34" charset="0"/>
              </a:rPr>
              <a:t>Alcohol concentration of .08 or more.</a:t>
            </a:r>
          </a:p>
        </p:txBody>
      </p:sp>
      <p:sp>
        <p:nvSpPr>
          <p:cNvPr id="31749" name="Text Box 16"/>
          <p:cNvSpPr txBox="1">
            <a:spLocks noChangeArrowheads="1"/>
          </p:cNvSpPr>
          <p:nvPr/>
        </p:nvSpPr>
        <p:spPr bwMode="auto">
          <a:xfrm>
            <a:off x="8610600" y="6550025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r>
              <a:rPr lang="en-US" sz="1400" b="0">
                <a:solidFill>
                  <a:schemeClr val="tx1"/>
                </a:solidFill>
              </a:rPr>
              <a:t>9</a:t>
            </a:r>
            <a:endParaRPr lang="en-US" b="0">
              <a:solidFill>
                <a:schemeClr val="tx1"/>
              </a:solidFill>
            </a:endParaRPr>
          </a:p>
        </p:txBody>
      </p:sp>
      <p:sp>
        <p:nvSpPr>
          <p:cNvPr id="14355" name="Rectangle 19"/>
          <p:cNvSpPr>
            <a:spLocks noChangeArrowheads="1"/>
          </p:cNvSpPr>
          <p:nvPr/>
        </p:nvSpPr>
        <p:spPr bwMode="auto">
          <a:xfrm>
            <a:off x="381000" y="3505200"/>
            <a:ext cx="86090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eaLnBrk="0" hangingPunct="0">
              <a:buFont typeface="Wingdings 2" pitchFamily="18" charset="2"/>
              <a:buNone/>
            </a:pPr>
            <a:r>
              <a:rPr lang="en-US" sz="2900" b="0">
                <a:solidFill>
                  <a:schemeClr val="tx1"/>
                </a:solidFill>
                <a:latin typeface="Arial Black" pitchFamily="34" charset="0"/>
              </a:rPr>
              <a:t>                                  </a:t>
            </a:r>
            <a:r>
              <a:rPr lang="en-US" sz="2900" b="0">
                <a:solidFill>
                  <a:srgbClr val="FF3300"/>
                </a:solidFill>
                <a:latin typeface="Arial Black" pitchFamily="34" charset="0"/>
              </a:rPr>
              <a:t>because of alcohol or other drugs.</a:t>
            </a:r>
          </a:p>
        </p:txBody>
      </p:sp>
      <p:sp>
        <p:nvSpPr>
          <p:cNvPr id="14356" name="Rectangle 20"/>
          <p:cNvSpPr>
            <a:spLocks noChangeArrowheads="1"/>
          </p:cNvSpPr>
          <p:nvPr/>
        </p:nvSpPr>
        <p:spPr bwMode="auto">
          <a:xfrm>
            <a:off x="381000" y="3063875"/>
            <a:ext cx="8609013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5613" indent="-455613" eaLnBrk="0" hangingPunct="0">
              <a:buFont typeface="Wingdings 2" pitchFamily="18" charset="2"/>
              <a:buChar char="ê"/>
            </a:pPr>
            <a:r>
              <a:rPr lang="en-US" sz="2900" b="0">
                <a:solidFill>
                  <a:schemeClr val="tx1"/>
                </a:solidFill>
                <a:latin typeface="Arial Black" pitchFamily="34" charset="0"/>
              </a:rPr>
              <a:t>Not having normal use of mental or physical faculties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utoUpdateAnimBg="0"/>
      <p:bldP spid="14355" grpId="0" autoUpdateAnimBg="0"/>
      <p:bldP spid="14356" grpId="0" autoUpdateAnimBg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13930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rgbClr val="13930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16404</TotalTime>
  <Words>2289</Words>
  <Application>Microsoft Office PowerPoint</Application>
  <PresentationFormat>On-screen Show (4:3)</PresentationFormat>
  <Paragraphs>705</Paragraphs>
  <Slides>64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64</vt:i4>
      </vt:variant>
    </vt:vector>
  </HeadingPairs>
  <TitlesOfParts>
    <vt:vector size="78" baseType="lpstr">
      <vt:lpstr>Arial</vt:lpstr>
      <vt:lpstr>Arial Black</vt:lpstr>
      <vt:lpstr>Impact</vt:lpstr>
      <vt:lpstr>Lucida Handwriting</vt:lpstr>
      <vt:lpstr>Monotype Sorts</vt:lpstr>
      <vt:lpstr>Tahoma</vt:lpstr>
      <vt:lpstr>Times New Roman</vt:lpstr>
      <vt:lpstr>Verdana</vt:lpstr>
      <vt:lpstr>Wingdings</vt:lpstr>
      <vt:lpstr>Wingdings 2</vt:lpstr>
      <vt:lpstr>Default Design</vt:lpstr>
      <vt:lpstr>Bitmap Image</vt:lpstr>
      <vt:lpstr>Picture</vt:lpstr>
      <vt:lpstr>Chart</vt:lpstr>
      <vt:lpstr>PowerPoint Presentation</vt:lpstr>
      <vt:lpstr>PowerPoint Presentation</vt:lpstr>
      <vt:lpstr>COURSE OBJECTIVE</vt:lpstr>
      <vt:lpstr>TRAFFIC DEATHS &amp; ALCOHOL</vt:lpstr>
      <vt:lpstr>PowerPoint Presentation</vt:lpstr>
      <vt:lpstr>ALCOHOL RELATED TRAFFIC DEATHS OF ALL TRAFFIC DEATHS: 2017</vt:lpstr>
      <vt:lpstr>POSSIBLE REASONS FOR DECLINE IN PERCENTAGE OF ALCOHOL-RELATED DEATHS IN TEXAS</vt:lpstr>
      <vt:lpstr>PowerPoint Presentation</vt:lpstr>
      <vt:lpstr>DEFINITION OF INTOXICATION IN TEXAS</vt:lpstr>
      <vt:lpstr>PowerPoint Presentation</vt:lpstr>
      <vt:lpstr>IMPLIED CONSENT LAW (REFUSED TEST)</vt:lpstr>
      <vt:lpstr>PowerPoint Presentation</vt:lpstr>
      <vt:lpstr>PowerPoint Presentation</vt:lpstr>
      <vt:lpstr>PowerPoint Presentation</vt:lpstr>
      <vt:lpstr>PowerPoint Presentation</vt:lpstr>
      <vt:lpstr>OPEN CONTAINER LAW</vt:lpstr>
      <vt:lpstr>DWI EDUCATION COURSE MODULES</vt:lpstr>
      <vt:lpstr>PowerPoint Presentation</vt:lpstr>
      <vt:lpstr>True or False?</vt:lpstr>
      <vt:lpstr>WHICH HAS MORE ALCOHOL?</vt:lpstr>
      <vt:lpstr>BLOOD ALCOHOL CONCENTRATION FACTORS</vt:lpstr>
      <vt:lpstr>PowerPoint Presentation</vt:lpstr>
      <vt:lpstr>PowerPoint Presentation</vt:lpstr>
      <vt:lpstr>REMOVING ALCOHOL FROM THE BODY</vt:lpstr>
      <vt:lpstr>PowerPoint Presentation</vt:lpstr>
      <vt:lpstr>ALCOHOL &amp; YOUR BRAIN</vt:lpstr>
      <vt:lpstr>HOW ALCOHOL AFFECTS VISION</vt:lpstr>
      <vt:lpstr>SHORT-TERM EFFECTS OF ALCOHOL</vt:lpstr>
      <vt:lpstr>REASONS FOR DIFFERING EFFECTS OF ALCOHOL</vt:lpstr>
      <vt:lpstr>PowerPoint Presentation</vt:lpstr>
      <vt:lpstr>PowerPoint Presentation</vt:lpstr>
      <vt:lpstr>DRIVING TASK EFFECTS &amp; BAC</vt:lpstr>
      <vt:lpstr>PowerPoint Presentation</vt:lpstr>
      <vt:lpstr>DRIVING TASK EFFECTS &amp; BAC</vt:lpstr>
      <vt:lpstr>PowerPoint Presentation</vt:lpstr>
      <vt:lpstr>DRIVING TASK EFFECTS &amp; BAC</vt:lpstr>
      <vt:lpstr>PowerPoint Presentation</vt:lpstr>
      <vt:lpstr>DRIVING TASK EFFECTS &amp; BAC</vt:lpstr>
      <vt:lpstr>REACTION &amp; BRAKING DISTANCES</vt:lpstr>
      <vt:lpstr>PowerPoint Presentation</vt:lpstr>
      <vt:lpstr>EFFECTS OF ALCOHOL ON DRIVING ABILITY</vt:lpstr>
      <vt:lpstr>PowerPoint Presentation</vt:lpstr>
      <vt:lpstr>SURVIVAL RISK &amp; BAC</vt:lpstr>
      <vt:lpstr>PowerPoint Presentation</vt:lpstr>
      <vt:lpstr>PowerPoint Presentation</vt:lpstr>
      <vt:lpstr>PowerPoint Presentation</vt:lpstr>
      <vt:lpstr>YOU KNOW YOU’VE HAD TOO MUCH IF...</vt:lpstr>
      <vt:lpstr>FATAL CRASH RESPONSIBILITY OF DRIVERS USING ALCOHOL &amp; MARIJUANA</vt:lpstr>
      <vt:lpstr>MARIJUANA’S EFFECTS ON ABILITIES RELATED TO DRIVING</vt:lpstr>
      <vt:lpstr>EFFECTS OF DOWNERS ON ABILITIES RELATED TO DRIVING</vt:lpstr>
      <vt:lpstr>EFFECTS OF OPIATES ON ABILITIES RELATED TO DRIVING</vt:lpstr>
      <vt:lpstr>EFFECTS OF STIMULANTS ON ABILITIES RELATED TO DRIVING</vt:lpstr>
      <vt:lpstr>PowerPoint Presentation</vt:lpstr>
      <vt:lpstr>ALCOHOLISM</vt:lpstr>
      <vt:lpstr>PowerPoint Presentation</vt:lpstr>
      <vt:lpstr>SIGNS OF ALCOHOLISM</vt:lpstr>
      <vt:lpstr>SIGNS OF ALCOHOLISM</vt:lpstr>
      <vt:lpstr>OTHER SIGNS OF ALCOHOLISM</vt:lpstr>
      <vt:lpstr>PowerPoint Presentation</vt:lpstr>
      <vt:lpstr>NUMERICAL DRINKING PROFILE (NDP)</vt:lpstr>
      <vt:lpstr>PowerPoint Presentation</vt:lpstr>
      <vt:lpstr>PowerPoint Presentation</vt:lpstr>
      <vt:lpstr>PERSONAL ACTION</vt:lpstr>
      <vt:lpstr>Texas DWI Education Program</vt:lpstr>
    </vt:vector>
  </TitlesOfParts>
  <Company>DSHS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Texas DWI Education Program</dc:title>
  <dc:creator>jcm</dc:creator>
  <cp:lastModifiedBy>John Schildwachter</cp:lastModifiedBy>
  <cp:revision>515</cp:revision>
  <cp:lastPrinted>2001-08-14T23:05:07Z</cp:lastPrinted>
  <dcterms:created xsi:type="dcterms:W3CDTF">2001-08-14T14:28:31Z</dcterms:created>
  <dcterms:modified xsi:type="dcterms:W3CDTF">2019-11-15T21:31:01Z</dcterms:modified>
</cp:coreProperties>
</file>