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CCE0F1"/>
          </a:solidFill>
        </a:fill>
      </a:tcStyle>
    </a:wholeTbl>
    <a:band2H>
      <a:tcTxStyle/>
      <a:tcStyle>
        <a:tcBdr/>
        <a:fill>
          <a:solidFill>
            <a:srgbClr val="E7F0F8"/>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firstRow>
  </a:tblStyle>
  <a:tblStyle styleId="{C7B018BB-80A7-4F77-B60F-C8B233D01FF8}"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D9E8D1"/>
          </a:solidFill>
        </a:fill>
      </a:tcStyle>
    </a:wholeTbl>
    <a:band2H>
      <a:tcTxStyle/>
      <a:tcStyle>
        <a:tcBdr/>
        <a:fill>
          <a:solidFill>
            <a:srgbClr val="EDF4E9"/>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firstRow>
  </a:tblStyle>
  <a:tblStyle styleId="{EEE7283C-3CF3-47DC-8721-378D4A62B228}"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EACBD1"/>
          </a:solidFill>
        </a:fill>
      </a:tcStyle>
    </a:wholeTbl>
    <a:band2H>
      <a:tcTxStyle/>
      <a:tcStyle>
        <a:tcBdr/>
        <a:fill>
          <a:solidFill>
            <a:srgbClr val="F5E7E9"/>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firstRow>
  </a:tblStyle>
  <a:tblStyle styleId="{CF821DB8-F4EB-4A41-A1BA-3FCAFE7338EE}" styleName="">
    <a:tblBg/>
    <a:wholeTbl>
      <a:tcTxStyle b="off" i="off">
        <a:fontRef idx="minor">
          <a:srgbClr val="222222"/>
        </a:fontRef>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222222"/>
          </a:solidFill>
        </a:fill>
      </a:tcStyle>
    </a:band2H>
    <a:firstCol>
      <a:tcTxStyle b="on" i="off">
        <a:fontRef idx="minor">
          <a:srgbClr val="222222"/>
        </a:fontRef>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22222"/>
        </a:fontRef>
        <a:srgbClr val="222222"/>
      </a:tcTxStyle>
      <a:tcStyle>
        <a:tcBdr>
          <a:left>
            <a:ln w="12700" cap="flat">
              <a:noFill/>
              <a:miter lim="400000"/>
            </a:ln>
          </a:left>
          <a:right>
            <a:ln w="12700" cap="flat">
              <a:noFill/>
              <a:miter lim="400000"/>
            </a:ln>
          </a:right>
          <a:top>
            <a:ln w="508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rgbClr val="222222"/>
          </a:solidFill>
        </a:fill>
      </a:tcStyle>
    </a:lastRow>
    <a:firstRow>
      <a:tcTxStyle b="on" i="off">
        <a:fontRef idx="minor">
          <a:srgbClr val="222222"/>
        </a:fontRef>
        <a:srgbClr val="222222"/>
      </a:tcTxStyle>
      <a:tcStyle>
        <a:tcBdr>
          <a:left>
            <a:ln w="12700" cap="flat">
              <a:noFill/>
              <a:miter lim="400000"/>
            </a:ln>
          </a:left>
          <a:right>
            <a:ln w="12700" cap="flat">
              <a:noFill/>
              <a:miter lim="400000"/>
            </a:ln>
          </a:right>
          <a:top>
            <a:ln w="254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CBCBCB"/>
          </a:solidFill>
        </a:fill>
      </a:tcStyle>
    </a:wholeTbl>
    <a:band2H>
      <a:tcTxStyle/>
      <a:tcStyle>
        <a:tcBdr/>
        <a:fill>
          <a:solidFill>
            <a:srgbClr val="E7E7E7"/>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firstRow>
  </a:tblStyle>
  <a:tblStyle styleId="{2708684C-4D16-4618-839F-0558EEFCDFE6}" styleName="">
    <a:tblBg/>
    <a:wholeTbl>
      <a:tcTxStyle b="off"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alpha val="20000"/>
            </a:srgbClr>
          </a:solidFill>
        </a:fill>
      </a:tcStyle>
    </a:wholeTbl>
    <a:band2H>
      <a:tcTxStyle/>
      <a:tcStyle>
        <a:tcBdr/>
        <a:fill>
          <a:solidFill>
            <a:srgbClr val="FFFFFF"/>
          </a:solidFill>
        </a:fill>
      </a:tcStyle>
    </a:band2H>
    <a:firstCol>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alpha val="20000"/>
            </a:srgbClr>
          </a:solidFill>
        </a:fill>
      </a:tcStyle>
    </a:firstCol>
    <a:la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508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noFill/>
        </a:fill>
      </a:tcStyle>
    </a:lastRow>
    <a:firstRow>
      <a:tcTxStyle b="on" i="off">
        <a:fontRef idx="min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254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13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1143000" y="685800"/>
            <a:ext cx="4572000" cy="3429000"/>
          </a:xfrm>
          <a:prstGeom prst="rect">
            <a:avLst/>
          </a:prstGeom>
        </p:spPr>
        <p:txBody>
          <a:bodyPr/>
          <a:lstStyle/>
          <a:p>
            <a:endParaRPr/>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Flashing Lights - Texas Community Safety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rPr dirty="0"/>
              <a:t>The Law</a:t>
            </a:r>
          </a:p>
          <a:p>
            <a:pPr marL="228600" indent="-228600">
              <a:buSzPct val="100000"/>
              <a:buChar char="•"/>
            </a:pPr>
            <a:r>
              <a:rPr dirty="0"/>
              <a:t>State law requires a driver to immediately stop when approached by an authorized emergency vehicle.</a:t>
            </a:r>
          </a:p>
          <a:p>
            <a:pPr marL="457200" lvl="1" indent="-228600">
              <a:buSzPct val="100000"/>
              <a:buChar char="•"/>
            </a:pPr>
            <a:r>
              <a:rPr dirty="0"/>
              <a:t>You may be arrested if you do not stop immediately. </a:t>
            </a:r>
          </a:p>
          <a:p>
            <a:pPr marL="228600" indent="-228600">
              <a:buSzPct val="100000"/>
              <a:buChar char="•"/>
            </a:pPr>
            <a:r>
              <a:rPr dirty="0"/>
              <a:t>If you feel the area is unsafe to stop immediately or if you have concerns the vehicle is not a real police vehicle, you can take the following steps to minimize the risk of being arrested or charges being filed against you: turn on your hazard lights and drive slowly and carefully below the posted speed limit; you may call 9-1-1 and remain on the phone with the operator while you stop and verify the officer’s identity; you may drive to a nearby well-lighted, populated place to stop. </a:t>
            </a:r>
          </a:p>
          <a:p>
            <a:pPr marL="228600" indent="-228600">
              <a:buSzPct val="100000"/>
              <a:buChar char="•"/>
            </a:pPr>
            <a:r>
              <a:rPr dirty="0"/>
              <a:t>It is important to understand that law enforcement jurisdictions overlap and a local 9-1-1 call center operator may not be able to immediately determine what officer is working in that area at that time. </a:t>
            </a:r>
          </a:p>
          <a:p>
            <a:pPr marL="228600" indent="-228600">
              <a:buSzPct val="100000"/>
              <a:buChar char="•"/>
            </a:pPr>
            <a:r>
              <a:rPr dirty="0"/>
              <a:t>If you stop in an unsafe location, such as on a bridge or a high traffic roadway, an officer may direct you over the public address speaker to move to a safer location. </a:t>
            </a:r>
          </a:p>
          <a:p>
            <a:pPr marL="228600" indent="-228600">
              <a:buSzPct val="100000"/>
              <a:buChar char="•"/>
            </a:pPr>
            <a:r>
              <a:rPr dirty="0"/>
              <a:t>Follow the officer’s directions. </a:t>
            </a:r>
          </a:p>
          <a:p>
            <a:pPr marL="228600" indent="-228600">
              <a:buSzPct val="100000"/>
              <a:buChar char="•"/>
            </a:pPr>
            <a:r>
              <a:rPr dirty="0"/>
              <a:t>Another law enforcement vehicle may arrive at the scene.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dirty="0"/>
              <a:t>Proper Actions and Responsibilities</a:t>
            </a:r>
          </a:p>
          <a:p>
            <a:pPr marL="228600" indent="-228600">
              <a:buSzPct val="100000"/>
              <a:buChar char="•"/>
            </a:pPr>
            <a:r>
              <a:rPr dirty="0"/>
              <a:t>Slow down and move the vehicle safely to the right of the road.</a:t>
            </a:r>
          </a:p>
          <a:p>
            <a:pPr marL="228600" indent="-228600">
              <a:buSzPct val="100000"/>
              <a:buChar char="•"/>
            </a:pPr>
            <a:r>
              <a:rPr dirty="0"/>
              <a:t>Park your vehicle as far to the right of the main traffic lane as possible. </a:t>
            </a:r>
          </a:p>
          <a:p>
            <a:pPr marL="228600" indent="-228600">
              <a:buSzPct val="100000"/>
              <a:buChar char="•"/>
            </a:pPr>
            <a:r>
              <a:rPr dirty="0"/>
              <a:t>If available, park on the right shoulder; or, </a:t>
            </a:r>
          </a:p>
          <a:p>
            <a:pPr marL="228600" indent="-228600">
              <a:buSzPct val="100000"/>
              <a:buChar char="•"/>
            </a:pPr>
            <a:r>
              <a:rPr dirty="0"/>
              <a:t>If unavailable, park on a nearby well-lighted side street or parking lot away from high volume traffic.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Place the vehicle in a parking position, set the emergency brake, turn the engine off, and activate the hazard warning lights.</a:t>
            </a:r>
          </a:p>
          <a:p>
            <a:pPr marL="228600" indent="-228600">
              <a:buSzPct val="100000"/>
              <a:buChar char="•"/>
            </a:pPr>
            <a:r>
              <a:t>If at night, turn on the interior dome light.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Remain in the car.</a:t>
            </a:r>
          </a:p>
          <a:p>
            <a:pPr marL="228600" indent="-228600">
              <a:buSzPct val="100000"/>
              <a:buChar char="•"/>
            </a:pPr>
            <a:r>
              <a:t>Lower the driver’s window.</a:t>
            </a:r>
          </a:p>
          <a:p>
            <a:pPr marL="228600" indent="-228600">
              <a:buSzPct val="100000"/>
              <a:buChar char="•"/>
            </a:pPr>
            <a:r>
              <a:t>Keep both hands clearly in sight on the top of the steering wheel.   </a:t>
            </a:r>
          </a:p>
          <a:p>
            <a:pPr marL="228600" indent="-228600">
              <a:buSzPct val="100000"/>
              <a:buChar char="•"/>
            </a:pPr>
            <a:r>
              <a:t>Wait for the law enforcement officer to give you instructions. </a:t>
            </a:r>
          </a:p>
          <a:p>
            <a:pPr marL="228600" indent="-228600">
              <a:buSzPct val="100000"/>
              <a:buChar char="•"/>
            </a:pPr>
            <a:r>
              <a:t>An officer may approach from either side of the vehicle.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pPr marL="220578" indent="-220578">
              <a:buSzPct val="100000"/>
              <a:buChar char="•"/>
            </a:pPr>
            <a:r>
              <a:t>You should have nothing in your hands, including cell phone.</a:t>
            </a:r>
          </a:p>
          <a:p>
            <a:pPr marL="220578" indent="-220578">
              <a:buSzPct val="100000"/>
              <a:buChar char="•"/>
            </a:pPr>
            <a:r>
              <a:t>Anything in your hands may appear to be a handgun to the officer.</a:t>
            </a:r>
          </a:p>
          <a:p>
            <a:pPr marL="220578" indent="-220578">
              <a:buSzPct val="100000"/>
              <a:buChar char="•"/>
            </a:pPr>
            <a:r>
              <a:t>Do not escalate the situation.</a:t>
            </a:r>
          </a:p>
          <a:p>
            <a:pPr marL="220578" indent="-220578">
              <a:buSzPct val="100000"/>
              <a:buChar char="•"/>
            </a:pPr>
            <a:r>
              <a:t>Do not escalate the situation.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Proper Behaviors, Continued</a:t>
            </a:r>
          </a:p>
          <a:p>
            <a:pPr marL="228600" indent="-228600">
              <a:buSzPct val="100000"/>
              <a:buChar char="•"/>
            </a:pPr>
            <a:r>
              <a:t>Drivers and passengers inside a vehicle should not attempt to reach, dig, or search for their license or insurance documents before or while an officer is approaching. </a:t>
            </a:r>
          </a:p>
          <a:p>
            <a:pPr marL="228600" indent="-228600">
              <a:buSzPct val="100000"/>
              <a:buChar char="•"/>
            </a:pPr>
            <a:r>
              <a:t>Tell the officer if you are transporting any type of weapon - keep both hands on top of the steering wheel.</a:t>
            </a:r>
          </a:p>
          <a:p>
            <a:pPr marL="228600" indent="-228600">
              <a:buSzPct val="100000"/>
              <a:buChar char="•"/>
            </a:pPr>
            <a:r>
              <a:t>Drivers who transport handguns in their vehicles are encouraged to keep them in a separate location from license and insurance documentation.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Before reaching into your glove box or under the seat to retrieve your proof of insurance or driver’s license, inform the officer of where the items are located and follow the officer’s directions.</a:t>
            </a:r>
          </a:p>
          <a:p>
            <a:pPr marL="228600" indent="-228600">
              <a:buSzPct val="100000"/>
              <a:buChar char="•"/>
            </a:pPr>
            <a:r>
              <a:t>If asked to exit the vehicle, check for passing vehicles to exit safely.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Proper Behavior</a:t>
            </a:r>
          </a:p>
          <a:p>
            <a:pPr marL="228600" indent="-228600">
              <a:buSzPct val="100000"/>
              <a:buChar char="•"/>
            </a:pPr>
            <a:r>
              <a:t>Law enforcement officers, drivers, and passengers should respond with courtesy during traffic stops and other officer/citizen interactions. </a:t>
            </a:r>
          </a:p>
          <a:p>
            <a:pPr marL="228600" indent="-228600">
              <a:buSzPct val="100000"/>
              <a:buChar char="•"/>
            </a:pPr>
            <a:r>
              <a:t>Drivers and passengers should not exit the vehicle unless asked to do so. </a:t>
            </a:r>
          </a:p>
          <a:p>
            <a:pPr marL="228600" indent="-228600">
              <a:buSzPct val="100000"/>
              <a:buChar char="•"/>
            </a:pPr>
            <a:r>
              <a:t>Exiting your vehicle may be perceived as aggressive behavior and a threat to the officer’s safety.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r>
              <a:t>Proper Actions and Responsibilities, Continued</a:t>
            </a:r>
          </a:p>
          <a:p>
            <a:pPr marL="228600" indent="-228600">
              <a:buSzPct val="100000"/>
              <a:buChar char="•"/>
            </a:pPr>
            <a:r>
              <a:t>Advise passengers to remain in the car unless other instructions are given by the law enforcement officer.</a:t>
            </a:r>
          </a:p>
          <a:p>
            <a:pPr marL="228600" indent="-228600">
              <a:buSzPct val="100000"/>
              <a:buChar char="•"/>
            </a:pPr>
            <a:r>
              <a:t>Advise passengers to behave and be courteous to the officer. </a:t>
            </a:r>
          </a:p>
          <a:p>
            <a:pPr marL="228600" indent="-228600">
              <a:buSzPct val="100000"/>
              <a:buChar char="•"/>
            </a:pPr>
            <a:r>
              <a:t>At the conclusion of the traffic stop, give the appropriate signals and safely return to the proper lane of traffic when released by the law enforcement officer.</a:t>
            </a:r>
          </a:p>
          <a:p>
            <a:pPr marL="228600" indent="-228600">
              <a:buSzPct val="100000"/>
              <a:buChar char="•"/>
            </a:pPr>
            <a:r>
              <a:t>When the officer releases you, the officer will wait for you to move your vehicle first.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Proper Behaviors, Continued</a:t>
            </a:r>
          </a:p>
          <a:p>
            <a:pPr marL="228600" indent="-228600">
              <a:buSzPct val="100000"/>
              <a:buChar char="•"/>
            </a:pPr>
            <a:r>
              <a:t>Drivers should refrain from arguing the validity of a charge during the traffic stop or detention. </a:t>
            </a:r>
          </a:p>
          <a:p>
            <a:pPr marL="228600" indent="-228600">
              <a:buSzPct val="100000"/>
              <a:buChar char="•"/>
            </a:pPr>
            <a:r>
              <a:t>Signing a citation is not admitting guilt. It simply confirms your promise to pay the fine or contact the court. </a:t>
            </a:r>
          </a:p>
          <a:p>
            <a:pPr marL="228600" indent="-228600">
              <a:buSzPct val="100000"/>
              <a:buChar char="•"/>
            </a:pPr>
            <a:r>
              <a:t>If you do not agree with the charge brought against you and wish to contest it, you should argue your case before a judge or request a jury trial and acquire the services of an attorney to represent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t>Role of Law Enforcement</a:t>
            </a:r>
          </a:p>
          <a:p>
            <a:pPr marL="228600" indent="-228600">
              <a:buSzPct val="100000"/>
              <a:buChar char="•"/>
            </a:pPr>
            <a:r>
              <a:t>Provide assistance to Texas’ citizens.</a:t>
            </a:r>
          </a:p>
          <a:p>
            <a:pPr marL="228600" indent="-228600">
              <a:buSzPct val="100000"/>
              <a:buChar char="•"/>
            </a:pPr>
            <a:r>
              <a:t>Enforce the State’s traffic laws.</a:t>
            </a:r>
          </a:p>
          <a:p>
            <a:pPr marL="228600" indent="-228600">
              <a:buSzPct val="100000"/>
              <a:buChar char="•"/>
            </a:pPr>
            <a:r>
              <a:t>Ensure you make it home safely and law enforcement makes it home safely.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Your Rights</a:t>
            </a:r>
          </a:p>
          <a:p>
            <a:pPr marL="228600" indent="-228600">
              <a:buSzPct val="100000"/>
              <a:buChar char="•"/>
            </a:pPr>
            <a:r>
              <a:t>Drivers and passengers should be instructed that although it is lawful for them to remain silent during a traffic stop, they are required by law to truthfully identify themselves when asked to do so by an officer. A driver or passenger can be arrested for giving false identify information to an officer</a:t>
            </a:r>
          </a:p>
          <a:p>
            <a:pPr marL="228600" indent="-228600">
              <a:buSzPct val="100000"/>
              <a:buChar char="•"/>
            </a:pPr>
            <a:r>
              <a:t>Drivers should be instructed that if they are placed under arrest, it is an offense to refuse to identify themselves, to not proved their address, or refuse to give their date of birth to an officer </a:t>
            </a:r>
          </a:p>
          <a:p>
            <a:pPr marL="228600" indent="-228600">
              <a:buSzPct val="100000"/>
              <a:buChar char="•"/>
            </a:pPr>
            <a:r>
              <a:t>A driver should be instructed that although they have the right to remain silent, it may be beneficial to verbally provide identifying and address information to an officer they cannot present their license </a:t>
            </a:r>
          </a:p>
          <a:p>
            <a:pPr marL="228600" indent="-228600">
              <a:buSzPct val="100000"/>
              <a:buChar char="•"/>
            </a:pPr>
            <a:r>
              <a:t>A person who is a passenger in a vehicle should receive instructions advising them that they can be asked questions by an officer while they are being detained. However, a passenger can ask an officer if they are being detained or if they are free to leave and have the right to leave if they are not being detained. </a:t>
            </a:r>
          </a:p>
          <a:p>
            <a:pPr marL="228600" indent="-228600">
              <a:buSzPct val="100000"/>
              <a:buChar char="•"/>
            </a:pPr>
            <a:r>
              <a:t>A driver should receive instruction advising them of their right to refuse to have their vehicle searched if asked by an officer. However, a drive must also be instructed that if an office has reason to believe that the vehicle contains evidence of a crime, the vehicle can be searched without the driver’s consent </a:t>
            </a:r>
          </a:p>
          <a:p>
            <a:pPr marL="228600" indent="-228600">
              <a:buSzPct val="100000"/>
              <a:buChar char="•"/>
            </a:pPr>
            <a:r>
              <a:t>A driver should receive instruction that if an officer suspects that a weapon is on their person, the officer may conduct a pat-down search of their clothing. A driver may not physically resist the search, but has the right to notify the officer that they do not consent to any further search. Instructions should include that consent to search my later be used in court. </a:t>
            </a:r>
          </a:p>
          <a:p>
            <a:pPr marL="228600" indent="-228600">
              <a:buSzPct val="100000"/>
              <a:buChar char="•"/>
            </a:pPr>
            <a:r>
              <a:t>Drivers and passengers should also be advised that an officer may conduct a non-consensual search based on an officer’s observation that the subject detained has responded in a way to make the officer believe that the subject has engaged in a criminal act or is about to engage in a criminal act.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t>Proof of Identity</a:t>
            </a:r>
          </a:p>
          <a:p>
            <a:pPr marL="228600" indent="-228600">
              <a:buSzPct val="100000"/>
              <a:buChar char="•"/>
            </a:pPr>
            <a:r>
              <a:t>Required to show driver’s license.</a:t>
            </a:r>
          </a:p>
          <a:p>
            <a:pPr marL="228600" indent="-228600">
              <a:buSzPct val="100000"/>
              <a:buChar char="•"/>
            </a:pPr>
            <a:r>
              <a:t>If you do not show driver’s license, tell officer your name, residence address and date of birth.</a:t>
            </a:r>
          </a:p>
          <a:p>
            <a:pPr marL="228600" indent="-228600">
              <a:buSzPct val="100000"/>
              <a:buChar char="•"/>
            </a:pPr>
            <a:r>
              <a:t>False Identification Offense: A person commits an offense if he/she gives a false or fictitious name to a law enforcement officer who has lawfully arrested or detained the person. </a:t>
            </a:r>
          </a:p>
          <a:p>
            <a: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Your Rights</a:t>
            </a:r>
          </a:p>
          <a:p>
            <a:pPr marL="228600" indent="-228600">
              <a:buSzPct val="100000"/>
              <a:buChar char="•"/>
            </a:pPr>
            <a:r>
              <a:t>If you feel the area is unsafe to stop immediately or if you have concerns the vehicle is not a real</a:t>
            </a:r>
          </a:p>
          <a:p>
            <a:pPr marL="228600" indent="-228600">
              <a:buSzPct val="100000"/>
              <a:buChar char="•"/>
            </a:pPr>
            <a:r>
              <a:t>police vehicle, you can take the following steps to minimize the risk of being arrested or charges being filed against you: </a:t>
            </a:r>
          </a:p>
          <a:p>
            <a:pPr marL="457200" lvl="1" indent="-228600">
              <a:buSzPct val="100000"/>
              <a:buChar char="•"/>
            </a:pPr>
            <a:r>
              <a:t>Turn on your hazard lights and drive slowly and carefully below the posted speed limit; </a:t>
            </a:r>
          </a:p>
          <a:p>
            <a:pPr marL="457200" lvl="1" indent="-228600">
              <a:buSzPct val="100000"/>
              <a:buChar char="•"/>
            </a:pPr>
            <a:r>
              <a:t>You may drive to a nearby well-lighted, populated place to stop; and </a:t>
            </a:r>
          </a:p>
          <a:p>
            <a:pPr marL="228600" indent="-228600">
              <a:buSzPct val="100000"/>
              <a:buChar char="•"/>
            </a:pPr>
            <a:r>
              <a:t>Last resort call 9-1-1 to verify the officer’s identity.</a:t>
            </a:r>
          </a:p>
          <a:p>
            <a:pPr marL="228600" indent="-228600">
              <a:buSzPct val="100000"/>
              <a:buChar char="•"/>
            </a:pPr>
            <a:r>
              <a:t>It is important to understand that law enforcement jurisdictions overlap and a local 9-1-1 call center operator may not be able to immediately determine what officer is working in that area at that time.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Failure to Comply - Evading arrest or detention.  </a:t>
            </a:r>
          </a:p>
          <a:p>
            <a:r>
              <a:t>A person commits an offense if he intentionally flees from a person he knows is a law enforcement officer or federal special investigator attempting to lawfully arrest or detain him. You will be subject to higher penalties if you use a vehicle or watercraft while evading arrest or cause injury to another person.</a:t>
            </a:r>
          </a:p>
          <a:p>
            <a:r>
              <a:t>Questioning and Detention  </a:t>
            </a:r>
          </a:p>
          <a:p>
            <a:pPr marL="228600" indent="-228600">
              <a:buSzPct val="100000"/>
              <a:buChar char="•"/>
            </a:pPr>
            <a:r>
              <a:t>During a traffic stop, the driver and any passengers are subjected to an investigative detention, which may only last for a reasonable amount of time.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r>
              <a:t>File a Compliment or Complaint</a:t>
            </a:r>
          </a:p>
          <a:p>
            <a:endParaRPr/>
          </a:p>
          <a:p>
            <a:pPr marL="228600" indent="-228600">
              <a:buSzPct val="100000"/>
              <a:buChar char="•"/>
            </a:pPr>
            <a:r>
              <a:t>To file a complain or compliment, you may follow agency guidelines for submitting complaints or compliments.   </a:t>
            </a:r>
          </a:p>
          <a:p>
            <a:pPr marL="228600" indent="-228600">
              <a:buSzPct val="100000"/>
              <a:buChar char="•"/>
            </a:pPr>
            <a:r>
              <a:t>The information you need for filing the complaint or compliment is on the citation (ticket).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Special thanks to:</a:t>
            </a:r>
          </a:p>
          <a:p>
            <a:endParaRPr/>
          </a:p>
          <a:p>
            <a:r>
              <a:t>                                      The Citizens of Texas</a:t>
            </a:r>
          </a:p>
          <a:p>
            <a:endParaRPr/>
          </a:p>
          <a:p>
            <a:r>
              <a:t>                                       Texas Commission on Law Enforcement</a:t>
            </a:r>
          </a:p>
          <a:p>
            <a:r>
              <a:t>                                        Texas Department of Licensing and Regulation</a:t>
            </a:r>
          </a:p>
          <a:p>
            <a:r>
              <a:t>                                        Texas Education Agency</a:t>
            </a:r>
          </a:p>
          <a:p>
            <a:endParaRPr/>
          </a:p>
          <a:p>
            <a:r>
              <a:t>                                         Dallas Police Department</a:t>
            </a:r>
          </a:p>
          <a:p>
            <a:r>
              <a:t>                                          Houston Police Department</a:t>
            </a:r>
          </a:p>
          <a:p>
            <a:r>
              <a:t>                                          Texas Department of Public Safety</a:t>
            </a:r>
          </a:p>
          <a:p>
            <a:r>
              <a:t>                                          Travis County Constable Precinct 1</a:t>
            </a:r>
          </a:p>
          <a:p>
            <a:r>
              <a:t>                                           Williamson County Sheriff's Office</a:t>
            </a:r>
          </a:p>
          <a:p>
            <a:endParaRPr/>
          </a:p>
          <a:p>
            <a:r>
              <a:t>                                           Austin Community College Criminal Justice Department and C.J. Club</a:t>
            </a:r>
          </a:p>
          <a:p>
            <a:r>
              <a:t>                                            Everett B. Penn, Ph.D.- Director, Teen and Police Services (TAPS) Academy</a:t>
            </a:r>
          </a:p>
          <a:p>
            <a:r>
              <a:t>                                            Project Unity</a:t>
            </a:r>
          </a:p>
          <a:p>
            <a:r>
              <a:t>                                           SafeWay Driving</a:t>
            </a:r>
          </a:p>
          <a:p>
            <a:r>
              <a:t>                                           Sheriff's Association of Texas </a:t>
            </a: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Community Safety Education Act’s Purpose and Goal</a:t>
            </a:r>
          </a:p>
          <a:p>
            <a:endParaRPr/>
          </a:p>
          <a:p>
            <a:r>
              <a:t>The Community Safety Education Act was passed by Texas State Legislature in 2017. Authors included Authors: Senator Royce West and Senator John Whitmire; Co-Author: Jose Rodriguez; and, Sponsors: Representative Senfronia Thompson and Representative Garnet F. Coleman</a:t>
            </a:r>
          </a:p>
          <a:p>
            <a:endParaRPr/>
          </a:p>
          <a:p>
            <a:r>
              <a:t>The purpose of the Community Safety Education Act is to provide information to drivers, the public, and students, and also training for members of law enforcement, on the expectations that each should have during a contact between officers and motorists.</a:t>
            </a:r>
          </a:p>
          <a:p>
            <a:endParaRPr/>
          </a:p>
          <a:p>
            <a:r>
              <a:t>The goal of the authors is to lessened tensions and anxieties that may arise during interactions between officers and citizens during traffic stops and other encounters that could lead to undesired outcomes.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Community Safety Education Act</a:t>
            </a:r>
          </a:p>
          <a:p>
            <a:endParaRPr/>
          </a:p>
          <a:p>
            <a:r>
              <a:t>Instructional Objective:  The student will interact responsibly with law enforcement officers to provide a safe environment of both the public and law enforcement during a traffic stop and other in-person encounters.  </a:t>
            </a:r>
          </a:p>
          <a:p>
            <a:endParaRPr/>
          </a:p>
          <a:p>
            <a:r>
              <a:t>Knowledge and Skills:  To safely and responsibly show proper behavior and actions for civilians during interactions with law enforcement during traffic stops and other in-person encounters. </a:t>
            </a:r>
          </a:p>
          <a:p>
            <a:endParaRPr/>
          </a:p>
          <a:p>
            <a:r>
              <a:t>Student Expectations: The student is expected to:</a:t>
            </a:r>
          </a:p>
          <a:p>
            <a:endParaRPr/>
          </a:p>
          <a:p>
            <a:r>
              <a:t>A. Identify reasons that a law enforcement officer will conduct a traffic stop and other in-person encounters; </a:t>
            </a:r>
          </a:p>
          <a:p>
            <a:r>
              <a:t>B. Describe drivers and passengers inappropriate actions to traffic stops and other in-person encounters with law enforcement; </a:t>
            </a:r>
          </a:p>
          <a:p>
            <a:r>
              <a:t>C. Identify the proper action and responsibilities of driver and passengers to take during a traffic stop and other in-person encounters; </a:t>
            </a:r>
          </a:p>
          <a:p>
            <a:r>
              <a:t>D. Know the jurisdictional laws concerning the drivers and passengers’ responsibilities at the scene of a traffic stop and other in-person encounters; </a:t>
            </a:r>
          </a:p>
          <a:p>
            <a:r>
              <a:t>E. Recognize proper behavior and actions for civilians and law enforcement officers during interactions; </a:t>
            </a:r>
          </a:p>
          <a:p>
            <a:r>
              <a:t>F. Understand the role of law enforcement and the duties and responsibilities of officers; </a:t>
            </a:r>
          </a:p>
          <a:p>
            <a:r>
              <a:t>G. Know persons’ rights concerning interactions with aw enforcement officers; </a:t>
            </a:r>
          </a:p>
          <a:p>
            <a:r>
              <a:t>H. Understand the laws regarding questioning and detention by law enforcement officers; </a:t>
            </a:r>
          </a:p>
          <a:p>
            <a:r>
              <a:t>I. Know the law requiring a person to present proof of the identity to law enforcement  officers; </a:t>
            </a:r>
          </a:p>
          <a:p>
            <a:r>
              <a:t>J. Understand the consequences for persons or officers’ failure to comply with these laws; and </a:t>
            </a:r>
          </a:p>
          <a:p>
            <a:r>
              <a:t>K. Know how and where to file a compliment on behalf of or complaint against a law enforcement officer. </a:t>
            </a:r>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The reason for this program is to keep the persons being stop by law enforcement safe by them following the procedures outlined in this presentation.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Reasons for Traffic Stop</a:t>
            </a:r>
          </a:p>
          <a:p>
            <a:pPr marL="228600" indent="-228600">
              <a:buSzPct val="100000"/>
              <a:buChar char="•"/>
            </a:pPr>
            <a:r>
              <a:t>Traffic Violation:</a:t>
            </a:r>
          </a:p>
          <a:p>
            <a:pPr marL="457200" lvl="1" indent="-228600">
              <a:buSzPct val="100000"/>
              <a:buChar char="•"/>
            </a:pPr>
            <a:r>
              <a:t>Speeding</a:t>
            </a:r>
          </a:p>
          <a:p>
            <a:pPr marL="457200" lvl="1" indent="-228600">
              <a:buSzPct val="100000"/>
              <a:buChar char="•"/>
            </a:pPr>
            <a:r>
              <a:t>Tailgating</a:t>
            </a:r>
          </a:p>
          <a:p>
            <a:pPr marL="457200" lvl="1" indent="-228600">
              <a:buSzPct val="100000"/>
              <a:buChar char="•"/>
            </a:pPr>
            <a:r>
              <a:t>Weaving in your lane</a:t>
            </a:r>
          </a:p>
          <a:p>
            <a:pPr marL="457200" lvl="1" indent="-228600">
              <a:buSzPct val="100000"/>
              <a:buChar char="•"/>
            </a:pPr>
            <a:r>
              <a:t>Improper turns</a:t>
            </a:r>
          </a:p>
          <a:p>
            <a:pPr marL="457200" lvl="1" indent="-228600">
              <a:buSzPct val="100000"/>
              <a:buChar char="•"/>
            </a:pPr>
            <a:r>
              <a:t>Unsafe passing</a:t>
            </a:r>
          </a:p>
          <a:p>
            <a:pPr marL="457200" lvl="1" indent="-228600">
              <a:buSzPct val="100000"/>
              <a:buChar char="•"/>
            </a:pPr>
            <a:r>
              <a:t>Unbuckled</a:t>
            </a:r>
          </a:p>
          <a:p>
            <a:pPr marL="457200" lvl="1" indent="-228600">
              <a:buSzPct val="100000"/>
              <a:buChar char="•"/>
            </a:pPr>
            <a:r>
              <a:t>Cell phone use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Reasons for a Traffic Stop, Continued</a:t>
            </a:r>
          </a:p>
          <a:p>
            <a:pPr marL="228600" indent="-228600">
              <a:buSzPct val="100000"/>
              <a:buChar char="•"/>
            </a:pPr>
            <a:r>
              <a:t>Vehicle Malfunction</a:t>
            </a:r>
          </a:p>
          <a:p>
            <a:pPr marL="457200" lvl="1" indent="-228600">
              <a:buSzPct val="100000"/>
              <a:buChar char="•"/>
            </a:pPr>
            <a:r>
              <a:t>Taillight </a:t>
            </a:r>
          </a:p>
          <a:p>
            <a:pPr marL="457200" lvl="1" indent="-228600">
              <a:buSzPct val="100000"/>
              <a:buChar char="•"/>
            </a:pPr>
            <a:r>
              <a:t>Headlight  </a:t>
            </a:r>
          </a:p>
          <a:p>
            <a:pPr marL="457200" lvl="1" indent="-228600">
              <a:buSzPct val="100000"/>
              <a:buChar char="•"/>
            </a:pPr>
            <a:r>
              <a:t>Low tire</a:t>
            </a:r>
          </a:p>
          <a:p>
            <a:pPr marL="228600" indent="-228600">
              <a:buSzPct val="100000"/>
              <a:buChar char="•"/>
            </a:pPr>
            <a:r>
              <a:t>Vehicle State Requirements:</a:t>
            </a:r>
          </a:p>
          <a:p>
            <a:pPr marL="457200" lvl="1" indent="-228600">
              <a:buSzPct val="100000"/>
              <a:buChar char="•"/>
            </a:pPr>
            <a:r>
              <a:t>Registration Expired</a:t>
            </a:r>
          </a:p>
          <a:p>
            <a:pPr marL="457200" lvl="1" indent="-228600">
              <a:buSzPct val="100000"/>
              <a:buChar char="•"/>
            </a:pPr>
            <a:r>
              <a:t>License Plates Missing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Reasons for a Traffic Stop, Continued</a:t>
            </a:r>
          </a:p>
          <a:p>
            <a:pPr marL="228600" indent="-228600">
              <a:buSzPct val="100000"/>
              <a:buChar char="•"/>
            </a:pPr>
            <a:r>
              <a:t>Your vehicle fits the general description of a vehicle used in a crime.</a:t>
            </a:r>
          </a:p>
          <a:p>
            <a:pPr marL="228600" indent="-228600">
              <a:buSzPct val="100000"/>
              <a:buChar char="•"/>
            </a:pPr>
            <a:r>
              <a:t>You fit the general description of someone that has committed a crime.</a:t>
            </a:r>
          </a:p>
          <a:p>
            <a:pPr marL="228600" indent="-228600">
              <a:buSzPct val="100000"/>
              <a:buChar char="•"/>
            </a:pPr>
            <a:r>
              <a:t>Safe driving.</a:t>
            </a:r>
          </a:p>
          <a:p>
            <a:pPr marL="228600" indent="-228600">
              <a:buSzPct val="100000"/>
              <a:buChar char="•"/>
            </a:pPr>
            <a:r>
              <a:t>Your vehicle was used and/or you committed a crime.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Drivers’ Reactions to Being Stopped</a:t>
            </a:r>
          </a:p>
          <a:p>
            <a:pPr marL="228600" indent="-228600">
              <a:buSzPct val="100000"/>
              <a:buChar char="•"/>
            </a:pPr>
            <a:r>
              <a:t>Fear</a:t>
            </a:r>
          </a:p>
          <a:p>
            <a:pPr marL="228600" indent="-228600">
              <a:buSzPct val="100000"/>
              <a:buChar char="•"/>
            </a:pPr>
            <a:r>
              <a:t>Angry</a:t>
            </a:r>
          </a:p>
          <a:p>
            <a:pPr marL="228600" indent="-228600">
              <a:buSzPct val="100000"/>
              <a:buChar char="•"/>
            </a:pPr>
            <a:r>
              <a:t>Scared</a:t>
            </a:r>
          </a:p>
          <a:p>
            <a:pPr marL="228600" indent="-228600">
              <a:buSzPct val="100000"/>
              <a:buChar char="•"/>
            </a:pPr>
            <a:r>
              <a:t>Inconvenienced</a:t>
            </a:r>
          </a:p>
          <a:p>
            <a:pPr marL="228600" indent="-228600">
              <a:buSzPct val="100000"/>
              <a:buChar char="•"/>
            </a:pPr>
            <a:r>
              <a:t>Surprised</a:t>
            </a:r>
          </a:p>
          <a:p>
            <a:pPr marL="228600" indent="-228600">
              <a:buSzPct val="100000"/>
              <a:buChar char="•"/>
            </a:pPr>
            <a:r>
              <a:t>Targeted</a:t>
            </a:r>
          </a:p>
          <a:p>
            <a:pPr marL="228600" indent="-228600">
              <a:buSzPct val="100000"/>
              <a:buChar char="•"/>
            </a:pPr>
            <a:r>
              <a:t>Happy</a:t>
            </a:r>
          </a:p>
          <a:p>
            <a:pPr marL="228600" indent="-228600">
              <a:buSzPct val="100000"/>
              <a:buChar char="•"/>
            </a:pPr>
            <a:r>
              <a:t>Frustrated</a:t>
            </a:r>
          </a:p>
          <a:p>
            <a:pPr marL="228600" indent="-228600">
              <a:buSzPct val="100000"/>
              <a:buChar char="•"/>
            </a:pPr>
            <a:r>
              <a:t>Anxious</a:t>
            </a:r>
          </a:p>
          <a:p>
            <a:pPr marL="228600" indent="-228600">
              <a:buSzPct val="100000"/>
              <a:buChar char="•"/>
            </a:pPr>
            <a:r>
              <a:t>Nervous</a:t>
            </a:r>
          </a:p>
          <a:p>
            <a:pPr marL="228600" indent="-228600">
              <a:buSzPct val="100000"/>
              <a:buChar char="•"/>
            </a:pPr>
            <a:r>
              <a:t>Edgy</a:t>
            </a:r>
          </a:p>
          <a:p>
            <a:pPr marL="228600" indent="-228600">
              <a:buSzPct val="100000"/>
              <a:buChar char="•"/>
            </a:pPr>
            <a:r>
              <a:t>Amused</a:t>
            </a:r>
          </a:p>
          <a:p>
            <a:pPr marL="228600" indent="-228600">
              <a:buSzPct val="100000"/>
              <a:buChar char="•"/>
            </a:pPr>
            <a:r>
              <a:t>Panicked</a:t>
            </a:r>
          </a:p>
          <a:p>
            <a:endParaRPr/>
          </a:p>
          <a:p>
            <a:r>
              <a:t>A traffic stop is not an emotional event for the officer.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222222"/>
        </a:solidFill>
        <a:effectLst/>
      </p:bgPr>
    </p:bg>
    <p:spTree>
      <p:nvGrpSpPr>
        <p:cNvPr id="1" name=""/>
        <p:cNvGrpSpPr/>
        <p:nvPr/>
      </p:nvGrpSpPr>
      <p:grpSpPr>
        <a:xfrm>
          <a:off x="0" y="0"/>
          <a:ext cx="0" cy="0"/>
          <a:chOff x="0" y="0"/>
          <a:chExt cx="0" cy="0"/>
        </a:xfrm>
      </p:grpSpPr>
      <p:sp>
        <p:nvSpPr>
          <p:cNvPr id="106" name="Shape 106"/>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107" name="Shape 107"/>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108" name="Shape 108"/>
          <p:cNvSpPr>
            <a:spLocks noGrp="1"/>
          </p:cNvSpPr>
          <p:nvPr>
            <p:ph type="body" idx="13"/>
          </p:nvPr>
        </p:nvSpPr>
        <p:spPr>
          <a:xfrm>
            <a:off x="406400" y="2743200"/>
            <a:ext cx="12192000" cy="6108700"/>
          </a:xfrm>
          <a:prstGeom prst="rect">
            <a:avLst/>
          </a:prstGeom>
        </p:spPr>
        <p:txBody>
          <a:bodyPr anchor="t"/>
          <a:lstStyle/>
          <a:p>
            <a:endParaRPr/>
          </a:p>
        </p:txBody>
      </p:sp>
      <p:sp>
        <p:nvSpPr>
          <p:cNvPr id="109" name="Shape 10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6" name="Shape 116"/>
          <p:cNvSpPr>
            <a:spLocks noGrp="1"/>
          </p:cNvSpPr>
          <p:nvPr>
            <p:ph type="pic" sz="half" idx="13"/>
          </p:nvPr>
        </p:nvSpPr>
        <p:spPr>
          <a:xfrm>
            <a:off x="6503154" y="0"/>
            <a:ext cx="6502401" cy="4864100"/>
          </a:xfrm>
          <a:prstGeom prst="rect">
            <a:avLst/>
          </a:prstGeom>
        </p:spPr>
        <p:txBody>
          <a:bodyPr lIns="91439" tIns="45719" rIns="91439" bIns="45719" anchor="t">
            <a:noAutofit/>
          </a:bodyPr>
          <a:lstStyle/>
          <a:p>
            <a:endParaRPr/>
          </a:p>
        </p:txBody>
      </p:sp>
      <p:sp>
        <p:nvSpPr>
          <p:cNvPr id="117" name="Shape 117"/>
          <p:cNvSpPr>
            <a:spLocks noGrp="1"/>
          </p:cNvSpPr>
          <p:nvPr>
            <p:ph type="pic" sz="half" idx="14"/>
          </p:nvPr>
        </p:nvSpPr>
        <p:spPr>
          <a:xfrm>
            <a:off x="6502400" y="4902200"/>
            <a:ext cx="6502400" cy="4864100"/>
          </a:xfrm>
          <a:prstGeom prst="rect">
            <a:avLst/>
          </a:prstGeom>
        </p:spPr>
        <p:txBody>
          <a:bodyPr lIns="91439" tIns="45719" rIns="91439" bIns="45719" anchor="t">
            <a:noAutofit/>
          </a:bodyPr>
          <a:lstStyle/>
          <a:p>
            <a:endParaRPr/>
          </a:p>
        </p:txBody>
      </p:sp>
      <p:sp>
        <p:nvSpPr>
          <p:cNvPr id="118" name="Shape 118"/>
          <p:cNvSpPr>
            <a:spLocks noGrp="1"/>
          </p:cNvSpPr>
          <p:nvPr>
            <p:ph type="pic" idx="15"/>
          </p:nvPr>
        </p:nvSpPr>
        <p:spPr>
          <a:xfrm>
            <a:off x="0" y="0"/>
            <a:ext cx="6468534" cy="9753600"/>
          </a:xfrm>
          <a:prstGeom prst="rect">
            <a:avLst/>
          </a:prstGeom>
        </p:spPr>
        <p:txBody>
          <a:bodyPr lIns="91439" tIns="45719" rIns="91439" bIns="45719" anchor="t">
            <a:noAutofit/>
          </a:bodyPr>
          <a:lstStyle/>
          <a:p>
            <a:endParaRPr/>
          </a:p>
        </p:txBody>
      </p:sp>
      <p:sp>
        <p:nvSpPr>
          <p:cNvPr id="119" name="Shape 11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222222"/>
        </a:solidFill>
        <a:effectLst/>
      </p:bgPr>
    </p:bg>
    <p:spTree>
      <p:nvGrpSpPr>
        <p:cNvPr id="1" name=""/>
        <p:cNvGrpSpPr/>
        <p:nvPr/>
      </p:nvGrpSpPr>
      <p:grpSpPr>
        <a:xfrm>
          <a:off x="0" y="0"/>
          <a:ext cx="0" cy="0"/>
          <a:chOff x="0" y="0"/>
          <a:chExt cx="0" cy="0"/>
        </a:xfrm>
      </p:grpSpPr>
      <p:sp>
        <p:nvSpPr>
          <p:cNvPr id="126" name="Shape 126"/>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127" name="Shape 127"/>
          <p:cNvSpPr/>
          <p:nvPr/>
        </p:nvSpPr>
        <p:spPr>
          <a:xfrm>
            <a:off x="469899" y="2362200"/>
            <a:ext cx="12065003" cy="5229226"/>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DIN Condensed"/>
                <a:ea typeface="DIN Condensed"/>
                <a:cs typeface="DIN Condensed"/>
                <a:sym typeface="DIN Condensed"/>
              </a:defRPr>
            </a:pPr>
            <a:endParaRPr/>
          </a:p>
        </p:txBody>
      </p:sp>
      <p:sp>
        <p:nvSpPr>
          <p:cNvPr id="128" name="Shape 128"/>
          <p:cNvSpPr>
            <a:spLocks noGrp="1"/>
          </p:cNvSpPr>
          <p:nvPr>
            <p:ph type="body" sz="quarter" idx="1"/>
          </p:nvPr>
        </p:nvSpPr>
        <p:spPr>
          <a:xfrm>
            <a:off x="889000" y="2908300"/>
            <a:ext cx="11226800" cy="1297945"/>
          </a:xfrm>
          <a:prstGeom prst="rect">
            <a:avLst/>
          </a:prstGeom>
        </p:spPr>
        <p:txBody>
          <a:bodyPr anchor="t"/>
          <a:lstStyle>
            <a:lvl1pPr>
              <a:spcBef>
                <a:spcPts val="0"/>
              </a:spcBef>
              <a:defRPr sz="9400">
                <a:solidFill>
                  <a:srgbClr val="FFFFFF"/>
                </a:solidFill>
                <a:latin typeface="DIN Condensed"/>
                <a:ea typeface="DIN Condensed"/>
                <a:cs typeface="DIN Condensed"/>
                <a:sym typeface="DIN Condensed"/>
              </a:defRPr>
            </a:lvl1pPr>
            <a:lvl2pPr marL="1673411" indent="-1228911">
              <a:spcBef>
                <a:spcPts val="0"/>
              </a:spcBef>
              <a:buSzPct val="104999"/>
              <a:buChar char="‣"/>
              <a:defRPr sz="9400">
                <a:solidFill>
                  <a:srgbClr val="FFFFFF"/>
                </a:solidFill>
                <a:latin typeface="DIN Condensed"/>
                <a:ea typeface="DIN Condensed"/>
                <a:cs typeface="DIN Condensed"/>
                <a:sym typeface="DIN Condensed"/>
              </a:defRPr>
            </a:lvl2pPr>
            <a:lvl3pPr marL="2117911" indent="-1228911">
              <a:spcBef>
                <a:spcPts val="0"/>
              </a:spcBef>
              <a:buSzPct val="104999"/>
              <a:buChar char="‣"/>
              <a:defRPr sz="9400">
                <a:solidFill>
                  <a:srgbClr val="FFFFFF"/>
                </a:solidFill>
                <a:latin typeface="DIN Condensed"/>
                <a:ea typeface="DIN Condensed"/>
                <a:cs typeface="DIN Condensed"/>
                <a:sym typeface="DIN Condensed"/>
              </a:defRPr>
            </a:lvl3pPr>
            <a:lvl4pPr marL="2562411" indent="-1228911">
              <a:spcBef>
                <a:spcPts val="0"/>
              </a:spcBef>
              <a:buSzPct val="104999"/>
              <a:buChar char="‣"/>
              <a:defRPr sz="9400">
                <a:solidFill>
                  <a:srgbClr val="FFFFFF"/>
                </a:solidFill>
                <a:latin typeface="DIN Condensed"/>
                <a:ea typeface="DIN Condensed"/>
                <a:cs typeface="DIN Condensed"/>
                <a:sym typeface="DIN Condensed"/>
              </a:defRPr>
            </a:lvl4pPr>
            <a:lvl5pPr marL="3006911" indent="-1228911">
              <a:spcBef>
                <a:spcPts val="0"/>
              </a:spcBef>
              <a:buSzPct val="104999"/>
              <a:buChar char="‣"/>
              <a:defRPr sz="9400">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body" sz="quarter" idx="13"/>
          </p:nvPr>
        </p:nvSpPr>
        <p:spPr>
          <a:xfrm>
            <a:off x="406400" y="7789333"/>
            <a:ext cx="12192000" cy="863606"/>
          </a:xfrm>
          <a:prstGeom prst="rect">
            <a:avLst/>
          </a:prstGeom>
        </p:spPr>
        <p:txBody>
          <a:bodyPr anchor="t"/>
          <a:lstStyle/>
          <a:p>
            <a:pPr defTabSz="554990">
              <a:spcBef>
                <a:spcPts val="2100"/>
              </a:spcBef>
              <a:defRPr sz="5130"/>
            </a:pPr>
            <a:endParaRPr/>
          </a:p>
        </p:txBody>
      </p:sp>
      <p:sp>
        <p:nvSpPr>
          <p:cNvPr id="130" name="Shape 130"/>
          <p:cNvSpPr>
            <a:spLocks noGrp="1"/>
          </p:cNvSpPr>
          <p:nvPr>
            <p:ph type="body" sz="quarter" idx="14"/>
          </p:nvPr>
        </p:nvSpPr>
        <p:spPr>
          <a:xfrm>
            <a:off x="406400" y="457200"/>
            <a:ext cx="11176000" cy="457200"/>
          </a:xfrm>
          <a:prstGeom prst="rect">
            <a:avLst/>
          </a:prstGeom>
        </p:spPr>
        <p:txBody>
          <a:bodyPr/>
          <a:lstStyle/>
          <a:p>
            <a:pPr defTabSz="262889">
              <a:spcBef>
                <a:spcPts val="1000"/>
              </a:spcBef>
              <a:defRPr sz="2430"/>
            </a:pPr>
            <a:endParaRPr/>
          </a:p>
        </p:txBody>
      </p:sp>
      <p:sp>
        <p:nvSpPr>
          <p:cNvPr id="131" name="Shape 131"/>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8" name="Shape 138"/>
          <p:cNvSpPr>
            <a:spLocks noGrp="1"/>
          </p:cNvSpPr>
          <p:nvPr>
            <p:ph type="body" sz="quarter" idx="1"/>
          </p:nvPr>
        </p:nvSpPr>
        <p:spPr>
          <a:xfrm>
            <a:off x="5892800" y="2641600"/>
            <a:ext cx="6705600" cy="2501900"/>
          </a:xfrm>
          <a:prstGeom prst="rect">
            <a:avLst/>
          </a:prstGeom>
        </p:spPr>
        <p:txBody>
          <a:bodyPr anchor="t"/>
          <a:lstStyle>
            <a:lvl1pPr>
              <a:spcBef>
                <a:spcPts val="0"/>
              </a:spcBef>
              <a:defRPr sz="9400">
                <a:solidFill>
                  <a:srgbClr val="FFFFFF"/>
                </a:solidFill>
                <a:latin typeface="DIN Condensed"/>
                <a:ea typeface="DIN Condensed"/>
                <a:cs typeface="DIN Condensed"/>
                <a:sym typeface="DIN Condensed"/>
              </a:defRPr>
            </a:lvl1pPr>
            <a:lvl2pPr marL="1673411" indent="-1228911">
              <a:spcBef>
                <a:spcPts val="0"/>
              </a:spcBef>
              <a:buSzPct val="104999"/>
              <a:buChar char="‣"/>
              <a:defRPr sz="9400">
                <a:solidFill>
                  <a:srgbClr val="FFFFFF"/>
                </a:solidFill>
                <a:latin typeface="DIN Condensed"/>
                <a:ea typeface="DIN Condensed"/>
                <a:cs typeface="DIN Condensed"/>
                <a:sym typeface="DIN Condensed"/>
              </a:defRPr>
            </a:lvl2pPr>
            <a:lvl3pPr marL="2117911" indent="-1228911">
              <a:spcBef>
                <a:spcPts val="0"/>
              </a:spcBef>
              <a:buSzPct val="104999"/>
              <a:buChar char="‣"/>
              <a:defRPr sz="9400">
                <a:solidFill>
                  <a:srgbClr val="FFFFFF"/>
                </a:solidFill>
                <a:latin typeface="DIN Condensed"/>
                <a:ea typeface="DIN Condensed"/>
                <a:cs typeface="DIN Condensed"/>
                <a:sym typeface="DIN Condensed"/>
              </a:defRPr>
            </a:lvl3pPr>
            <a:lvl4pPr marL="2562411" indent="-1228911">
              <a:spcBef>
                <a:spcPts val="0"/>
              </a:spcBef>
              <a:buSzPct val="104999"/>
              <a:buChar char="‣"/>
              <a:defRPr sz="9400">
                <a:solidFill>
                  <a:srgbClr val="FFFFFF"/>
                </a:solidFill>
                <a:latin typeface="DIN Condensed"/>
                <a:ea typeface="DIN Condensed"/>
                <a:cs typeface="DIN Condensed"/>
                <a:sym typeface="DIN Condensed"/>
              </a:defRPr>
            </a:lvl4pPr>
            <a:lvl5pPr marL="3006911" indent="-1228911">
              <a:spcBef>
                <a:spcPts val="0"/>
              </a:spcBef>
              <a:buSzPct val="104999"/>
              <a:buChar char="‣"/>
              <a:defRPr sz="9400">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pic" idx="13"/>
          </p:nvPr>
        </p:nvSpPr>
        <p:spPr>
          <a:xfrm>
            <a:off x="0" y="0"/>
            <a:ext cx="5486400" cy="9753600"/>
          </a:xfrm>
          <a:prstGeom prst="rect">
            <a:avLst/>
          </a:prstGeom>
        </p:spPr>
        <p:txBody>
          <a:bodyPr lIns="91439" tIns="45719" rIns="91439" bIns="45719" anchor="t">
            <a:noAutofit/>
          </a:bodyPr>
          <a:lstStyle/>
          <a:p>
            <a:endParaRPr/>
          </a:p>
        </p:txBody>
      </p:sp>
      <p:sp>
        <p:nvSpPr>
          <p:cNvPr id="140" name="Shape 140"/>
          <p:cNvSpPr>
            <a:spLocks noGrp="1"/>
          </p:cNvSpPr>
          <p:nvPr>
            <p:ph type="body" sz="quarter" idx="14"/>
          </p:nvPr>
        </p:nvSpPr>
        <p:spPr>
          <a:xfrm>
            <a:off x="5892800" y="7789333"/>
            <a:ext cx="6705600" cy="863606"/>
          </a:xfrm>
          <a:prstGeom prst="rect">
            <a:avLst/>
          </a:prstGeom>
        </p:spPr>
        <p:txBody>
          <a:bodyPr anchor="ctr"/>
          <a:lstStyle/>
          <a:p>
            <a:pPr defTabSz="554990">
              <a:spcBef>
                <a:spcPts val="2100"/>
              </a:spcBef>
              <a:defRPr sz="5130"/>
            </a:pPr>
            <a:endParaRPr/>
          </a:p>
        </p:txBody>
      </p:sp>
      <p:sp>
        <p:nvSpPr>
          <p:cNvPr id="141" name="Shape 141"/>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8" name="Shape 148"/>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49" name="Shape 14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6" name="Shape 156"/>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63" name="Shape 163"/>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2" name="Shape 22"/>
          <p:cNvSpPr>
            <a:spLocks noGrp="1"/>
          </p:cNvSpPr>
          <p:nvPr>
            <p:ph type="body" sz="quarter" idx="1"/>
          </p:nvPr>
        </p:nvSpPr>
        <p:spPr>
          <a:xfrm>
            <a:off x="406400" y="6140894"/>
            <a:ext cx="12192000" cy="265"/>
          </a:xfrm>
          <a:prstGeom prst="rect">
            <a:avLst/>
          </a:prstGeom>
          <a:ln w="38100">
            <a:solidFill>
              <a:srgbClr val="A6AAA9"/>
            </a:solidFill>
          </a:ln>
        </p:spPr>
        <p:txBody>
          <a:bodyPr anchor="ctr"/>
          <a:lstStyle>
            <a:lvl1pPr marL="4445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1pPr>
            <a:lvl2pPr marL="8890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2pPr>
            <a:lvl3pPr marL="13335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3pPr>
            <a:lvl4pPr marL="17780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4pPr>
            <a:lvl5pPr marL="2222500" indent="-444500">
              <a:lnSpc>
                <a:spcPct val="100000"/>
              </a:lnSpc>
              <a:spcBef>
                <a:spcPts val="2800"/>
              </a:spcBef>
              <a:buClr>
                <a:srgbClr val="39A3D5"/>
              </a:buClr>
              <a:buSzPct val="104999"/>
              <a:buFont typeface="Avenir Next"/>
              <a:buChar char="‣"/>
              <a:defRPr sz="3400" cap="none">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title"/>
          </p:nvPr>
        </p:nvSpPr>
        <p:spPr>
          <a:prstGeom prst="rect">
            <a:avLst/>
          </a:prstGeom>
        </p:spPr>
        <p:txBody>
          <a:bodyPr/>
          <a:lstStyle>
            <a:lvl1pPr>
              <a:defRPr>
                <a:solidFill>
                  <a:schemeClr val="accent1"/>
                </a:solidFill>
              </a:defRPr>
            </a:lvl1pPr>
          </a:lstStyle>
          <a:p>
            <a:r>
              <a:t>Title Text</a:t>
            </a:r>
          </a:p>
        </p:txBody>
      </p:sp>
      <p:sp>
        <p:nvSpPr>
          <p:cNvPr id="24" name="Shape 24"/>
          <p:cNvSpPr>
            <a:spLocks noGrp="1"/>
          </p:cNvSpPr>
          <p:nvPr>
            <p:ph type="body" sz="quarter" idx="14"/>
          </p:nvPr>
        </p:nvSpPr>
        <p:spPr>
          <a:prstGeom prst="rect">
            <a:avLst/>
          </a:prstGeom>
        </p:spPr>
        <p:txBody>
          <a:bodyPr/>
          <a:lstStyle/>
          <a:p>
            <a:endParaRP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2" name="Shape 32"/>
          <p:cNvSpPr/>
          <p:nvPr/>
        </p:nvSpPr>
        <p:spPr>
          <a:xfrm flipV="1">
            <a:off x="406399" y="6140894"/>
            <a:ext cx="12192002" cy="265"/>
          </a:xfrm>
          <a:prstGeom prst="line">
            <a:avLst/>
          </a:prstGeom>
          <a:ln w="38100">
            <a:solidFill>
              <a:srgbClr val="A6AAA9"/>
            </a:solidFill>
            <a:miter lim="400000"/>
          </a:ln>
        </p:spPr>
        <p:txBody>
          <a:bodyPr lIns="45718" tIns="45718" rIns="45718" bIns="45718"/>
          <a:lstStyle/>
          <a:p>
            <a:endParaRPr/>
          </a:p>
        </p:txBody>
      </p:sp>
      <p:sp>
        <p:nvSpPr>
          <p:cNvPr id="33" name="Shape 33"/>
          <p:cNvSpPr>
            <a:spLocks noGrp="1"/>
          </p:cNvSpPr>
          <p:nvPr>
            <p:ph type="title"/>
          </p:nvPr>
        </p:nvSpPr>
        <p:spPr>
          <a:prstGeom prst="rect">
            <a:avLst/>
          </a:prstGeom>
        </p:spPr>
        <p:txBody>
          <a:bodyPr/>
          <a:lstStyle>
            <a:lvl1pPr>
              <a:defRPr>
                <a:solidFill>
                  <a:schemeClr val="accent1"/>
                </a:solidFill>
              </a:defRPr>
            </a:lvl1pPr>
          </a:lstStyle>
          <a:p>
            <a:r>
              <a:t>Title Text</a:t>
            </a:r>
          </a:p>
        </p:txBody>
      </p:sp>
      <p:sp>
        <p:nvSpPr>
          <p:cNvPr id="34" name="Shape 34"/>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xfrm>
            <a:off x="12161860"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2" name="Shape 42"/>
          <p:cNvSpPr>
            <a:spLocks noGrp="1"/>
          </p:cNvSpPr>
          <p:nvPr>
            <p:ph type="title"/>
          </p:nvPr>
        </p:nvSpPr>
        <p:spPr>
          <a:xfrm>
            <a:off x="406400" y="4038600"/>
            <a:ext cx="12192000" cy="4521200"/>
          </a:xfrm>
          <a:prstGeom prst="rect">
            <a:avLst/>
          </a:prstGeom>
        </p:spPr>
        <p:txBody>
          <a:bodyPr/>
          <a:lstStyle>
            <a:lvl1pPr>
              <a:defRPr>
                <a:solidFill>
                  <a:schemeClr val="accent1"/>
                </a:solidFill>
              </a:defRPr>
            </a:lvl1pPr>
          </a:lstStyle>
          <a:p>
            <a:r>
              <a:t>Title Text</a:t>
            </a: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0" name="Shape 50"/>
          <p:cNvSpPr/>
          <p:nvPr/>
        </p:nvSpPr>
        <p:spPr>
          <a:xfrm flipV="1">
            <a:off x="5892800" y="6141010"/>
            <a:ext cx="6705601" cy="147"/>
          </a:xfrm>
          <a:prstGeom prst="line">
            <a:avLst/>
          </a:prstGeom>
          <a:ln w="38100">
            <a:solidFill>
              <a:srgbClr val="A6AAA9"/>
            </a:solidFill>
            <a:miter lim="400000"/>
          </a:ln>
        </p:spPr>
        <p:txBody>
          <a:bodyPr lIns="45718" tIns="45718" rIns="45718" bIns="45718"/>
          <a:lstStyle/>
          <a:p>
            <a:endParaRPr/>
          </a:p>
        </p:txBody>
      </p:sp>
      <p:sp>
        <p:nvSpPr>
          <p:cNvPr id="51" name="Shape 51"/>
          <p:cNvSpPr>
            <a:spLocks noGrp="1"/>
          </p:cNvSpPr>
          <p:nvPr>
            <p:ph type="pic" idx="13"/>
          </p:nvPr>
        </p:nvSpPr>
        <p:spPr>
          <a:xfrm>
            <a:off x="0" y="0"/>
            <a:ext cx="5486400" cy="9753600"/>
          </a:xfrm>
          <a:prstGeom prst="rect">
            <a:avLst/>
          </a:prstGeom>
        </p:spPr>
        <p:txBody>
          <a:bodyPr lIns="91439" tIns="45719" rIns="91439" bIns="45719" anchor="t">
            <a:noAutofit/>
          </a:bodyPr>
          <a:lstStyle/>
          <a:p>
            <a:endParaRPr/>
          </a:p>
        </p:txBody>
      </p:sp>
      <p:sp>
        <p:nvSpPr>
          <p:cNvPr id="52" name="Shape 52"/>
          <p:cNvSpPr>
            <a:spLocks noGrp="1"/>
          </p:cNvSpPr>
          <p:nvPr>
            <p:ph type="title"/>
          </p:nvPr>
        </p:nvSpPr>
        <p:spPr>
          <a:xfrm>
            <a:off x="5892800" y="6426200"/>
            <a:ext cx="6705600" cy="2705100"/>
          </a:xfrm>
          <a:prstGeom prst="rect">
            <a:avLst/>
          </a:prstGeom>
        </p:spPr>
        <p:txBody>
          <a:bodyPr/>
          <a:lstStyle>
            <a:lvl1pPr>
              <a:defRPr>
                <a:solidFill>
                  <a:schemeClr val="accent1"/>
                </a:solidFill>
              </a:defRPr>
            </a:lvl1pPr>
          </a:lstStyle>
          <a:p>
            <a:r>
              <a:t>Title Text</a:t>
            </a:r>
          </a:p>
        </p:txBody>
      </p:sp>
      <p:sp>
        <p:nvSpPr>
          <p:cNvPr id="53" name="Shape 53"/>
          <p:cNvSpPr>
            <a:spLocks noGrp="1"/>
          </p:cNvSpPr>
          <p:nvPr>
            <p:ph type="body" sz="quarter" idx="1"/>
          </p:nvPr>
        </p:nvSpPr>
        <p:spPr>
          <a:xfrm>
            <a:off x="5892800" y="4267200"/>
            <a:ext cx="6705600" cy="1803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61" name="Shape 61"/>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62" name="Shape 62"/>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63" name="Shape 63"/>
          <p:cNvSpPr>
            <a:spLocks noGrp="1"/>
          </p:cNvSpPr>
          <p:nvPr>
            <p:ph type="title"/>
          </p:nvPr>
        </p:nvSpPr>
        <p:spPr>
          <a:xfrm>
            <a:off x="406400" y="1536700"/>
            <a:ext cx="12192000" cy="723900"/>
          </a:xfrm>
          <a:prstGeom prst="rect">
            <a:avLst/>
          </a:prstGeom>
        </p:spPr>
        <p:txBody>
          <a:bodyPr/>
          <a:lstStyle>
            <a:lvl1pPr>
              <a:spcBef>
                <a:spcPts val="2800"/>
              </a:spcBef>
              <a:defRPr sz="6000">
                <a:solidFill>
                  <a:schemeClr val="accent1"/>
                </a:solidFill>
              </a:defRPr>
            </a:lvl1pPr>
          </a:lstStyle>
          <a:p>
            <a:r>
              <a:t>Title Text</a:t>
            </a:r>
          </a:p>
        </p:txBody>
      </p:sp>
      <p:sp>
        <p:nvSpPr>
          <p:cNvPr id="64" name="Shape 64"/>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1" name="Shape 71"/>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72" name="Shape 72"/>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title"/>
          </p:nvPr>
        </p:nvSpPr>
        <p:spPr>
          <a:xfrm>
            <a:off x="406400" y="1536700"/>
            <a:ext cx="12192000" cy="723900"/>
          </a:xfrm>
          <a:prstGeom prst="rect">
            <a:avLst/>
          </a:prstGeom>
        </p:spPr>
        <p:txBody>
          <a:bodyPr/>
          <a:lstStyle>
            <a:lvl1pPr>
              <a:spcBef>
                <a:spcPts val="2800"/>
              </a:spcBef>
              <a:defRPr sz="6000"/>
            </a:lvl1pPr>
          </a:lstStyle>
          <a:p>
            <a:r>
              <a:t>Title Text</a:t>
            </a:r>
          </a:p>
        </p:txBody>
      </p:sp>
      <p:sp>
        <p:nvSpPr>
          <p:cNvPr id="74" name="Shape 74"/>
          <p:cNvSpPr>
            <a:spLocks noGrp="1"/>
          </p:cNvSpPr>
          <p:nvPr>
            <p:ph type="body" idx="13"/>
          </p:nvPr>
        </p:nvSpPr>
        <p:spPr>
          <a:xfrm>
            <a:off x="406400" y="2743200"/>
            <a:ext cx="12192000" cy="6108700"/>
          </a:xfrm>
          <a:prstGeom prst="rect">
            <a:avLst/>
          </a:prstGeom>
        </p:spPr>
        <p:txBody>
          <a:bodyPr anchor="t"/>
          <a:lstStyle/>
          <a:p>
            <a:endParaRPr/>
          </a:p>
        </p:txBody>
      </p:sp>
      <p:pic>
        <p:nvPicPr>
          <p:cNvPr id="75" name="image1.png"/>
          <p:cNvPicPr>
            <a:picLocks noChangeAspect="1"/>
          </p:cNvPicPr>
          <p:nvPr/>
        </p:nvPicPr>
        <p:blipFill>
          <a:blip r:embed="rId2">
            <a:extLst/>
          </a:blip>
          <a:stretch>
            <a:fillRect/>
          </a:stretch>
        </p:blipFill>
        <p:spPr>
          <a:xfrm>
            <a:off x="11252200" y="8332737"/>
            <a:ext cx="1281163" cy="1281164"/>
          </a:xfrm>
          <a:prstGeom prst="rect">
            <a:avLst/>
          </a:prstGeom>
          <a:ln w="12700">
            <a:miter lim="400000"/>
          </a:ln>
        </p:spPr>
      </p:pic>
      <p:sp>
        <p:nvSpPr>
          <p:cNvPr id="76" name="Shape 76"/>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Alt">
    <p:spTree>
      <p:nvGrpSpPr>
        <p:cNvPr id="1" name=""/>
        <p:cNvGrpSpPr/>
        <p:nvPr/>
      </p:nvGrpSpPr>
      <p:grpSpPr>
        <a:xfrm>
          <a:off x="0" y="0"/>
          <a:ext cx="0" cy="0"/>
          <a:chOff x="0" y="0"/>
          <a:chExt cx="0" cy="0"/>
        </a:xfrm>
      </p:grpSpPr>
      <p:sp>
        <p:nvSpPr>
          <p:cNvPr id="83" name="Shape 83"/>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84" name="Shape 84"/>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title"/>
          </p:nvPr>
        </p:nvSpPr>
        <p:spPr>
          <a:xfrm>
            <a:off x="406400" y="1536700"/>
            <a:ext cx="12192000" cy="723900"/>
          </a:xfrm>
          <a:prstGeom prst="rect">
            <a:avLst/>
          </a:prstGeom>
        </p:spPr>
        <p:txBody>
          <a:bodyPr/>
          <a:lstStyle>
            <a:lvl1pPr>
              <a:spcBef>
                <a:spcPts val="2800"/>
              </a:spcBef>
              <a:defRPr sz="6000">
                <a:solidFill>
                  <a:schemeClr val="accent1"/>
                </a:solidFill>
              </a:defRPr>
            </a:lvl1pPr>
          </a:lstStyle>
          <a:p>
            <a:r>
              <a:t>Title Text</a:t>
            </a:r>
          </a:p>
        </p:txBody>
      </p:sp>
      <p:sp>
        <p:nvSpPr>
          <p:cNvPr id="86" name="Shape 86"/>
          <p:cNvSpPr>
            <a:spLocks noGrp="1"/>
          </p:cNvSpPr>
          <p:nvPr>
            <p:ph type="body" idx="13"/>
          </p:nvPr>
        </p:nvSpPr>
        <p:spPr>
          <a:xfrm>
            <a:off x="406400" y="2743200"/>
            <a:ext cx="12192000" cy="6108700"/>
          </a:xfrm>
          <a:prstGeom prst="rect">
            <a:avLst/>
          </a:prstGeom>
        </p:spPr>
        <p:txBody>
          <a:bodyPr anchor="t"/>
          <a:lstStyle/>
          <a:p>
            <a:endParaRPr/>
          </a:p>
        </p:txBody>
      </p:sp>
      <p:sp>
        <p:nvSpPr>
          <p:cNvPr id="87" name="Shape 87"/>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4" name="Shape 94"/>
          <p:cNvSpPr/>
          <p:nvPr/>
        </p:nvSpPr>
        <p:spPr>
          <a:xfrm flipV="1">
            <a:off x="406399" y="993160"/>
            <a:ext cx="12192002" cy="265"/>
          </a:xfrm>
          <a:prstGeom prst="line">
            <a:avLst/>
          </a:prstGeom>
          <a:ln w="25400">
            <a:solidFill>
              <a:srgbClr val="A6AAA9"/>
            </a:solidFill>
            <a:miter lim="400000"/>
          </a:ln>
        </p:spPr>
        <p:txBody>
          <a:bodyPr lIns="45718" tIns="45718" rIns="45718" bIns="45718"/>
          <a:lstStyle/>
          <a:p>
            <a:endParaRPr/>
          </a:p>
        </p:txBody>
      </p:sp>
      <p:sp>
        <p:nvSpPr>
          <p:cNvPr id="95" name="Shape 95"/>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pic" sz="half" idx="13"/>
          </p:nvPr>
        </p:nvSpPr>
        <p:spPr>
          <a:xfrm>
            <a:off x="7112000" y="1536700"/>
            <a:ext cx="5486400" cy="7797800"/>
          </a:xfrm>
          <a:prstGeom prst="rect">
            <a:avLst/>
          </a:prstGeom>
        </p:spPr>
        <p:txBody>
          <a:bodyPr lIns="91439" tIns="45719" rIns="91439" bIns="45719" anchor="t">
            <a:noAutofit/>
          </a:bodyPr>
          <a:lstStyle/>
          <a:p>
            <a:endParaRPr/>
          </a:p>
        </p:txBody>
      </p:sp>
      <p:sp>
        <p:nvSpPr>
          <p:cNvPr id="97" name="Shape 97"/>
          <p:cNvSpPr>
            <a:spLocks noGrp="1"/>
          </p:cNvSpPr>
          <p:nvPr>
            <p:ph type="title"/>
          </p:nvPr>
        </p:nvSpPr>
        <p:spPr>
          <a:xfrm>
            <a:off x="406400" y="1536700"/>
            <a:ext cx="6299200" cy="723900"/>
          </a:xfrm>
          <a:prstGeom prst="rect">
            <a:avLst/>
          </a:prstGeom>
        </p:spPr>
        <p:txBody>
          <a:bodyPr/>
          <a:lstStyle>
            <a:lvl1pPr>
              <a:spcBef>
                <a:spcPts val="2800"/>
              </a:spcBef>
              <a:defRPr sz="6000">
                <a:solidFill>
                  <a:schemeClr val="accent1"/>
                </a:solidFill>
              </a:defRPr>
            </a:lvl1pPr>
          </a:lstStyle>
          <a:p>
            <a:r>
              <a:t>Title Text</a:t>
            </a:r>
          </a:p>
        </p:txBody>
      </p:sp>
      <p:sp>
        <p:nvSpPr>
          <p:cNvPr id="98" name="Shape 98"/>
          <p:cNvSpPr>
            <a:spLocks noGrp="1"/>
          </p:cNvSpPr>
          <p:nvPr>
            <p:ph type="body" sz="half" idx="14"/>
          </p:nvPr>
        </p:nvSpPr>
        <p:spPr>
          <a:xfrm>
            <a:off x="406400" y="2743200"/>
            <a:ext cx="6299200" cy="6108700"/>
          </a:xfrm>
          <a:prstGeom prst="rect">
            <a:avLst/>
          </a:prstGeom>
        </p:spPr>
        <p:txBody>
          <a:bodyPr anchor="t"/>
          <a:lstStyle/>
          <a:p>
            <a:endParaRPr/>
          </a:p>
        </p:txBody>
      </p:sp>
      <p:sp>
        <p:nvSpPr>
          <p:cNvPr id="99" name="Shape 99"/>
          <p:cNvSpPr>
            <a:spLocks noGrp="1"/>
          </p:cNvSpPr>
          <p:nvPr>
            <p:ph type="sldNum" sz="quarter" idx="2"/>
          </p:nvPr>
        </p:nvSpPr>
        <p:spPr>
          <a:xfrm>
            <a:off x="12186622"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18">
            <a:extLst/>
          </a:blip>
          <a:stretch>
            <a:fillRect/>
          </a:stretch>
        </p:blipFill>
        <p:spPr>
          <a:xfrm>
            <a:off x="11252200" y="8332737"/>
            <a:ext cx="1281163" cy="1281164"/>
          </a:xfrm>
          <a:prstGeom prst="rect">
            <a:avLst/>
          </a:prstGeom>
          <a:ln w="12700">
            <a:miter lim="400000"/>
          </a:ln>
        </p:spPr>
      </p:pic>
      <p:sp>
        <p:nvSpPr>
          <p:cNvPr id="3" name="Shape 3"/>
          <p:cNvSpPr>
            <a:spLocks noGrp="1"/>
          </p:cNvSpPr>
          <p:nvPr>
            <p:ph type="title"/>
          </p:nvPr>
        </p:nvSpPr>
        <p:spPr>
          <a:xfrm>
            <a:off x="406400" y="6426200"/>
            <a:ext cx="12192000" cy="2705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4" name="Shape 4"/>
          <p:cNvSpPr>
            <a:spLocks noGrp="1"/>
          </p:cNvSpPr>
          <p:nvPr>
            <p:ph type="body" idx="1"/>
          </p:nvPr>
        </p:nvSpPr>
        <p:spPr>
          <a:xfrm>
            <a:off x="406400" y="4267200"/>
            <a:ext cx="12192000" cy="1803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194441"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1pPr>
      <a:lvl2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2pPr>
      <a:lvl3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3pPr>
      <a:lvl4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4pPr>
      <a:lvl5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5pPr>
      <a:lvl6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6pPr>
      <a:lvl7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7pPr>
      <a:lvl8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8pPr>
      <a:lvl9pPr marL="0" marR="0" indent="0" algn="l" defTabSz="584200" rtl="0" latinLnBrk="0">
        <a:lnSpc>
          <a:spcPct val="80000"/>
        </a:lnSpc>
        <a:spcBef>
          <a:spcPts val="0"/>
        </a:spcBef>
        <a:spcAft>
          <a:spcPts val="0"/>
        </a:spcAft>
        <a:buClrTx/>
        <a:buSzTx/>
        <a:buFontTx/>
        <a:buNone/>
        <a:tabLst/>
        <a:defRPr sz="17000" b="0" i="0" u="none" strike="noStrike" cap="all" spc="0" baseline="0">
          <a:ln>
            <a:noFill/>
          </a:ln>
          <a:solidFill>
            <a:srgbClr val="000000"/>
          </a:solidFill>
          <a:uFillTx/>
          <a:latin typeface="DIN Condensed"/>
          <a:ea typeface="DIN Condensed"/>
          <a:cs typeface="DIN Condensed"/>
          <a:sym typeface="DIN Condensed"/>
        </a:defRPr>
      </a:lvl9pPr>
    </p:titleStyle>
    <p:bodyStyle>
      <a:lvl1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1pPr>
      <a:lvl2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2pPr>
      <a:lvl3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3pPr>
      <a:lvl4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4pPr>
      <a:lvl5pPr marL="0" marR="0" indent="0" algn="l" defTabSz="584200" rtl="0" latinLnBrk="0">
        <a:lnSpc>
          <a:spcPct val="80000"/>
        </a:lnSpc>
        <a:spcBef>
          <a:spcPts val="2300"/>
        </a:spcBef>
        <a:spcAft>
          <a:spcPts val="0"/>
        </a:spcAft>
        <a:buClrTx/>
        <a:buSzTx/>
        <a:buFontTx/>
        <a:buNone/>
        <a:tabLst/>
        <a:defRPr sz="5400" b="0" i="0" u="none" strike="noStrike" cap="all" spc="0" baseline="0">
          <a:ln>
            <a:noFill/>
          </a:ln>
          <a:solidFill>
            <a:srgbClr val="A6AAA9"/>
          </a:solidFill>
          <a:uFillTx/>
          <a:latin typeface="DIN Alternate"/>
          <a:ea typeface="DIN Alternate"/>
          <a:cs typeface="DIN Alternate"/>
          <a:sym typeface="DIN Alternate"/>
        </a:defRPr>
      </a:lvl5pPr>
      <a:lvl6pPr marL="29284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6pPr>
      <a:lvl7pPr marL="33729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7pPr>
      <a:lvl8pPr marL="38174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8pPr>
      <a:lvl9pPr marL="4261970" marR="0" indent="-705970" algn="l" defTabSz="584200" rtl="0" latinLnBrk="0">
        <a:lnSpc>
          <a:spcPct val="80000"/>
        </a:lnSpc>
        <a:spcBef>
          <a:spcPts val="2300"/>
        </a:spcBef>
        <a:spcAft>
          <a:spcPts val="0"/>
        </a:spcAft>
        <a:buClrTx/>
        <a:buSzPct val="104999"/>
        <a:buFontTx/>
        <a:buChar char="‣"/>
        <a:tabLst/>
        <a:defRPr sz="5400" b="0" i="0" u="none" strike="noStrike" cap="all" spc="0" baseline="0">
          <a:ln>
            <a:noFill/>
          </a:ln>
          <a:solidFill>
            <a:srgbClr val="A6AAA9"/>
          </a:solidFill>
          <a:uFillTx/>
          <a:latin typeface="DIN Alternate"/>
          <a:ea typeface="DIN Alternate"/>
          <a:cs typeface="DIN Alternate"/>
          <a:sym typeface="DIN Alternate"/>
        </a:defRPr>
      </a:lvl9pPr>
    </p:bodyStyle>
    <p:otherStyle>
      <a:lvl1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0" algn="r" defTabSz="584200" rtl="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ctrTitle"/>
          </p:nvPr>
        </p:nvSpPr>
        <p:spPr>
          <a:xfrm>
            <a:off x="406400" y="332632"/>
            <a:ext cx="12192000" cy="2705101"/>
          </a:xfrm>
          <a:prstGeom prst="rect">
            <a:avLst/>
          </a:prstGeom>
          <a:effectLst>
            <a:outerShdw blurRad="101600" dist="25400" dir="5400000" rotWithShape="0">
              <a:srgbClr val="000000">
                <a:alpha val="75000"/>
              </a:srgbClr>
            </a:outerShdw>
            <a:reflection stA="66048" endPos="40000" dir="5400000" sy="-100000" algn="bl" rotWithShape="0"/>
          </a:effectLst>
        </p:spPr>
        <p:txBody>
          <a:bodyPr/>
          <a:lstStyle>
            <a:lvl1pPr algn="ctr" defTabSz="350520">
              <a:defRPr sz="10200" cap="none">
                <a:ln w="9525">
                  <a:solidFill>
                    <a:srgbClr val="222222"/>
                  </a:solidFill>
                </a:ln>
                <a:solidFill>
                  <a:schemeClr val="accent5"/>
                </a:solidFill>
                <a:effectLst>
                  <a:outerShdw blurRad="12700" dist="38100" dir="2700000" rotWithShape="0">
                    <a:srgbClr val="EF7E84"/>
                  </a:outerShdw>
                </a:effectLst>
              </a:defRPr>
            </a:lvl1pPr>
          </a:lstStyle>
          <a:p>
            <a:r>
              <a:t>“FLASHING LIGHTS”</a:t>
            </a:r>
          </a:p>
        </p:txBody>
      </p:sp>
      <p:sp>
        <p:nvSpPr>
          <p:cNvPr id="173" name="Shape 173"/>
          <p:cNvSpPr>
            <a:spLocks noGrp="1"/>
          </p:cNvSpPr>
          <p:nvPr>
            <p:ph type="subTitle" sz="half" idx="1"/>
          </p:nvPr>
        </p:nvSpPr>
        <p:spPr>
          <a:xfrm>
            <a:off x="406400" y="3683000"/>
            <a:ext cx="12192000" cy="2387600"/>
          </a:xfrm>
          <a:prstGeom prst="rect">
            <a:avLst/>
          </a:prstGeom>
        </p:spPr>
        <p:txBody>
          <a:bodyPr/>
          <a:lstStyle>
            <a:lvl1pPr algn="ctr" defTabSz="543305">
              <a:spcBef>
                <a:spcPts val="2100"/>
              </a:spcBef>
              <a:defRPr sz="5000"/>
            </a:lvl1pPr>
          </a:lstStyle>
          <a:p>
            <a:r>
              <a:t> </a:t>
            </a:r>
          </a:p>
        </p:txBody>
      </p:sp>
      <p:sp>
        <p:nvSpPr>
          <p:cNvPr id="174" name="Shape 174"/>
          <p:cNvSpPr>
            <a:spLocks noGrp="1"/>
          </p:cNvSpPr>
          <p:nvPr>
            <p:ph type="sldNum" sz="quarter" idx="4294967295"/>
          </p:nvPr>
        </p:nvSpPr>
        <p:spPr>
          <a:xfrm>
            <a:off x="12340738" y="431800"/>
            <a:ext cx="260600"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pic>
        <p:nvPicPr>
          <p:cNvPr id="175" name="image2.png"/>
          <p:cNvPicPr>
            <a:picLocks noChangeAspect="1"/>
          </p:cNvPicPr>
          <p:nvPr/>
        </p:nvPicPr>
        <p:blipFill>
          <a:blip r:embed="rId5">
            <a:extLst/>
          </a:blip>
          <a:stretch>
            <a:fillRect/>
          </a:stretch>
        </p:blipFill>
        <p:spPr>
          <a:xfrm>
            <a:off x="1514828" y="1565052"/>
            <a:ext cx="9975144" cy="6623496"/>
          </a:xfrm>
          <a:prstGeom prst="rect">
            <a:avLst/>
          </a:prstGeom>
          <a:ln w="12700">
            <a:miter lim="400000"/>
          </a:ln>
        </p:spPr>
      </p:pic>
      <p:pic>
        <p:nvPicPr>
          <p:cNvPr id="176" name="media1.wav"/>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6169212" y="7094435"/>
            <a:ext cx="571501" cy="571501"/>
          </a:xfrm>
          <a:prstGeom prst="rect">
            <a:avLst/>
          </a:prstGeom>
          <a:ln w="12700">
            <a:miter lim="400000"/>
          </a:ln>
        </p:spPr>
      </p:pic>
      <p:sp>
        <p:nvSpPr>
          <p:cNvPr id="177" name="Shape 177"/>
          <p:cNvSpPr/>
          <p:nvPr/>
        </p:nvSpPr>
        <p:spPr>
          <a:xfrm>
            <a:off x="12340738" y="251743"/>
            <a:ext cx="257662" cy="718147"/>
          </a:xfrm>
          <a:prstGeom prst="rect">
            <a:avLst/>
          </a:prstGeom>
          <a:solidFill>
            <a:srgbClr val="FFFFFF"/>
          </a:solidFill>
          <a:ln w="12700">
            <a:miter lim="400000"/>
          </a:ln>
        </p:spPr>
        <p:txBody>
          <a:bodyPr lIns="50800" tIns="50800" rIns="50800" bIns="50800" anchor="ctr"/>
          <a:lstStyle/>
          <a:p>
            <a:pPr>
              <a:defRPr>
                <a:latin typeface="DIN Condensed"/>
                <a:ea typeface="DIN Condensed"/>
                <a:cs typeface="DIN Condensed"/>
                <a:sym typeface="DIN Condensed"/>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2"/>
                                        </p:tgtEl>
                                        <p:attrNameLst>
                                          <p:attrName>style.visibility</p:attrName>
                                        </p:attrNameLst>
                                      </p:cBhvr>
                                      <p:to>
                                        <p:strVal val="visible"/>
                                      </p:to>
                                    </p:set>
                                    <p:animEffect transition="in" filter="fade">
                                      <p:cBhvr>
                                        <p:cTn id="7" dur="1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17318" fill="hold"/>
                                        <p:tgtEl>
                                          <p:spTgt spid="1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cTn>
                <p:tgtEl>
                  <p:spTgt spid="176"/>
                </p:tgtEl>
              </p:cMediaNode>
            </p:audio>
          </p:childTnLst>
        </p:cTn>
      </p:par>
    </p:tnLst>
    <p:bldLst>
      <p:bldP spid="172"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62" name="Shape 262"/>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reactions to being stopped? </a:t>
            </a:r>
          </a:p>
        </p:txBody>
      </p:sp>
      <p:sp>
        <p:nvSpPr>
          <p:cNvPr id="263" name="Shape 263"/>
          <p:cNvSpPr>
            <a:spLocks noGrp="1"/>
          </p:cNvSpPr>
          <p:nvPr>
            <p:ph type="sldNum" sz="quarter" idx="4294967295"/>
          </p:nvPr>
        </p:nvSpPr>
        <p:spPr>
          <a:xfrm>
            <a:off x="12186621" y="431800"/>
            <a:ext cx="406898"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pic>
        <p:nvPicPr>
          <p:cNvPr id="264" name="image10.png"/>
          <p:cNvPicPr>
            <a:picLocks noChangeAspect="1"/>
          </p:cNvPicPr>
          <p:nvPr/>
        </p:nvPicPr>
        <p:blipFill>
          <a:blip r:embed="rId3">
            <a:extLst/>
          </a:blip>
          <a:stretch>
            <a:fillRect/>
          </a:stretch>
        </p:blipFill>
        <p:spPr>
          <a:xfrm>
            <a:off x="4497401" y="3974307"/>
            <a:ext cx="4009998" cy="3007498"/>
          </a:xfrm>
          <a:prstGeom prst="rect">
            <a:avLst/>
          </a:prstGeom>
          <a:ln w="12700">
            <a:miter lim="400000"/>
          </a:ln>
        </p:spPr>
      </p:pic>
      <p:sp>
        <p:nvSpPr>
          <p:cNvPr id="265" name="Shape 265"/>
          <p:cNvSpPr/>
          <p:nvPr/>
        </p:nvSpPr>
        <p:spPr>
          <a:xfrm>
            <a:off x="6340478" y="3154758"/>
            <a:ext cx="4624881"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Targeted</a:t>
            </a:r>
          </a:p>
        </p:txBody>
      </p:sp>
      <p:sp>
        <p:nvSpPr>
          <p:cNvPr id="266" name="Shape 266"/>
          <p:cNvSpPr/>
          <p:nvPr/>
        </p:nvSpPr>
        <p:spPr>
          <a:xfrm>
            <a:off x="898299" y="5873855"/>
            <a:ext cx="4624881"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Surprised</a:t>
            </a:r>
          </a:p>
        </p:txBody>
      </p:sp>
      <p:sp>
        <p:nvSpPr>
          <p:cNvPr id="267" name="Shape 267"/>
          <p:cNvSpPr/>
          <p:nvPr/>
        </p:nvSpPr>
        <p:spPr>
          <a:xfrm>
            <a:off x="600577" y="4478017"/>
            <a:ext cx="4624882"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Inconvenienced</a:t>
            </a:r>
          </a:p>
        </p:txBody>
      </p:sp>
      <p:sp>
        <p:nvSpPr>
          <p:cNvPr id="268" name="Shape 268"/>
          <p:cNvSpPr/>
          <p:nvPr/>
        </p:nvSpPr>
        <p:spPr>
          <a:xfrm>
            <a:off x="2510845" y="3015694"/>
            <a:ext cx="4624881"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Angry</a:t>
            </a:r>
          </a:p>
        </p:txBody>
      </p:sp>
      <p:sp>
        <p:nvSpPr>
          <p:cNvPr id="269" name="Shape 269"/>
          <p:cNvSpPr/>
          <p:nvPr/>
        </p:nvSpPr>
        <p:spPr>
          <a:xfrm>
            <a:off x="898299" y="2147315"/>
            <a:ext cx="4624881"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stStyle>
          <a:p>
            <a:r>
              <a:rPr dirty="0">
                <a:solidFill>
                  <a:srgbClr val="000000"/>
                </a:solidFill>
              </a:rPr>
              <a:t>Fearful</a:t>
            </a:r>
          </a:p>
        </p:txBody>
      </p:sp>
      <p:sp>
        <p:nvSpPr>
          <p:cNvPr id="270" name="Shape 270"/>
          <p:cNvSpPr/>
          <p:nvPr/>
        </p:nvSpPr>
        <p:spPr>
          <a:xfrm>
            <a:off x="1638383" y="7265057"/>
            <a:ext cx="4624882"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Happy</a:t>
            </a:r>
          </a:p>
        </p:txBody>
      </p:sp>
      <p:sp>
        <p:nvSpPr>
          <p:cNvPr id="271" name="Shape 271"/>
          <p:cNvSpPr/>
          <p:nvPr/>
        </p:nvSpPr>
        <p:spPr>
          <a:xfrm>
            <a:off x="9118944" y="4169014"/>
            <a:ext cx="4624881"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Frustrated</a:t>
            </a:r>
          </a:p>
        </p:txBody>
      </p:sp>
      <p:sp>
        <p:nvSpPr>
          <p:cNvPr id="272" name="Shape 272"/>
          <p:cNvSpPr/>
          <p:nvPr/>
        </p:nvSpPr>
        <p:spPr>
          <a:xfrm>
            <a:off x="10275430" y="5328801"/>
            <a:ext cx="4624881"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Anxious</a:t>
            </a:r>
          </a:p>
        </p:txBody>
      </p:sp>
      <p:sp>
        <p:nvSpPr>
          <p:cNvPr id="273" name="Shape 273"/>
          <p:cNvSpPr/>
          <p:nvPr/>
        </p:nvSpPr>
        <p:spPr>
          <a:xfrm>
            <a:off x="9118944" y="2377478"/>
            <a:ext cx="4624881"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Nervous</a:t>
            </a:r>
          </a:p>
        </p:txBody>
      </p:sp>
      <p:sp>
        <p:nvSpPr>
          <p:cNvPr id="274" name="Shape 274"/>
          <p:cNvSpPr/>
          <p:nvPr/>
        </p:nvSpPr>
        <p:spPr>
          <a:xfrm>
            <a:off x="9118944" y="6488588"/>
            <a:ext cx="4624881"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Edgy</a:t>
            </a:r>
          </a:p>
        </p:txBody>
      </p:sp>
      <p:sp>
        <p:nvSpPr>
          <p:cNvPr id="275" name="Shape 275"/>
          <p:cNvSpPr/>
          <p:nvPr/>
        </p:nvSpPr>
        <p:spPr>
          <a:xfrm>
            <a:off x="9580341" y="7381126"/>
            <a:ext cx="4624881"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Amused</a:t>
            </a:r>
          </a:p>
        </p:txBody>
      </p:sp>
      <p:sp>
        <p:nvSpPr>
          <p:cNvPr id="276" name="Shape 276"/>
          <p:cNvSpPr/>
          <p:nvPr/>
        </p:nvSpPr>
        <p:spPr>
          <a:xfrm>
            <a:off x="5462595" y="7381126"/>
            <a:ext cx="4624882"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Panicked</a:t>
            </a:r>
          </a:p>
        </p:txBody>
      </p:sp>
      <p:sp>
        <p:nvSpPr>
          <p:cNvPr id="277" name="Shape 277"/>
          <p:cNvSpPr/>
          <p:nvPr/>
        </p:nvSpPr>
        <p:spPr>
          <a:xfrm>
            <a:off x="1847818" y="8273664"/>
            <a:ext cx="9309164" cy="121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54990">
              <a:spcBef>
                <a:spcPts val="2600"/>
              </a:spcBef>
              <a:defRPr sz="3200">
                <a:solidFill>
                  <a:srgbClr val="838787"/>
                </a:solidFill>
                <a:latin typeface="Avenir Next Medium"/>
                <a:ea typeface="Avenir Next Medium"/>
                <a:cs typeface="Avenir Next Medium"/>
                <a:sym typeface="Avenir Next Medium"/>
              </a:defRPr>
            </a:lvl1pPr>
          </a:lstStyle>
          <a:p>
            <a:r>
              <a:rPr dirty="0">
                <a:solidFill>
                  <a:srgbClr val="000000"/>
                </a:solidFill>
              </a:rPr>
              <a:t>Traffic stop</a:t>
            </a:r>
            <a:r>
              <a:rPr lang="en-US" dirty="0">
                <a:solidFill>
                  <a:srgbClr val="000000"/>
                </a:solidFill>
              </a:rPr>
              <a:t>s</a:t>
            </a:r>
            <a:r>
              <a:rPr dirty="0">
                <a:solidFill>
                  <a:srgbClr val="000000"/>
                </a:solidFill>
              </a:rPr>
              <a:t> may be an emotional event for you, but it is not an emotional event for the officer.</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2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2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2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2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4" animBg="1" advAuto="0"/>
      <p:bldP spid="266" grpId="6" animBg="1" advAuto="0"/>
      <p:bldP spid="267" grpId="9" animBg="1" advAuto="0"/>
      <p:bldP spid="268" grpId="2" animBg="1" advAuto="0"/>
      <p:bldP spid="269" grpId="1" animBg="1" advAuto="0"/>
      <p:bldP spid="270" grpId="11" animBg="1" advAuto="0"/>
      <p:bldP spid="271" grpId="5" animBg="1" advAuto="0"/>
      <p:bldP spid="272" grpId="7" animBg="1" advAuto="0"/>
      <p:bldP spid="273" grpId="3" animBg="1" advAuto="0"/>
      <p:bldP spid="274" grpId="8" animBg="1" advAuto="0"/>
      <p:bldP spid="275" grpId="12" animBg="1" advAuto="0"/>
      <p:bldP spid="276" grpId="10" animBg="1" advAuto="0"/>
      <p:bldP spid="277" grpId="1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90" name="Shape 290"/>
          <p:cNvSpPr>
            <a:spLocks noGrp="1"/>
          </p:cNvSpPr>
          <p:nvPr>
            <p:ph type="title"/>
          </p:nvPr>
        </p:nvSpPr>
        <p:spPr>
          <a:xfrm>
            <a:off x="406400" y="1270855"/>
            <a:ext cx="12192000" cy="723901"/>
          </a:xfrm>
          <a:prstGeom prst="rect">
            <a:avLst/>
          </a:prstGeom>
        </p:spPr>
        <p:txBody>
          <a:bodyPr/>
          <a:lstStyle>
            <a:lvl1pPr algn="ctr" defTabSz="467359">
              <a:spcBef>
                <a:spcPts val="2200"/>
              </a:spcBef>
              <a:defRPr sz="4800">
                <a:solidFill>
                  <a:srgbClr val="1403EF"/>
                </a:solidFill>
              </a:defRPr>
            </a:lvl1pPr>
          </a:lstStyle>
          <a:p>
            <a:r>
              <a:t>The law</a:t>
            </a:r>
          </a:p>
        </p:txBody>
      </p:sp>
      <p:sp>
        <p:nvSpPr>
          <p:cNvPr id="291" name="Shape 291"/>
          <p:cNvSpPr>
            <a:spLocks noGrp="1"/>
          </p:cNvSpPr>
          <p:nvPr>
            <p:ph type="body" idx="13"/>
          </p:nvPr>
        </p:nvSpPr>
        <p:spPr>
          <a:xfrm>
            <a:off x="5710344" y="7704463"/>
            <a:ext cx="6190272" cy="1031674"/>
          </a:xfrm>
          <a:prstGeom prst="rect">
            <a:avLst/>
          </a:prstGeom>
          <a:extLst>
            <a:ext uri="{C572A759-6A51-4108-AA02-DFA0A04FC94B}">
              <ma14:wrappingTextBoxFlag xmlns:ma14="http://schemas.microsoft.com/office/mac/drawingml/2011/main" xmlns="" val="1"/>
            </a:ext>
          </a:extLst>
        </p:spPr>
        <p:txBody>
          <a:bodyPr/>
          <a:lstStyle>
            <a:lvl1pPr marL="391158" indent="-391158" defTabSz="514094">
              <a:lnSpc>
                <a:spcPct val="100000"/>
              </a:lnSpc>
              <a:spcBef>
                <a:spcPts val="2400"/>
              </a:spcBef>
              <a:buClr>
                <a:srgbClr val="FF2600"/>
              </a:buClr>
              <a:buSzPct val="104999"/>
              <a:buFont typeface="Arial"/>
              <a:buChar char="•"/>
              <a:defRPr sz="2900" cap="none">
                <a:solidFill>
                  <a:srgbClr val="838787"/>
                </a:solidFill>
                <a:latin typeface="Avenir Next Medium"/>
                <a:ea typeface="Avenir Next Medium"/>
                <a:cs typeface="Avenir Next Medium"/>
                <a:sym typeface="Avenir Next Medium"/>
              </a:defRPr>
            </a:lvl1pPr>
          </a:lstStyle>
          <a:p>
            <a:r>
              <a:rPr dirty="0">
                <a:solidFill>
                  <a:srgbClr val="000000"/>
                </a:solidFill>
              </a:rPr>
              <a:t>Follow the officer’s directions.</a:t>
            </a:r>
          </a:p>
        </p:txBody>
      </p:sp>
      <p:sp>
        <p:nvSpPr>
          <p:cNvPr id="292" name="Shape 292"/>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pic>
        <p:nvPicPr>
          <p:cNvPr id="293" name="image11.png"/>
          <p:cNvPicPr>
            <a:picLocks noChangeAspect="1"/>
          </p:cNvPicPr>
          <p:nvPr/>
        </p:nvPicPr>
        <p:blipFill>
          <a:blip r:embed="rId3">
            <a:extLst/>
          </a:blip>
          <a:srcRect r="28377"/>
          <a:stretch>
            <a:fillRect/>
          </a:stretch>
        </p:blipFill>
        <p:spPr>
          <a:xfrm>
            <a:off x="880736" y="3594496"/>
            <a:ext cx="4548008" cy="2857503"/>
          </a:xfrm>
          <a:prstGeom prst="rect">
            <a:avLst/>
          </a:prstGeom>
          <a:ln w="12700">
            <a:miter lim="400000"/>
          </a:ln>
        </p:spPr>
      </p:pic>
      <p:sp>
        <p:nvSpPr>
          <p:cNvPr id="294" name="Shape 294"/>
          <p:cNvSpPr/>
          <p:nvPr/>
        </p:nvSpPr>
        <p:spPr>
          <a:xfrm>
            <a:off x="5710344" y="4827059"/>
            <a:ext cx="6190272" cy="23127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391158" indent="-391158" defTabSz="514094">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If you stop in an unsafe location, (bridge or a high traffic roadway), an officer may direct you over the </a:t>
            </a:r>
            <a:r>
              <a:rPr dirty="0">
                <a:solidFill>
                  <a:srgbClr val="000000"/>
                </a:solidFill>
                <a:latin typeface="Avenir Next Demi Bold"/>
                <a:ea typeface="Avenir Next Demi Bold"/>
                <a:cs typeface="Avenir Next Demi Bold"/>
                <a:sym typeface="Avenir Next Demi Bold"/>
              </a:rPr>
              <a:t>public address speaker</a:t>
            </a:r>
            <a:r>
              <a:rPr dirty="0">
                <a:solidFill>
                  <a:srgbClr val="000000"/>
                </a:solidFill>
              </a:rPr>
              <a:t> to move to a safer location.</a:t>
            </a:r>
          </a:p>
        </p:txBody>
      </p:sp>
      <p:sp>
        <p:nvSpPr>
          <p:cNvPr id="295" name="Shape 295"/>
          <p:cNvSpPr/>
          <p:nvPr/>
        </p:nvSpPr>
        <p:spPr>
          <a:xfrm>
            <a:off x="5298221" y="3929931"/>
            <a:ext cx="6190272" cy="66132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Autofit/>
          </a:bodyPr>
          <a:lstStyle/>
          <a:p>
            <a:pPr marL="782319" lvl="1" indent="-391158" defTabSz="514094">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sz="2900" dirty="0">
                <a:solidFill>
                  <a:srgbClr val="000000"/>
                </a:solidFill>
              </a:rPr>
              <a:t>Arrested if you do not stop.</a:t>
            </a:r>
          </a:p>
          <a:p>
            <a:pPr defTabSz="514094">
              <a:defRPr sz="2900">
                <a:solidFill>
                  <a:srgbClr val="838787"/>
                </a:solidFill>
                <a:latin typeface="Avenir Next Medium"/>
                <a:ea typeface="Avenir Next Medium"/>
                <a:cs typeface="Avenir Next Medium"/>
                <a:sym typeface="Avenir Next Medium"/>
              </a:defRPr>
            </a:pPr>
            <a:r>
              <a:rPr sz="3400" dirty="0"/>
              <a:t>(</a:t>
            </a:r>
          </a:p>
        </p:txBody>
      </p:sp>
      <p:sp>
        <p:nvSpPr>
          <p:cNvPr id="296" name="Shape 296"/>
          <p:cNvSpPr/>
          <p:nvPr/>
        </p:nvSpPr>
        <p:spPr>
          <a:xfrm>
            <a:off x="5710344" y="2055365"/>
            <a:ext cx="6190272"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391158" indent="-391158" defTabSz="514094">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lvl1pPr>
          </a:lstStyle>
          <a:p>
            <a:r>
              <a:rPr dirty="0">
                <a:solidFill>
                  <a:srgbClr val="000000"/>
                </a:solidFill>
              </a:rPr>
              <a:t>Driver to immediately stop when approached by an authorized emergency vehicle.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4" animBg="1" advAuto="0"/>
      <p:bldP spid="294" grpId="3" animBg="1" advAuto="0"/>
      <p:bldP spid="295" grpId="2" animBg="1" advAuto="0"/>
      <p:bldP spid="296"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body" sz="quarter" idx="1"/>
          </p:nvPr>
        </p:nvSpPr>
        <p:spPr>
          <a:prstGeom prst="rect">
            <a:avLst/>
          </a:prstGeom>
        </p:spPr>
        <p:txBody>
          <a:bodyPr/>
          <a:lstStyle>
            <a:lvl1pPr>
              <a:defRPr spc="100"/>
            </a:lvl1pPr>
          </a:lstStyle>
          <a:p>
            <a:r>
              <a:rPr dirty="0">
                <a:solidFill>
                  <a:srgbClr val="000000"/>
                </a:solidFill>
              </a:rPr>
              <a:t>community safety education act</a:t>
            </a:r>
          </a:p>
        </p:txBody>
      </p:sp>
      <p:sp>
        <p:nvSpPr>
          <p:cNvPr id="301" name="Shape 301"/>
          <p:cNvSpPr>
            <a:spLocks noGrp="1"/>
          </p:cNvSpPr>
          <p:nvPr>
            <p:ph type="title"/>
          </p:nvPr>
        </p:nvSpPr>
        <p:spPr>
          <a:xfrm>
            <a:off x="406400" y="1390649"/>
            <a:ext cx="12192000" cy="723902"/>
          </a:xfrm>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02" name="Shape 302"/>
          <p:cNvSpPr>
            <a:spLocks noGrp="1"/>
          </p:cNvSpPr>
          <p:nvPr>
            <p:ph type="body" idx="13"/>
          </p:nvPr>
        </p:nvSpPr>
        <p:spPr>
          <a:xfrm>
            <a:off x="4704717" y="3428677"/>
            <a:ext cx="7901501" cy="4666596"/>
          </a:xfrm>
          <a:prstGeom prst="rect">
            <a:avLst/>
          </a:prstGeom>
          <a:extLst>
            <a:ext uri="{C572A759-6A51-4108-AA02-DFA0A04FC94B}">
              <ma14:wrappingTextBoxFlag xmlns:ma14="http://schemas.microsoft.com/office/mac/drawingml/2011/main" xmlns="" val="1"/>
            </a:ext>
          </a:extLst>
        </p:spPr>
        <p:txBody>
          <a:bodyPr/>
          <a:lstStyle/>
          <a:p>
            <a:pPr marL="417830" indent="-417830"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Park your vehicle to the right of the road and to the right main traffic lane:  </a:t>
            </a:r>
          </a:p>
          <a:p>
            <a:pPr marL="801636" lvl="1" indent="-429768"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Park on the right shoulder, if available, </a:t>
            </a:r>
          </a:p>
          <a:p>
            <a:pPr marL="801636" lvl="1" indent="-429768"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On a nearby well-lighted side street, </a:t>
            </a:r>
          </a:p>
          <a:p>
            <a:pPr marL="801636" lvl="1" indent="-429768" defTabSz="488739">
              <a:lnSpc>
                <a:spcPct val="100000"/>
              </a:lnSpc>
              <a:spcBef>
                <a:spcPts val="22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Or parking lot,</a:t>
            </a:r>
          </a:p>
          <a:p>
            <a:pPr marL="801636" lvl="1" indent="-429768" defTabSz="488739">
              <a:lnSpc>
                <a:spcPct val="100000"/>
              </a:lnSpc>
              <a:spcBef>
                <a:spcPts val="1800"/>
              </a:spcBef>
              <a:buClr>
                <a:srgbClr val="FF2600"/>
              </a:buClr>
              <a:buSzPct val="104999"/>
              <a:buFont typeface="Arial"/>
              <a:buChar char="•"/>
              <a:defRPr sz="2800" cap="none">
                <a:solidFill>
                  <a:srgbClr val="838787"/>
                </a:solidFill>
                <a:latin typeface="Avenir Next Medium"/>
                <a:ea typeface="Avenir Next Medium"/>
                <a:cs typeface="Avenir Next Medium"/>
                <a:sym typeface="Avenir Next Medium"/>
              </a:defRPr>
            </a:pPr>
            <a:r>
              <a:rPr dirty="0">
                <a:solidFill>
                  <a:srgbClr val="000000"/>
                </a:solidFill>
              </a:rPr>
              <a:t>Away from high volume traffic, if shoulder unavailable.</a:t>
            </a:r>
          </a:p>
        </p:txBody>
      </p:sp>
      <p:sp>
        <p:nvSpPr>
          <p:cNvPr id="303" name="Shape 303"/>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304" name="Shape 304"/>
          <p:cNvSpPr/>
          <p:nvPr/>
        </p:nvSpPr>
        <p:spPr>
          <a:xfrm>
            <a:off x="4704717" y="2568913"/>
            <a:ext cx="7901501"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rgbClr val="000000"/>
                </a:solidFill>
              </a:rPr>
              <a:t>Slow down </a:t>
            </a:r>
          </a:p>
        </p:txBody>
      </p:sp>
      <p:pic>
        <p:nvPicPr>
          <p:cNvPr id="305" name="image12.png"/>
          <p:cNvPicPr>
            <a:picLocks noChangeAspect="1"/>
          </p:cNvPicPr>
          <p:nvPr/>
        </p:nvPicPr>
        <p:blipFill>
          <a:blip r:embed="rId3">
            <a:extLst/>
          </a:blip>
          <a:stretch>
            <a:fillRect/>
          </a:stretch>
        </p:blipFill>
        <p:spPr>
          <a:xfrm>
            <a:off x="1035050" y="2590800"/>
            <a:ext cx="3048000" cy="45720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2" animBg="1" advAuto="0"/>
      <p:bldP spid="304"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10" name="Shape 310"/>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11" name="Shape 311"/>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pic>
        <p:nvPicPr>
          <p:cNvPr id="312" name="image13.tif"/>
          <p:cNvPicPr>
            <a:picLocks noChangeAspect="1"/>
          </p:cNvPicPr>
          <p:nvPr/>
        </p:nvPicPr>
        <p:blipFill>
          <a:blip r:embed="rId3">
            <a:extLst/>
          </a:blip>
          <a:srcRect l="21439"/>
          <a:stretch>
            <a:fillRect/>
          </a:stretch>
        </p:blipFill>
        <p:spPr>
          <a:xfrm>
            <a:off x="551456" y="3705061"/>
            <a:ext cx="5145980" cy="3815189"/>
          </a:xfrm>
          <a:prstGeom prst="rect">
            <a:avLst/>
          </a:prstGeom>
          <a:ln w="12700">
            <a:miter lim="400000"/>
          </a:ln>
        </p:spPr>
      </p:pic>
      <p:sp>
        <p:nvSpPr>
          <p:cNvPr id="313" name="Shape 313"/>
          <p:cNvSpPr/>
          <p:nvPr/>
        </p:nvSpPr>
        <p:spPr>
          <a:xfrm>
            <a:off x="5977754" y="6469891"/>
            <a:ext cx="6806232"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If at night, turn on the interior dome light.</a:t>
            </a:r>
          </a:p>
        </p:txBody>
      </p:sp>
      <p:sp>
        <p:nvSpPr>
          <p:cNvPr id="314" name="Shape 314"/>
          <p:cNvSpPr/>
          <p:nvPr/>
        </p:nvSpPr>
        <p:spPr>
          <a:xfrm>
            <a:off x="5977754" y="3972819"/>
            <a:ext cx="6806232" cy="2209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85672" lvl="1" indent="-402336" defTabSz="503814">
              <a:spcBef>
                <a:spcPts val="2300"/>
              </a:spcBef>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Set emergency brake;</a:t>
            </a:r>
          </a:p>
          <a:p>
            <a:pPr marL="785672" lvl="1" indent="-402336" defTabSz="503814">
              <a:spcBef>
                <a:spcPts val="2300"/>
              </a:spcBef>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Turn the engine off; and</a:t>
            </a:r>
          </a:p>
          <a:p>
            <a:pPr marL="785672" lvl="1" indent="-402336" defTabSz="503814">
              <a:spcBef>
                <a:spcPts val="2300"/>
              </a:spcBef>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rgbClr val="000000"/>
                </a:solidFill>
              </a:rPr>
              <a:t>Activate the hazard warning lights.</a:t>
            </a:r>
          </a:p>
        </p:txBody>
      </p:sp>
      <p:sp>
        <p:nvSpPr>
          <p:cNvPr id="315" name="Shape 315"/>
          <p:cNvSpPr/>
          <p:nvPr/>
        </p:nvSpPr>
        <p:spPr>
          <a:xfrm>
            <a:off x="5867855" y="2440946"/>
            <a:ext cx="6806232"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Place the vehicle in a parking position: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3" animBg="1" advAuto="0"/>
      <p:bldP spid="314" grpId="2" animBg="1" advAuto="0"/>
      <p:bldP spid="315"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20" name="Shape 320"/>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21" name="Shape 321"/>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pic>
        <p:nvPicPr>
          <p:cNvPr id="322" name="image15.png"/>
          <p:cNvPicPr>
            <a:picLocks noChangeAspect="1"/>
          </p:cNvPicPr>
          <p:nvPr/>
        </p:nvPicPr>
        <p:blipFill>
          <a:blip r:embed="rId3">
            <a:extLst/>
          </a:blip>
          <a:stretch>
            <a:fillRect/>
          </a:stretch>
        </p:blipFill>
        <p:spPr>
          <a:xfrm>
            <a:off x="6785557" y="3643224"/>
            <a:ext cx="5458709" cy="3639141"/>
          </a:xfrm>
          <a:prstGeom prst="rect">
            <a:avLst/>
          </a:prstGeom>
          <a:ln w="12700">
            <a:miter lim="400000"/>
          </a:ln>
        </p:spPr>
      </p:pic>
      <p:sp>
        <p:nvSpPr>
          <p:cNvPr id="323" name="Shape 323"/>
          <p:cNvSpPr/>
          <p:nvPr/>
        </p:nvSpPr>
        <p:spPr>
          <a:xfrm>
            <a:off x="423499" y="2378370"/>
            <a:ext cx="5979326"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rgbClr val="000000"/>
                </a:solidFill>
              </a:rPr>
              <a:t>Remain in the car: </a:t>
            </a:r>
          </a:p>
        </p:txBody>
      </p:sp>
      <p:sp>
        <p:nvSpPr>
          <p:cNvPr id="324" name="Shape 324"/>
          <p:cNvSpPr/>
          <p:nvPr/>
        </p:nvSpPr>
        <p:spPr>
          <a:xfrm>
            <a:off x="423499" y="3155744"/>
            <a:ext cx="5979326"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Lower the driver’s window;</a:t>
            </a:r>
          </a:p>
        </p:txBody>
      </p:sp>
      <p:sp>
        <p:nvSpPr>
          <p:cNvPr id="325" name="Shape 325"/>
          <p:cNvSpPr/>
          <p:nvPr/>
        </p:nvSpPr>
        <p:spPr>
          <a:xfrm>
            <a:off x="423499" y="4189819"/>
            <a:ext cx="5979326" cy="166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0433FF"/>
                </a:solidFill>
                <a:latin typeface="Avenir Next Demi Bold"/>
                <a:ea typeface="Avenir Next Demi Bold"/>
                <a:cs typeface="Avenir Next Demi Bold"/>
                <a:sym typeface="Avenir Next Demi Bold"/>
              </a:defRPr>
            </a:pPr>
            <a:r>
              <a:rPr dirty="0"/>
              <a:t>Keep both hands clearly in sight on the top of the steering wheel</a:t>
            </a:r>
            <a:r>
              <a:rPr dirty="0">
                <a:solidFill>
                  <a:srgbClr val="838787"/>
                </a:solidFill>
                <a:latin typeface="Avenir Next Medium"/>
                <a:ea typeface="Avenir Next Medium"/>
                <a:cs typeface="Avenir Next Medium"/>
                <a:sym typeface="Avenir Next Medium"/>
              </a:rPr>
              <a:t>; </a:t>
            </a:r>
            <a:r>
              <a:rPr dirty="0">
                <a:solidFill>
                  <a:srgbClr val="000000"/>
                </a:solidFill>
                <a:latin typeface="Avenir Next Medium"/>
                <a:ea typeface="Avenir Next Medium"/>
                <a:cs typeface="Avenir Next Medium"/>
                <a:sym typeface="Avenir Next Medium"/>
              </a:rPr>
              <a:t>and</a:t>
            </a:r>
          </a:p>
        </p:txBody>
      </p:sp>
      <p:sp>
        <p:nvSpPr>
          <p:cNvPr id="326" name="Shape 326"/>
          <p:cNvSpPr/>
          <p:nvPr/>
        </p:nvSpPr>
        <p:spPr>
          <a:xfrm>
            <a:off x="423499" y="6019388"/>
            <a:ext cx="5979326" cy="166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Wait for law enforcement officer to give you instructions.</a:t>
            </a:r>
          </a:p>
        </p:txBody>
      </p:sp>
      <p:sp>
        <p:nvSpPr>
          <p:cNvPr id="327" name="Shape 327"/>
          <p:cNvSpPr/>
          <p:nvPr/>
        </p:nvSpPr>
        <p:spPr>
          <a:xfrm>
            <a:off x="275997" y="8098462"/>
            <a:ext cx="10787271"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rgbClr val="000000"/>
                </a:solidFill>
              </a:rPr>
              <a:t>An officer may approach from either side of the vehicle.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1" animBg="1" advAuto="0"/>
      <p:bldP spid="324" grpId="2" animBg="1" advAuto="0"/>
      <p:bldP spid="325" grpId="3" animBg="1" advAuto="0"/>
      <p:bldP spid="326" grpId="4" animBg="1" advAuto="0"/>
      <p:bldP spid="327" grpId="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p:cNvSpPr>
          <p:nvPr>
            <p:ph type="body" sz="quarter" idx="1"/>
          </p:nvPr>
        </p:nvSpPr>
        <p:spPr>
          <a:prstGeom prst="rect">
            <a:avLst/>
          </a:prstGeom>
        </p:spPr>
        <p:txBody>
          <a:bodyPr/>
          <a:lstStyle>
            <a:lvl1pPr defTabSz="393191">
              <a:defRPr sz="2000" spc="0"/>
            </a:lvl1pPr>
          </a:lstStyle>
          <a:p>
            <a:r>
              <a:rPr dirty="0">
                <a:solidFill>
                  <a:srgbClr val="000000"/>
                </a:solidFill>
              </a:rPr>
              <a:t>community safety education ACT</a:t>
            </a:r>
          </a:p>
        </p:txBody>
      </p:sp>
      <p:sp>
        <p:nvSpPr>
          <p:cNvPr id="332" name="Shape 332"/>
          <p:cNvSpPr>
            <a:spLocks noGrp="1"/>
          </p:cNvSpPr>
          <p:nvPr>
            <p:ph type="title"/>
          </p:nvPr>
        </p:nvSpPr>
        <p:spPr>
          <a:prstGeom prst="rect">
            <a:avLst/>
          </a:prstGeom>
        </p:spPr>
        <p:txBody>
          <a:bodyPr/>
          <a:lstStyle>
            <a:lvl1pPr defTabSz="467359">
              <a:spcBef>
                <a:spcPts val="2200"/>
              </a:spcBef>
              <a:defRPr sz="4800">
                <a:solidFill>
                  <a:srgbClr val="0433FF"/>
                </a:solidFill>
              </a:defRPr>
            </a:lvl1pPr>
          </a:lstStyle>
          <a:p>
            <a:r>
              <a:t>hands empty</a:t>
            </a:r>
          </a:p>
        </p:txBody>
      </p:sp>
      <p:sp>
        <p:nvSpPr>
          <p:cNvPr id="333" name="Shape 333"/>
          <p:cNvSpPr/>
          <p:nvPr/>
        </p:nvSpPr>
        <p:spPr>
          <a:xfrm>
            <a:off x="437067" y="2454012"/>
            <a:ext cx="5979325" cy="166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You should have nothing in your hands, including a cell phone. </a:t>
            </a:r>
          </a:p>
        </p:txBody>
      </p:sp>
      <p:sp>
        <p:nvSpPr>
          <p:cNvPr id="334" name="Shape 334"/>
          <p:cNvSpPr/>
          <p:nvPr/>
        </p:nvSpPr>
        <p:spPr>
          <a:xfrm>
            <a:off x="437067" y="4311125"/>
            <a:ext cx="5979325" cy="166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Anything in your hands may appear to be a handgun to the officer. </a:t>
            </a:r>
          </a:p>
        </p:txBody>
      </p:sp>
      <p:pic>
        <p:nvPicPr>
          <p:cNvPr id="335" name="pasted-image.png"/>
          <p:cNvPicPr>
            <a:picLocks noChangeAspect="1"/>
          </p:cNvPicPr>
          <p:nvPr/>
        </p:nvPicPr>
        <p:blipFill>
          <a:blip r:embed="rId3">
            <a:extLst/>
          </a:blip>
          <a:stretch>
            <a:fillRect/>
          </a:stretch>
        </p:blipFill>
        <p:spPr>
          <a:xfrm>
            <a:off x="7748344" y="1950066"/>
            <a:ext cx="3902312" cy="5853468"/>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P spid="334"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40" name="Shape 340"/>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behaviors</a:t>
            </a:r>
          </a:p>
        </p:txBody>
      </p:sp>
      <p:sp>
        <p:nvSpPr>
          <p:cNvPr id="341" name="Shape 341"/>
          <p:cNvSpPr>
            <a:spLocks noGrp="1"/>
          </p:cNvSpPr>
          <p:nvPr>
            <p:ph type="body" idx="13"/>
          </p:nvPr>
        </p:nvSpPr>
        <p:spPr>
          <a:xfrm>
            <a:off x="5999014" y="5355938"/>
            <a:ext cx="6820377" cy="1442456"/>
          </a:xfrm>
          <a:prstGeom prst="rect">
            <a:avLst/>
          </a:prstGeom>
          <a:extLst>
            <a:ext uri="{C572A759-6A51-4108-AA02-DFA0A04FC94B}">
              <ma14:wrappingTextBoxFlag xmlns:ma14="http://schemas.microsoft.com/office/mac/drawingml/2011/main" xmlns="" val="1"/>
            </a:ext>
          </a:extLst>
        </p:spPr>
        <p:txBody>
          <a:bodyPr/>
          <a:lstStyle>
            <a:lvl1pPr marL="343508" indent="-343508" defTabSz="451468">
              <a:lnSpc>
                <a:spcPct val="100000"/>
              </a:lnSpc>
              <a:spcBef>
                <a:spcPts val="2100"/>
              </a:spcBef>
              <a:buClr>
                <a:srgbClr val="FF2600"/>
              </a:buClr>
              <a:buSzPct val="104999"/>
              <a:buFont typeface="Arial"/>
              <a:buChar char="•"/>
              <a:defRPr sz="2576" cap="none">
                <a:solidFill>
                  <a:srgbClr val="838787"/>
                </a:solidFill>
                <a:latin typeface="Avenir Next Medium"/>
                <a:ea typeface="Avenir Next Medium"/>
                <a:cs typeface="Avenir Next Medium"/>
                <a:sym typeface="Avenir Next Medium"/>
              </a:defRPr>
            </a:lvl1pPr>
          </a:lstStyle>
          <a:p>
            <a:r>
              <a:rPr dirty="0">
                <a:solidFill>
                  <a:srgbClr val="000000"/>
                </a:solidFill>
              </a:rPr>
              <a:t>Tell the officer if you are transporting any type of weapon - keep both hands on top of the steering wheel.</a:t>
            </a:r>
          </a:p>
        </p:txBody>
      </p:sp>
      <p:sp>
        <p:nvSpPr>
          <p:cNvPr id="342" name="Shape 342"/>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pic>
        <p:nvPicPr>
          <p:cNvPr id="343" name="image14.png"/>
          <p:cNvPicPr>
            <a:picLocks noChangeAspect="1"/>
          </p:cNvPicPr>
          <p:nvPr/>
        </p:nvPicPr>
        <p:blipFill>
          <a:blip r:embed="rId3">
            <a:extLst/>
          </a:blip>
          <a:stretch>
            <a:fillRect/>
          </a:stretch>
        </p:blipFill>
        <p:spPr>
          <a:xfrm>
            <a:off x="912546" y="3404349"/>
            <a:ext cx="4722832" cy="2882809"/>
          </a:xfrm>
          <a:prstGeom prst="rect">
            <a:avLst/>
          </a:prstGeom>
          <a:ln w="12700">
            <a:miter lim="400000"/>
          </a:ln>
        </p:spPr>
      </p:pic>
      <p:sp>
        <p:nvSpPr>
          <p:cNvPr id="344" name="Shape 344"/>
          <p:cNvSpPr/>
          <p:nvPr/>
        </p:nvSpPr>
        <p:spPr>
          <a:xfrm>
            <a:off x="5550665" y="3096492"/>
            <a:ext cx="6820377" cy="218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lang="en-US" sz="2800" dirty="0">
                <a:solidFill>
                  <a:srgbClr val="000000"/>
                </a:solidFill>
              </a:rPr>
              <a:t>DO NOT </a:t>
            </a:r>
            <a:r>
              <a:rPr sz="2800" dirty="0">
                <a:solidFill>
                  <a:srgbClr val="000000"/>
                </a:solidFill>
              </a:rPr>
              <a:t>Reach, dig, or search for their license or insurance documents before or while an officer is approaching.</a:t>
            </a:r>
          </a:p>
        </p:txBody>
      </p:sp>
      <p:sp>
        <p:nvSpPr>
          <p:cNvPr id="345" name="Shape 345"/>
          <p:cNvSpPr/>
          <p:nvPr/>
        </p:nvSpPr>
        <p:spPr>
          <a:xfrm>
            <a:off x="396738" y="2335646"/>
            <a:ext cx="12211324"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algn="ctr">
              <a:spcBef>
                <a:spcPts val="2800"/>
              </a:spcBef>
              <a:defRPr sz="3400">
                <a:solidFill>
                  <a:srgbClr val="838787"/>
                </a:solidFill>
                <a:latin typeface="Avenir Next Medium"/>
                <a:ea typeface="Avenir Next Medium"/>
                <a:cs typeface="Avenir Next Medium"/>
                <a:sym typeface="Avenir Next Medium"/>
              </a:defRPr>
            </a:pPr>
            <a:r>
              <a:rPr lang="en-US" dirty="0">
                <a:solidFill>
                  <a:srgbClr val="000000"/>
                </a:solidFill>
              </a:rPr>
              <a:t>For Drivers and Passengers:</a:t>
            </a:r>
            <a:endParaRPr dirty="0">
              <a:solidFill>
                <a:srgbClr val="000000"/>
              </a:solidFill>
            </a:endParaRPr>
          </a:p>
        </p:txBody>
      </p:sp>
      <p:sp>
        <p:nvSpPr>
          <p:cNvPr id="346" name="Shape 346"/>
          <p:cNvSpPr/>
          <p:nvPr/>
        </p:nvSpPr>
        <p:spPr>
          <a:xfrm>
            <a:off x="3092212" y="7020942"/>
            <a:ext cx="6820376" cy="218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373379" indent="-373379" defTabSz="490727">
              <a:spcBef>
                <a:spcPts val="23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lvl1pPr>
          </a:lstStyle>
          <a:p>
            <a:r>
              <a:rPr dirty="0">
                <a:solidFill>
                  <a:srgbClr val="000000"/>
                </a:solidFill>
              </a:rPr>
              <a:t>Drivers who transport handguns in their vehicles are encouraged to keep them in a separate location from license and insurance documentation.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3" animBg="1" advAuto="0"/>
      <p:bldP spid="344" grpId="2" animBg="1" advAuto="0"/>
      <p:bldP spid="345" grpId="1" animBg="1" advAuto="0"/>
      <p:bldP spid="346"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51" name="Shape 351"/>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52" name="Shape 352"/>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pic>
        <p:nvPicPr>
          <p:cNvPr id="353" name="image16.png"/>
          <p:cNvPicPr>
            <a:picLocks noChangeAspect="1"/>
          </p:cNvPicPr>
          <p:nvPr/>
        </p:nvPicPr>
        <p:blipFill>
          <a:blip r:embed="rId3">
            <a:extLst/>
          </a:blip>
          <a:stretch>
            <a:fillRect/>
          </a:stretch>
        </p:blipFill>
        <p:spPr>
          <a:xfrm>
            <a:off x="7408788" y="3578800"/>
            <a:ext cx="5207914" cy="3272466"/>
          </a:xfrm>
          <a:prstGeom prst="rect">
            <a:avLst/>
          </a:prstGeom>
          <a:ln w="12700">
            <a:miter lim="400000"/>
          </a:ln>
        </p:spPr>
      </p:pic>
      <p:sp>
        <p:nvSpPr>
          <p:cNvPr id="354" name="Shape 354"/>
          <p:cNvSpPr/>
          <p:nvPr/>
        </p:nvSpPr>
        <p:spPr>
          <a:xfrm>
            <a:off x="257319" y="6851264"/>
            <a:ext cx="6813540" cy="26390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408940" indent="-408940" defTabSz="537462">
              <a:lnSpc>
                <a:spcPct val="90000"/>
              </a:lnSpc>
              <a:spcBef>
                <a:spcPts val="25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pPr>
            <a:r>
              <a:rPr dirty="0">
                <a:solidFill>
                  <a:srgbClr val="000000"/>
                </a:solidFill>
              </a:rPr>
              <a:t>If stopped for a violation, law enforcement may ask you to exit for any reason.  </a:t>
            </a:r>
          </a:p>
          <a:p>
            <a:pPr marL="408940" indent="-408940" defTabSz="537462">
              <a:lnSpc>
                <a:spcPct val="90000"/>
              </a:lnSpc>
              <a:spcBef>
                <a:spcPts val="25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pPr>
            <a:r>
              <a:rPr dirty="0">
                <a:solidFill>
                  <a:srgbClr val="000000"/>
                </a:solidFill>
              </a:rPr>
              <a:t>If asked to exit the vehicle, check for passing vehicles to exit safely.</a:t>
            </a:r>
          </a:p>
        </p:txBody>
      </p:sp>
      <p:sp>
        <p:nvSpPr>
          <p:cNvPr id="355" name="Shape 355"/>
          <p:cNvSpPr/>
          <p:nvPr/>
        </p:nvSpPr>
        <p:spPr>
          <a:xfrm>
            <a:off x="595248" y="6057822"/>
            <a:ext cx="6813540" cy="635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rgbClr val="000000"/>
                </a:solidFill>
              </a:rPr>
              <a:t>Follow the officer’s directions.</a:t>
            </a:r>
          </a:p>
        </p:txBody>
      </p:sp>
      <p:sp>
        <p:nvSpPr>
          <p:cNvPr id="356" name="Shape 356"/>
          <p:cNvSpPr/>
          <p:nvPr/>
        </p:nvSpPr>
        <p:spPr>
          <a:xfrm>
            <a:off x="595248" y="4730979"/>
            <a:ext cx="6813540" cy="1168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rgbClr val="000000"/>
                </a:solidFill>
              </a:rPr>
              <a:t>Inform the officer of where the items are located; and </a:t>
            </a:r>
          </a:p>
        </p:txBody>
      </p:sp>
      <p:sp>
        <p:nvSpPr>
          <p:cNvPr id="357" name="Shape 357"/>
          <p:cNvSpPr/>
          <p:nvPr/>
        </p:nvSpPr>
        <p:spPr>
          <a:xfrm>
            <a:off x="257319" y="2551484"/>
            <a:ext cx="6813540" cy="2235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rgbClr val="000000"/>
                </a:solidFill>
              </a:rPr>
              <a:t>Before reaching into your glove box or under the seat to retrieve your proof of insurance or driver’s license: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4" animBg="1" advAuto="0"/>
      <p:bldP spid="355" grpId="3" animBg="1" advAuto="0"/>
      <p:bldP spid="356" grpId="2" animBg="1" advAuto="0"/>
      <p:bldP spid="357"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362" name="Shape 362"/>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behavior</a:t>
            </a:r>
          </a:p>
        </p:txBody>
      </p:sp>
      <p:sp>
        <p:nvSpPr>
          <p:cNvPr id="363" name="Shape 363"/>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pic>
        <p:nvPicPr>
          <p:cNvPr id="364" name="image19.png"/>
          <p:cNvPicPr>
            <a:picLocks noChangeAspect="1"/>
          </p:cNvPicPr>
          <p:nvPr/>
        </p:nvPicPr>
        <p:blipFill>
          <a:blip r:embed="rId3">
            <a:extLst/>
          </a:blip>
          <a:stretch>
            <a:fillRect/>
          </a:stretch>
        </p:blipFill>
        <p:spPr>
          <a:xfrm>
            <a:off x="7572815" y="3510631"/>
            <a:ext cx="5057129" cy="3371421"/>
          </a:xfrm>
          <a:prstGeom prst="rect">
            <a:avLst/>
          </a:prstGeom>
          <a:ln w="12700">
            <a:miter lim="400000"/>
          </a:ln>
        </p:spPr>
      </p:pic>
      <p:sp>
        <p:nvSpPr>
          <p:cNvPr id="365" name="Shape 365"/>
          <p:cNvSpPr/>
          <p:nvPr/>
        </p:nvSpPr>
        <p:spPr>
          <a:xfrm>
            <a:off x="512650" y="6366347"/>
            <a:ext cx="7002972" cy="1790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27912" lvl="1" indent="-363954" defTabSz="478342">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Exiting your vehicle may be perceived as aggressive behavior; and</a:t>
            </a:r>
          </a:p>
          <a:p>
            <a:pPr marL="727912" lvl="1" indent="-363954" defTabSz="478342">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A threat to the officer’s safety.</a:t>
            </a:r>
          </a:p>
        </p:txBody>
      </p:sp>
      <p:sp>
        <p:nvSpPr>
          <p:cNvPr id="366" name="Shape 366"/>
          <p:cNvSpPr/>
          <p:nvPr/>
        </p:nvSpPr>
        <p:spPr>
          <a:xfrm>
            <a:off x="512650" y="4636320"/>
            <a:ext cx="7002972" cy="166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lvl1pPr>
          </a:lstStyle>
          <a:p>
            <a:r>
              <a:rPr dirty="0">
                <a:solidFill>
                  <a:schemeClr val="bg1"/>
                </a:solidFill>
              </a:rPr>
              <a:t>Drivers and passengers should not exit the vehicle unless asked to do so.</a:t>
            </a:r>
          </a:p>
        </p:txBody>
      </p:sp>
      <p:sp>
        <p:nvSpPr>
          <p:cNvPr id="367" name="Shape 367"/>
          <p:cNvSpPr/>
          <p:nvPr/>
        </p:nvSpPr>
        <p:spPr>
          <a:xfrm>
            <a:off x="512650" y="2356260"/>
            <a:ext cx="7002972" cy="218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395602" indent="-395602"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rgbClr val="000000"/>
                </a:solidFill>
              </a:rPr>
              <a:t>Law enforcement officers, drivers, and passengers should respond with </a:t>
            </a:r>
            <a:r>
              <a:rPr dirty="0">
                <a:solidFill>
                  <a:srgbClr val="FF0000"/>
                </a:solidFill>
                <a:latin typeface="Avenir Next Demi Bold"/>
                <a:ea typeface="Avenir Next Demi Bold"/>
                <a:cs typeface="Avenir Next Demi Bold"/>
                <a:sym typeface="Avenir Next Demi Bold"/>
              </a:rPr>
              <a:t>courtesy</a:t>
            </a:r>
            <a:r>
              <a:rPr dirty="0">
                <a:solidFill>
                  <a:srgbClr val="000000"/>
                </a:solidFill>
              </a:rPr>
              <a:t> during traffic stops and other officer/citizen interactions.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3" animBg="1" advAuto="0"/>
      <p:bldP spid="366" grpId="2" animBg="1" advAuto="0"/>
      <p:bldP spid="367"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372" name="Shape 372"/>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actions &amp; responsibilities</a:t>
            </a:r>
          </a:p>
        </p:txBody>
      </p:sp>
      <p:sp>
        <p:nvSpPr>
          <p:cNvPr id="373" name="Shape 373"/>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pic>
        <p:nvPicPr>
          <p:cNvPr id="374" name="image18.png"/>
          <p:cNvPicPr>
            <a:picLocks noChangeAspect="1"/>
          </p:cNvPicPr>
          <p:nvPr/>
        </p:nvPicPr>
        <p:blipFill>
          <a:blip r:embed="rId3">
            <a:extLst/>
          </a:blip>
          <a:srcRect l="17170" t="32493" r="38111" b="25016"/>
          <a:stretch>
            <a:fillRect/>
          </a:stretch>
        </p:blipFill>
        <p:spPr>
          <a:xfrm>
            <a:off x="872989" y="2791175"/>
            <a:ext cx="4317474" cy="2734917"/>
          </a:xfrm>
          <a:prstGeom prst="rect">
            <a:avLst/>
          </a:prstGeom>
          <a:ln w="12700">
            <a:miter lim="400000"/>
          </a:ln>
        </p:spPr>
      </p:pic>
      <p:sp>
        <p:nvSpPr>
          <p:cNvPr id="375" name="Shape 375"/>
          <p:cNvSpPr/>
          <p:nvPr/>
        </p:nvSpPr>
        <p:spPr>
          <a:xfrm>
            <a:off x="5413283" y="2449453"/>
            <a:ext cx="7307238" cy="1701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Advise passengers to remain in the car unless other instructions are given by the law enforcement officer.</a:t>
            </a:r>
          </a:p>
        </p:txBody>
      </p:sp>
      <p:sp>
        <p:nvSpPr>
          <p:cNvPr id="376" name="Shape 376"/>
          <p:cNvSpPr/>
          <p:nvPr/>
        </p:nvSpPr>
        <p:spPr>
          <a:xfrm>
            <a:off x="5413283" y="5594583"/>
            <a:ext cx="7307238" cy="635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At the conclusion of the traffic stop:</a:t>
            </a:r>
          </a:p>
        </p:txBody>
      </p:sp>
      <p:sp>
        <p:nvSpPr>
          <p:cNvPr id="377" name="Shape 377"/>
          <p:cNvSpPr/>
          <p:nvPr/>
        </p:nvSpPr>
        <p:spPr>
          <a:xfrm>
            <a:off x="5413283" y="6348432"/>
            <a:ext cx="7307238" cy="635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17880" lvl="1"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Give the appropriate signals; and </a:t>
            </a:r>
          </a:p>
        </p:txBody>
      </p:sp>
      <p:sp>
        <p:nvSpPr>
          <p:cNvPr id="378" name="Shape 378"/>
          <p:cNvSpPr/>
          <p:nvPr/>
        </p:nvSpPr>
        <p:spPr>
          <a:xfrm>
            <a:off x="5413283" y="7102281"/>
            <a:ext cx="7307238" cy="1701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17880" lvl="1"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Safely return to the proper lane of traffic when released by the law enforcement officer.</a:t>
            </a:r>
          </a:p>
        </p:txBody>
      </p:sp>
      <p:sp>
        <p:nvSpPr>
          <p:cNvPr id="379" name="Shape 379"/>
          <p:cNvSpPr/>
          <p:nvPr/>
        </p:nvSpPr>
        <p:spPr>
          <a:xfrm>
            <a:off x="5413283" y="4292600"/>
            <a:ext cx="7307238" cy="1168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08940"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Advise passengers to behave and be courteous to the officer. </a:t>
            </a:r>
          </a:p>
        </p:txBody>
      </p:sp>
      <p:sp>
        <p:nvSpPr>
          <p:cNvPr id="380" name="Shape 380"/>
          <p:cNvSpPr/>
          <p:nvPr/>
        </p:nvSpPr>
        <p:spPr>
          <a:xfrm>
            <a:off x="135995" y="6425373"/>
            <a:ext cx="5238459" cy="2235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17880" lvl="1" indent="-408940" defTabSz="537462">
              <a:spcBef>
                <a:spcPts val="25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When the officer releases you, the officer will wait for you to move your vehicle first.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1" animBg="1" advAuto="0"/>
      <p:bldP spid="376" grpId="3" animBg="1" advAuto="0"/>
      <p:bldP spid="377" grpId="4" animBg="1" advAuto="0"/>
      <p:bldP spid="378" grpId="5" animBg="1" advAuto="0"/>
      <p:bldP spid="379" grpId="2" animBg="1" advAuto="0"/>
      <p:bldP spid="380" grpId="6"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body" sz="quarter" idx="1"/>
          </p:nvPr>
        </p:nvSpPr>
        <p:spPr>
          <a:prstGeom prst="rect">
            <a:avLst/>
          </a:prstGeom>
        </p:spPr>
        <p:txBody>
          <a:bodyPr/>
          <a:lstStyle>
            <a:lvl1pPr>
              <a:defRPr spc="100"/>
            </a:lvl1pPr>
          </a:lstStyle>
          <a:p>
            <a:r>
              <a:t>community safety education ACT</a:t>
            </a:r>
          </a:p>
        </p:txBody>
      </p:sp>
      <p:sp>
        <p:nvSpPr>
          <p:cNvPr id="182" name="Shape 182"/>
          <p:cNvSpPr>
            <a:spLocks noGrp="1"/>
          </p:cNvSpPr>
          <p:nvPr>
            <p:ph type="title"/>
          </p:nvPr>
        </p:nvSpPr>
        <p:spPr>
          <a:prstGeom prst="rect">
            <a:avLst/>
          </a:prstGeom>
        </p:spPr>
        <p:txBody>
          <a:bodyPr/>
          <a:lstStyle>
            <a:lvl1pPr algn="ctr">
              <a:lnSpc>
                <a:spcPct val="100000"/>
              </a:lnSpc>
              <a:defRPr sz="2500" cap="none">
                <a:solidFill>
                  <a:srgbClr val="1403EF"/>
                </a:solidFill>
                <a:latin typeface="Avenir Next Medium"/>
                <a:ea typeface="Avenir Next Medium"/>
                <a:cs typeface="Avenir Next Medium"/>
                <a:sym typeface="Avenir Next Medium"/>
              </a:defRPr>
            </a:lvl1pPr>
          </a:lstStyle>
          <a:p>
            <a:r>
              <a:t>Copyright (C) Notice</a:t>
            </a:r>
          </a:p>
        </p:txBody>
      </p:sp>
      <p:sp>
        <p:nvSpPr>
          <p:cNvPr id="183" name="Shape 183"/>
          <p:cNvSpPr>
            <a:spLocks noGrp="1"/>
          </p:cNvSpPr>
          <p:nvPr>
            <p:ph type="body" idx="13"/>
          </p:nvPr>
        </p:nvSpPr>
        <p:spPr>
          <a:xfrm>
            <a:off x="406400" y="4832611"/>
            <a:ext cx="12192000" cy="3852464"/>
          </a:xfrm>
          <a:prstGeom prst="rect">
            <a:avLst/>
          </a:prstGeom>
          <a:extLst>
            <a:ext uri="{C572A759-6A51-4108-AA02-DFA0A04FC94B}">
              <ma14:wrappingTextBoxFlag xmlns:ma14="http://schemas.microsoft.com/office/mac/drawingml/2011/main" xmlns="" val="1"/>
            </a:ext>
          </a:extLst>
        </p:spPr>
        <p:txBody>
          <a:bodyPr anchor="b"/>
          <a:lstStyle/>
          <a:p>
            <a:pPr defTabSz="321309">
              <a:lnSpc>
                <a:spcPct val="100000"/>
              </a:lnSpc>
              <a:spcBef>
                <a:spcPts val="500"/>
              </a:spcBef>
              <a:defRPr sz="1300" cap="none">
                <a:solidFill>
                  <a:srgbClr val="000000"/>
                </a:solidFill>
                <a:latin typeface="Avenir Next Medium"/>
                <a:ea typeface="Avenir Next Medium"/>
                <a:cs typeface="Avenir Next Medium"/>
                <a:sym typeface="Avenir Next Medium"/>
              </a:defRPr>
            </a:pPr>
            <a:r>
              <a:rPr dirty="0"/>
              <a:t>Copyright (C) Notice.  The materials are copyrighted (C), trademarked TM, and a trade secret as the property of the </a:t>
            </a:r>
            <a:r>
              <a:rPr dirty="0" err="1"/>
              <a:t>The</a:t>
            </a:r>
            <a:r>
              <a:rPr dirty="0"/>
              <a:t> Foundation for Safe Driving. Inc. and may not be reproduced without the express written permission of The Foundation for Safe Driving, Inc. , except under the following conditions:</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Texas public schools, charter schools, licensed driver education schools, Parent Taught Program instructors,</a:t>
            </a:r>
            <a:r>
              <a:rPr lang="en-US" dirty="0"/>
              <a:t> Texas Department of Licensing and Regulation,</a:t>
            </a:r>
            <a:r>
              <a:rPr dirty="0"/>
              <a:t> and Education Service Centers may reproduce and use copies of the Materials and Related Materials for the districts and schools' education use without obtaining the permission from The Foundation for Safe Driving, Inc.</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The residents of the state of Texas may reproduce and use copies of the Materials and Related Materials for individual personal use only without obtaining written permission of The Foundation for Safe Driving, Inc.   </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Any portion reproduce must be reproduced in its entirety and remain unedited, unaltered and unchanged in any way.</a:t>
            </a:r>
          </a:p>
          <a:p>
            <a:pPr marL="183814" indent="-183814" defTabSz="321309">
              <a:lnSpc>
                <a:spcPct val="100000"/>
              </a:lnSpc>
              <a:spcBef>
                <a:spcPts val="500"/>
              </a:spcBef>
              <a:buSzPct val="100000"/>
              <a:buAutoNum type="arabicPeriod"/>
              <a:defRPr sz="1300" cap="none">
                <a:solidFill>
                  <a:srgbClr val="000000"/>
                </a:solidFill>
                <a:latin typeface="Avenir Next Medium"/>
                <a:ea typeface="Avenir Next Medium"/>
                <a:cs typeface="Avenir Next Medium"/>
                <a:sym typeface="Avenir Next Medium"/>
              </a:defRPr>
            </a:pPr>
            <a:r>
              <a:rPr dirty="0"/>
              <a:t>No monetary charge can be made for the reproduced materials or any document containing them.  </a:t>
            </a:r>
          </a:p>
          <a:p>
            <a:pPr defTabSz="321309">
              <a:lnSpc>
                <a:spcPct val="100000"/>
              </a:lnSpc>
              <a:spcBef>
                <a:spcPts val="500"/>
              </a:spcBef>
              <a:defRPr sz="1300" cap="none">
                <a:solidFill>
                  <a:srgbClr val="000000"/>
                </a:solidFill>
                <a:latin typeface="Avenir Next Medium"/>
                <a:ea typeface="Avenir Next Medium"/>
                <a:cs typeface="Avenir Next Medium"/>
                <a:sym typeface="Avenir Next Medium"/>
              </a:defRPr>
            </a:pPr>
            <a:r>
              <a:rPr dirty="0"/>
              <a:t>Private entities or persons located in Texas that are not Texas public school districts, Texas Education Service Centers, Parent Taught Program instructors, or Texas Charter Schools or any entity, whether public or private, educational or non-educational, located outside the state of Texas MUST obtain written approval from The Foundation for Safe Driving, Inc. and will be required to enter into a license agreement that may involve the payment of licensing fee or a royalty.  For more information contact:  The Foundation for Safe Driving, Executive Director, 929 Gessner Road, Houston, TX 77024 or e-mail njsaint@foundationforsafedriving.org.</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 </a:t>
            </a:r>
          </a:p>
        </p:txBody>
      </p:sp>
      <p:sp>
        <p:nvSpPr>
          <p:cNvPr id="385" name="Shape 385"/>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proper behaviors</a:t>
            </a:r>
          </a:p>
        </p:txBody>
      </p:sp>
      <p:sp>
        <p:nvSpPr>
          <p:cNvPr id="386" name="Shape 386"/>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pic>
        <p:nvPicPr>
          <p:cNvPr id="387" name="image20.png"/>
          <p:cNvPicPr>
            <a:picLocks noChangeAspect="1"/>
          </p:cNvPicPr>
          <p:nvPr/>
        </p:nvPicPr>
        <p:blipFill>
          <a:blip r:embed="rId3">
            <a:extLst/>
          </a:blip>
          <a:srcRect l="44537"/>
          <a:stretch>
            <a:fillRect/>
          </a:stretch>
        </p:blipFill>
        <p:spPr>
          <a:xfrm>
            <a:off x="980691" y="3244518"/>
            <a:ext cx="4820225" cy="4462935"/>
          </a:xfrm>
          <a:prstGeom prst="rect">
            <a:avLst/>
          </a:prstGeom>
          <a:ln w="12700">
            <a:miter lim="400000"/>
          </a:ln>
        </p:spPr>
      </p:pic>
      <p:sp>
        <p:nvSpPr>
          <p:cNvPr id="388" name="Shape 388"/>
          <p:cNvSpPr/>
          <p:nvPr/>
        </p:nvSpPr>
        <p:spPr>
          <a:xfrm>
            <a:off x="5957146" y="2063956"/>
            <a:ext cx="6115260" cy="177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426719"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Refrain from </a:t>
            </a:r>
            <a:r>
              <a:rPr dirty="0">
                <a:solidFill>
                  <a:srgbClr val="0433FF"/>
                </a:solidFill>
                <a:latin typeface="Avenir Next Demi Bold"/>
                <a:ea typeface="Avenir Next Demi Bold"/>
                <a:cs typeface="Avenir Next Demi Bold"/>
                <a:sym typeface="Avenir Next Demi Bold"/>
              </a:rPr>
              <a:t>arguing </a:t>
            </a:r>
            <a:r>
              <a:rPr dirty="0">
                <a:solidFill>
                  <a:schemeClr val="bg1"/>
                </a:solidFill>
              </a:rPr>
              <a:t>the charge during the traffic stop or detention. </a:t>
            </a:r>
          </a:p>
        </p:txBody>
      </p:sp>
      <p:sp>
        <p:nvSpPr>
          <p:cNvPr id="389" name="Shape 389"/>
          <p:cNvSpPr/>
          <p:nvPr/>
        </p:nvSpPr>
        <p:spPr>
          <a:xfrm>
            <a:off x="5957146" y="3974298"/>
            <a:ext cx="6115260" cy="121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426719"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Signing a citation is not admitting </a:t>
            </a:r>
            <a:r>
              <a:rPr dirty="0">
                <a:solidFill>
                  <a:srgbClr val="0433FF"/>
                </a:solidFill>
                <a:latin typeface="Avenir Next Demi Bold"/>
                <a:ea typeface="Avenir Next Demi Bold"/>
                <a:cs typeface="Avenir Next Demi Bold"/>
                <a:sym typeface="Avenir Next Demi Bold"/>
              </a:rPr>
              <a:t>guilt</a:t>
            </a:r>
            <a:r>
              <a:rPr dirty="0"/>
              <a:t>.</a:t>
            </a:r>
          </a:p>
        </p:txBody>
      </p:sp>
      <p:sp>
        <p:nvSpPr>
          <p:cNvPr id="390" name="Shape 390"/>
          <p:cNvSpPr/>
          <p:nvPr/>
        </p:nvSpPr>
        <p:spPr>
          <a:xfrm>
            <a:off x="5957146" y="5384760"/>
            <a:ext cx="6115260" cy="177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426719"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If you wish to </a:t>
            </a:r>
            <a:r>
              <a:rPr dirty="0">
                <a:solidFill>
                  <a:srgbClr val="0433FF"/>
                </a:solidFill>
                <a:latin typeface="Avenir Next Demi Bold"/>
                <a:ea typeface="Avenir Next Demi Bold"/>
                <a:cs typeface="Avenir Next Demi Bold"/>
                <a:sym typeface="Avenir Next Demi Bold"/>
              </a:rPr>
              <a:t>contest</a:t>
            </a:r>
            <a:r>
              <a:rPr dirty="0"/>
              <a:t> </a:t>
            </a:r>
            <a:r>
              <a:rPr dirty="0">
                <a:solidFill>
                  <a:schemeClr val="bg1"/>
                </a:solidFill>
              </a:rPr>
              <a:t>the charge, you should argue your case before:</a:t>
            </a:r>
          </a:p>
        </p:txBody>
      </p:sp>
      <p:sp>
        <p:nvSpPr>
          <p:cNvPr id="391" name="Shape 391"/>
          <p:cNvSpPr/>
          <p:nvPr/>
        </p:nvSpPr>
        <p:spPr>
          <a:xfrm>
            <a:off x="5957146" y="7242981"/>
            <a:ext cx="6115260" cy="1549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53438" lvl="1"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A judge; or</a:t>
            </a:r>
          </a:p>
          <a:p>
            <a:pPr marL="853438" lvl="1" indent="-426719" defTabSz="56083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chemeClr val="bg1"/>
                </a:solidFill>
              </a:rPr>
              <a:t>Request a jury trial.</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animBg="1" advAuto="0"/>
      <p:bldP spid="389" grpId="2" animBg="1" advAuto="0"/>
      <p:bldP spid="390" grpId="3" animBg="1" advAuto="0"/>
      <p:bldP spid="391"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 </a:t>
            </a:r>
          </a:p>
        </p:txBody>
      </p:sp>
      <p:sp>
        <p:nvSpPr>
          <p:cNvPr id="396" name="Shape 396"/>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role of law enforcement</a:t>
            </a:r>
          </a:p>
        </p:txBody>
      </p:sp>
      <p:sp>
        <p:nvSpPr>
          <p:cNvPr id="397" name="Shape 397"/>
          <p:cNvSpPr>
            <a:spLocks noGrp="1"/>
          </p:cNvSpPr>
          <p:nvPr>
            <p:ph type="body" idx="13"/>
          </p:nvPr>
        </p:nvSpPr>
        <p:spPr>
          <a:xfrm>
            <a:off x="452127" y="5852033"/>
            <a:ext cx="8059430" cy="1909148"/>
          </a:xfrm>
          <a:prstGeom prst="rect">
            <a:avLst/>
          </a:prstGeom>
          <a:extLst>
            <a:ext uri="{C572A759-6A51-4108-AA02-DFA0A04FC94B}">
              <ma14:wrappingTextBoxFlag xmlns:ma14="http://schemas.microsoft.com/office/mac/drawingml/2011/main" xmlns="" val="1"/>
            </a:ext>
          </a:extLst>
        </p:spPr>
        <p:txBody>
          <a:bodyPr/>
          <a:lstStyle>
            <a:lvl1pPr marL="444500" indent="-444500">
              <a:lnSpc>
                <a:spcPct val="100000"/>
              </a:lnSpc>
              <a:spcBef>
                <a:spcPts val="2800"/>
              </a:spcBef>
              <a:buClr>
                <a:srgbClr val="FF2600"/>
              </a:buClr>
              <a:buSzPct val="104999"/>
              <a:buFont typeface="Arial"/>
              <a:buChar char="•"/>
              <a:defRPr sz="3400" cap="none">
                <a:solidFill>
                  <a:srgbClr val="838787"/>
                </a:solidFill>
                <a:latin typeface="Avenir Next Medium"/>
                <a:ea typeface="Avenir Next Medium"/>
                <a:cs typeface="Avenir Next Medium"/>
                <a:sym typeface="Avenir Next Medium"/>
              </a:defRPr>
            </a:lvl1pPr>
          </a:lstStyle>
          <a:p>
            <a:r>
              <a:rPr dirty="0">
                <a:solidFill>
                  <a:schemeClr val="bg1"/>
                </a:solidFill>
              </a:rPr>
              <a:t>Ensure you make it home safely and law enforcement makes it home safely.</a:t>
            </a:r>
          </a:p>
        </p:txBody>
      </p:sp>
      <p:sp>
        <p:nvSpPr>
          <p:cNvPr id="398" name="Shape 398"/>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pic>
        <p:nvPicPr>
          <p:cNvPr id="399" name="image21.png"/>
          <p:cNvPicPr>
            <a:picLocks noChangeAspect="1"/>
          </p:cNvPicPr>
          <p:nvPr/>
        </p:nvPicPr>
        <p:blipFill>
          <a:blip r:embed="rId3">
            <a:extLst/>
          </a:blip>
          <a:srcRect l="46562" t="34448" b="22712"/>
          <a:stretch>
            <a:fillRect/>
          </a:stretch>
        </p:blipFill>
        <p:spPr>
          <a:xfrm>
            <a:off x="8629991" y="3209439"/>
            <a:ext cx="3257553" cy="3917030"/>
          </a:xfrm>
          <a:prstGeom prst="rect">
            <a:avLst/>
          </a:prstGeom>
          <a:ln w="12700">
            <a:miter lim="400000"/>
          </a:ln>
        </p:spPr>
      </p:pic>
      <p:sp>
        <p:nvSpPr>
          <p:cNvPr id="400" name="Shape 400"/>
          <p:cNvSpPr/>
          <p:nvPr/>
        </p:nvSpPr>
        <p:spPr>
          <a:xfrm>
            <a:off x="452127" y="4487612"/>
            <a:ext cx="8059430"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1pPr>
          </a:lstStyle>
          <a:p>
            <a:r>
              <a:rPr dirty="0">
                <a:solidFill>
                  <a:schemeClr val="bg1"/>
                </a:solidFill>
              </a:rPr>
              <a:t>Enforce the State’s traffic laws.</a:t>
            </a:r>
          </a:p>
        </p:txBody>
      </p:sp>
      <p:sp>
        <p:nvSpPr>
          <p:cNvPr id="401" name="Shape 401"/>
          <p:cNvSpPr/>
          <p:nvPr/>
        </p:nvSpPr>
        <p:spPr>
          <a:xfrm>
            <a:off x="452127" y="3101743"/>
            <a:ext cx="8059430"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1pPr>
          </a:lstStyle>
          <a:p>
            <a:r>
              <a:rPr dirty="0">
                <a:solidFill>
                  <a:schemeClr val="bg1"/>
                </a:solidFill>
              </a:rPr>
              <a:t>Provide assistance to Texas’ citizens.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3" animBg="1" advAuto="0"/>
      <p:bldP spid="400" grpId="2" animBg="1" advAuto="0"/>
      <p:bldP spid="401"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06" name="Shape 406"/>
          <p:cNvSpPr>
            <a:spLocks noGrp="1"/>
          </p:cNvSpPr>
          <p:nvPr>
            <p:ph type="title"/>
          </p:nvPr>
        </p:nvSpPr>
        <p:spPr>
          <a:xfrm>
            <a:off x="406400" y="1422723"/>
            <a:ext cx="12192000" cy="723901"/>
          </a:xfrm>
          <a:prstGeom prst="rect">
            <a:avLst/>
          </a:prstGeom>
        </p:spPr>
        <p:txBody>
          <a:bodyPr/>
          <a:lstStyle>
            <a:lvl1pPr algn="ctr" defTabSz="467359">
              <a:spcBef>
                <a:spcPts val="2200"/>
              </a:spcBef>
              <a:defRPr sz="4800">
                <a:solidFill>
                  <a:srgbClr val="1403EF"/>
                </a:solidFill>
              </a:defRPr>
            </a:lvl1pPr>
          </a:lstStyle>
          <a:p>
            <a:r>
              <a:t>your rights</a:t>
            </a:r>
          </a:p>
        </p:txBody>
      </p:sp>
      <p:sp>
        <p:nvSpPr>
          <p:cNvPr id="407" name="Shape 407"/>
          <p:cNvSpPr>
            <a:spLocks noGrp="1"/>
          </p:cNvSpPr>
          <p:nvPr>
            <p:ph type="body" idx="13"/>
          </p:nvPr>
        </p:nvSpPr>
        <p:spPr>
          <a:xfrm>
            <a:off x="5394021" y="2142109"/>
            <a:ext cx="7268187" cy="1810567"/>
          </a:xfrm>
          <a:prstGeom prst="rect">
            <a:avLst/>
          </a:prstGeom>
          <a:extLst>
            <a:ext uri="{C572A759-6A51-4108-AA02-DFA0A04FC94B}">
              <ma14:wrappingTextBoxFlag xmlns:ma14="http://schemas.microsoft.com/office/mac/drawingml/2011/main" xmlns="" val="1"/>
            </a:ext>
          </a:extLst>
        </p:spPr>
        <p:txBody>
          <a:bodyPr/>
          <a:lstStyle>
            <a:lvl1pPr marL="435609" indent="-435609" defTabSz="572516">
              <a:lnSpc>
                <a:spcPct val="100000"/>
              </a:lnSpc>
              <a:spcBef>
                <a:spcPts val="2700"/>
              </a:spcBef>
              <a:buClr>
                <a:srgbClr val="FF2600"/>
              </a:buClr>
              <a:buSzPct val="104999"/>
              <a:buFont typeface="Arial"/>
              <a:buChar char="•"/>
              <a:defRPr sz="3300" cap="none">
                <a:solidFill>
                  <a:srgbClr val="838787"/>
                </a:solidFill>
                <a:latin typeface="Avenir Next Medium"/>
                <a:ea typeface="Avenir Next Medium"/>
                <a:cs typeface="Avenir Next Medium"/>
                <a:sym typeface="Avenir Next Medium"/>
              </a:defRPr>
            </a:lvl1pPr>
          </a:lstStyle>
          <a:p>
            <a:r>
              <a:rPr dirty="0">
                <a:solidFill>
                  <a:schemeClr val="bg1"/>
                </a:solidFill>
              </a:rPr>
              <a:t>Right to remain silent, except for truthfully identifying themselves. </a:t>
            </a:r>
          </a:p>
        </p:txBody>
      </p:sp>
      <p:sp>
        <p:nvSpPr>
          <p:cNvPr id="408" name="Shape 408"/>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pic>
        <p:nvPicPr>
          <p:cNvPr id="409" name="image23.png"/>
          <p:cNvPicPr>
            <a:picLocks noChangeAspect="1"/>
          </p:cNvPicPr>
          <p:nvPr/>
        </p:nvPicPr>
        <p:blipFill>
          <a:blip r:embed="rId3">
            <a:extLst/>
          </a:blip>
          <a:srcRect l="32567" r="7137"/>
          <a:stretch>
            <a:fillRect/>
          </a:stretch>
        </p:blipFill>
        <p:spPr>
          <a:xfrm>
            <a:off x="848620" y="2992920"/>
            <a:ext cx="4134953" cy="4572002"/>
          </a:xfrm>
          <a:prstGeom prst="rect">
            <a:avLst/>
          </a:prstGeom>
          <a:ln w="12700">
            <a:miter lim="400000"/>
          </a:ln>
        </p:spPr>
      </p:pic>
      <p:sp>
        <p:nvSpPr>
          <p:cNvPr id="410" name="Shape 410"/>
          <p:cNvSpPr/>
          <p:nvPr/>
        </p:nvSpPr>
        <p:spPr>
          <a:xfrm>
            <a:off x="5394021" y="3479713"/>
            <a:ext cx="7268187"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chemeClr val="bg1"/>
                </a:solidFill>
              </a:rPr>
              <a:t>Right to refuse to have vehicle searched. </a:t>
            </a:r>
          </a:p>
        </p:txBody>
      </p:sp>
      <p:sp>
        <p:nvSpPr>
          <p:cNvPr id="411" name="Shape 411"/>
          <p:cNvSpPr/>
          <p:nvPr/>
        </p:nvSpPr>
        <p:spPr>
          <a:xfrm>
            <a:off x="5394021" y="4822947"/>
            <a:ext cx="7268187" cy="2032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49248" lvl="1" indent="-374623" defTabSz="492363">
              <a:spcBef>
                <a:spcPts val="2300"/>
              </a:spcBef>
              <a:buClr>
                <a:srgbClr val="FF2600"/>
              </a:buClr>
              <a:buSzPct val="104999"/>
              <a:buFont typeface="Arial"/>
              <a:buChar char="•"/>
              <a:defRPr sz="2800">
                <a:solidFill>
                  <a:srgbClr val="838787"/>
                </a:solidFill>
                <a:latin typeface="Avenir Next Medium"/>
                <a:ea typeface="Avenir Next Medium"/>
                <a:cs typeface="Avenir Next Medium"/>
                <a:sym typeface="Avenir Next Medium"/>
              </a:defRPr>
            </a:pPr>
            <a:r>
              <a:rPr dirty="0">
                <a:solidFill>
                  <a:schemeClr val="bg1"/>
                </a:solidFill>
              </a:rPr>
              <a:t>However, if </a:t>
            </a:r>
            <a:r>
              <a:rPr lang="en-US" dirty="0">
                <a:solidFill>
                  <a:schemeClr val="bg1"/>
                </a:solidFill>
              </a:rPr>
              <a:t>an </a:t>
            </a:r>
            <a:r>
              <a:rPr dirty="0">
                <a:solidFill>
                  <a:schemeClr val="bg1"/>
                </a:solidFill>
              </a:rPr>
              <a:t>officer has reason to believe that vehicle contains evidence of a crime, the vehicle can be searched without consent.</a:t>
            </a:r>
          </a:p>
        </p:txBody>
      </p:sp>
      <p:sp>
        <p:nvSpPr>
          <p:cNvPr id="412" name="Shape 412"/>
          <p:cNvSpPr/>
          <p:nvPr/>
        </p:nvSpPr>
        <p:spPr>
          <a:xfrm>
            <a:off x="5394021" y="6967366"/>
            <a:ext cx="7268187" cy="1816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lang="en-US" dirty="0">
                <a:solidFill>
                  <a:schemeClr val="bg1"/>
                </a:solidFill>
              </a:rPr>
              <a:t>If an o</a:t>
            </a:r>
            <a:r>
              <a:rPr dirty="0">
                <a:solidFill>
                  <a:schemeClr val="bg1"/>
                </a:solidFill>
              </a:rPr>
              <a:t>fficer suspects a weapon, the officer may conduct a pat-down search.</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1" animBg="1" advAuto="0"/>
      <p:bldP spid="410" grpId="2" animBg="1" advAuto="0"/>
      <p:bldP spid="411" grpId="3" animBg="1" advAuto="0"/>
      <p:bldP spid="412" grpId="4"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17" name="Shape 417"/>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Show Driver’s License</a:t>
            </a:r>
          </a:p>
        </p:txBody>
      </p:sp>
      <p:sp>
        <p:nvSpPr>
          <p:cNvPr id="418" name="Shape 418"/>
          <p:cNvSpPr>
            <a:spLocks noGrp="1"/>
          </p:cNvSpPr>
          <p:nvPr>
            <p:ph type="body" idx="13"/>
          </p:nvPr>
        </p:nvSpPr>
        <p:spPr>
          <a:xfrm>
            <a:off x="321804" y="2433060"/>
            <a:ext cx="7231451" cy="1034327"/>
          </a:xfrm>
          <a:prstGeom prst="rect">
            <a:avLst/>
          </a:prstGeom>
          <a:extLst>
            <a:ext uri="{C572A759-6A51-4108-AA02-DFA0A04FC94B}">
              <ma14:wrappingTextBoxFlag xmlns:ma14="http://schemas.microsoft.com/office/mac/drawingml/2011/main" xmlns="" val="1"/>
            </a:ext>
          </a:extLst>
        </p:spPr>
        <p:txBody>
          <a:bodyPr/>
          <a:lstStyle>
            <a:lvl1pPr marL="435609" indent="-435609" defTabSz="572516">
              <a:lnSpc>
                <a:spcPct val="100000"/>
              </a:lnSpc>
              <a:spcBef>
                <a:spcPts val="2700"/>
              </a:spcBef>
              <a:buClr>
                <a:srgbClr val="FF2600"/>
              </a:buClr>
              <a:buSzPct val="104999"/>
              <a:buFont typeface="Arial"/>
              <a:buChar char="•"/>
              <a:defRPr sz="3300" cap="none">
                <a:solidFill>
                  <a:srgbClr val="838787"/>
                </a:solidFill>
                <a:latin typeface="Avenir Next Medium"/>
                <a:ea typeface="Avenir Next Medium"/>
                <a:cs typeface="Avenir Next Medium"/>
                <a:sym typeface="Avenir Next Medium"/>
              </a:defRPr>
            </a:lvl1pPr>
          </a:lstStyle>
          <a:p>
            <a:r>
              <a:rPr dirty="0">
                <a:solidFill>
                  <a:schemeClr val="bg1"/>
                </a:solidFill>
              </a:rPr>
              <a:t>Required to show driver’s license. </a:t>
            </a:r>
          </a:p>
        </p:txBody>
      </p:sp>
      <p:sp>
        <p:nvSpPr>
          <p:cNvPr id="419" name="Shape 419"/>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pic>
        <p:nvPicPr>
          <p:cNvPr id="420" name="image24.png"/>
          <p:cNvPicPr>
            <a:picLocks noChangeAspect="1"/>
          </p:cNvPicPr>
          <p:nvPr/>
        </p:nvPicPr>
        <p:blipFill>
          <a:blip r:embed="rId3">
            <a:extLst/>
          </a:blip>
          <a:srcRect r="19529"/>
          <a:stretch>
            <a:fillRect/>
          </a:stretch>
        </p:blipFill>
        <p:spPr>
          <a:xfrm>
            <a:off x="7176127" y="3583626"/>
            <a:ext cx="5628470" cy="3745768"/>
          </a:xfrm>
          <a:prstGeom prst="rect">
            <a:avLst/>
          </a:prstGeom>
          <a:ln w="12700">
            <a:miter lim="400000"/>
          </a:ln>
        </p:spPr>
      </p:pic>
      <p:sp>
        <p:nvSpPr>
          <p:cNvPr id="421" name="Shape 421"/>
          <p:cNvSpPr/>
          <p:nvPr/>
        </p:nvSpPr>
        <p:spPr>
          <a:xfrm>
            <a:off x="321804" y="3407109"/>
            <a:ext cx="6629414"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chemeClr val="bg1"/>
                </a:solidFill>
              </a:rPr>
              <a:t>If you do not show driver’s license, tell officer your:</a:t>
            </a:r>
          </a:p>
        </p:txBody>
      </p:sp>
      <p:sp>
        <p:nvSpPr>
          <p:cNvPr id="422" name="Shape 422"/>
          <p:cNvSpPr/>
          <p:nvPr/>
        </p:nvSpPr>
        <p:spPr>
          <a:xfrm>
            <a:off x="321804" y="4836306"/>
            <a:ext cx="7231451" cy="2070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23110" lvl="1" indent="-361554" defTabSz="475188">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Name;</a:t>
            </a:r>
          </a:p>
          <a:p>
            <a:pPr marL="723110" lvl="1" indent="-361554" defTabSz="475188">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Address; and </a:t>
            </a:r>
          </a:p>
          <a:p>
            <a:pPr marL="723110" lvl="1" indent="-361554" defTabSz="475188">
              <a:spcBef>
                <a:spcPts val="2200"/>
              </a:spcBef>
              <a:buClr>
                <a:srgbClr val="FF2600"/>
              </a:buClr>
              <a:buSzPct val="104999"/>
              <a:buFont typeface="Arial"/>
              <a:buChar char="•"/>
              <a:defRPr sz="2700">
                <a:solidFill>
                  <a:srgbClr val="838787"/>
                </a:solidFill>
                <a:latin typeface="Avenir Next Medium"/>
                <a:ea typeface="Avenir Next Medium"/>
                <a:cs typeface="Avenir Next Medium"/>
                <a:sym typeface="Avenir Next Medium"/>
              </a:defRPr>
            </a:pPr>
            <a:r>
              <a:rPr dirty="0">
                <a:solidFill>
                  <a:schemeClr val="bg1"/>
                </a:solidFill>
              </a:rPr>
              <a:t>Date of birth.</a:t>
            </a:r>
          </a:p>
        </p:txBody>
      </p:sp>
      <p:sp>
        <p:nvSpPr>
          <p:cNvPr id="423" name="Shape 423"/>
          <p:cNvSpPr/>
          <p:nvPr/>
        </p:nvSpPr>
        <p:spPr>
          <a:xfrm>
            <a:off x="321803" y="7091002"/>
            <a:ext cx="6762137"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35609" indent="-435609" defTabSz="572516">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chemeClr val="bg1"/>
                </a:solidFill>
              </a:rPr>
              <a:t>Commit an offense if you give a false or fictitious name.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1" animBg="1" advAuto="0"/>
      <p:bldP spid="421" grpId="2" animBg="1" advAuto="0"/>
      <p:bldP spid="422" grpId="3" animBg="1" advAuto="0"/>
      <p:bldP spid="423" grpId="4"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28" name="Shape 428"/>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Feel unsafe</a:t>
            </a:r>
          </a:p>
        </p:txBody>
      </p:sp>
      <p:sp>
        <p:nvSpPr>
          <p:cNvPr id="429" name="Shape 429"/>
          <p:cNvSpPr>
            <a:spLocks noGrp="1"/>
          </p:cNvSpPr>
          <p:nvPr>
            <p:ph type="body" idx="13"/>
          </p:nvPr>
        </p:nvSpPr>
        <p:spPr>
          <a:xfrm>
            <a:off x="5439102" y="2908299"/>
            <a:ext cx="6855802" cy="1676227"/>
          </a:xfrm>
          <a:prstGeom prst="rect">
            <a:avLst/>
          </a:prstGeom>
          <a:extLst>
            <a:ext uri="{C572A759-6A51-4108-AA02-DFA0A04FC94B}">
              <ma14:wrappingTextBoxFlag xmlns:ma14="http://schemas.microsoft.com/office/mac/drawingml/2011/main" xmlns="" val="1"/>
            </a:ext>
          </a:extLst>
        </p:spPr>
        <p:txBody>
          <a:bodyPr>
            <a:normAutofit fontScale="85000" lnSpcReduction="20000"/>
          </a:bodyPr>
          <a:lstStyle>
            <a:lvl1pPr marL="293370" indent="-293370" defTabSz="385572">
              <a:lnSpc>
                <a:spcPct val="100000"/>
              </a:lnSpc>
              <a:spcBef>
                <a:spcPts val="1800"/>
              </a:spcBef>
              <a:buClr>
                <a:srgbClr val="FF2600"/>
              </a:buClr>
              <a:buSzPct val="104999"/>
              <a:buFont typeface="Arial"/>
              <a:buChar char="•"/>
              <a:defRPr sz="2200" cap="none">
                <a:solidFill>
                  <a:srgbClr val="838787"/>
                </a:solidFill>
                <a:latin typeface="Avenir Next Medium"/>
                <a:ea typeface="Avenir Next Medium"/>
                <a:cs typeface="Avenir Next Medium"/>
                <a:sym typeface="Avenir Next Medium"/>
              </a:defRPr>
            </a:lvl1pPr>
          </a:lstStyle>
          <a:p>
            <a:r>
              <a:rPr sz="2800" dirty="0">
                <a:solidFill>
                  <a:schemeClr val="bg1"/>
                </a:solidFill>
              </a:rPr>
              <a:t>If you feel the area is unsafe to stop immediately or if you have concerns the vehicle is not a real police vehicle, you can take the following steps to minimize the risk of being arrested or charges being filed against you</a:t>
            </a:r>
            <a:r>
              <a:rPr dirty="0">
                <a:solidFill>
                  <a:schemeClr val="bg1"/>
                </a:solidFill>
              </a:rPr>
              <a:t>:</a:t>
            </a:r>
            <a:r>
              <a:rPr dirty="0"/>
              <a:t> </a:t>
            </a:r>
          </a:p>
        </p:txBody>
      </p:sp>
      <p:sp>
        <p:nvSpPr>
          <p:cNvPr id="430" name="Shape 430"/>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pic>
        <p:nvPicPr>
          <p:cNvPr id="431" name="image26.png"/>
          <p:cNvPicPr>
            <a:picLocks noChangeAspect="1"/>
          </p:cNvPicPr>
          <p:nvPr/>
        </p:nvPicPr>
        <p:blipFill>
          <a:blip r:embed="rId3">
            <a:extLst/>
          </a:blip>
          <a:stretch>
            <a:fillRect/>
          </a:stretch>
        </p:blipFill>
        <p:spPr>
          <a:xfrm>
            <a:off x="1065486" y="3432300"/>
            <a:ext cx="4343326" cy="2889001"/>
          </a:xfrm>
          <a:prstGeom prst="rect">
            <a:avLst/>
          </a:prstGeom>
          <a:ln w="12700">
            <a:miter lim="400000"/>
          </a:ln>
        </p:spPr>
      </p:pic>
      <p:sp>
        <p:nvSpPr>
          <p:cNvPr id="432" name="Shape 432"/>
          <p:cNvSpPr/>
          <p:nvPr/>
        </p:nvSpPr>
        <p:spPr>
          <a:xfrm>
            <a:off x="5715669" y="4684735"/>
            <a:ext cx="6855802" cy="9279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586740" lvl="1" indent="-293370" defTabSz="385572">
              <a:spcBef>
                <a:spcPts val="1800"/>
              </a:spcBef>
              <a:buClr>
                <a:srgbClr val="FF2600"/>
              </a:buClr>
              <a:buSzPct val="104999"/>
              <a:buFont typeface="Arial"/>
              <a:buChar char="•"/>
              <a:defRPr sz="2200">
                <a:solidFill>
                  <a:srgbClr val="838787"/>
                </a:solidFill>
                <a:latin typeface="Avenir Next Medium"/>
                <a:ea typeface="Avenir Next Medium"/>
                <a:cs typeface="Avenir Next Medium"/>
                <a:sym typeface="Avenir Next Medium"/>
              </a:defRPr>
            </a:pPr>
            <a:r>
              <a:rPr dirty="0">
                <a:solidFill>
                  <a:schemeClr val="bg1"/>
                </a:solidFill>
              </a:rPr>
              <a:t>Turn on your hazard lights and drive slowly and carefully below the posted speed limit;</a:t>
            </a:r>
          </a:p>
        </p:txBody>
      </p:sp>
      <p:sp>
        <p:nvSpPr>
          <p:cNvPr id="433" name="Shape 433"/>
          <p:cNvSpPr/>
          <p:nvPr/>
        </p:nvSpPr>
        <p:spPr>
          <a:xfrm>
            <a:off x="5715669" y="5612647"/>
            <a:ext cx="6855802" cy="9279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586740" lvl="1" indent="-293370" defTabSz="385572">
              <a:spcBef>
                <a:spcPts val="1800"/>
              </a:spcBef>
              <a:buClr>
                <a:srgbClr val="FF2600"/>
              </a:buClr>
              <a:buSzPct val="104999"/>
              <a:buFont typeface="Arial"/>
              <a:buChar char="•"/>
              <a:defRPr sz="2200">
                <a:solidFill>
                  <a:srgbClr val="838787"/>
                </a:solidFill>
                <a:latin typeface="Avenir Next Medium"/>
                <a:ea typeface="Avenir Next Medium"/>
                <a:cs typeface="Avenir Next Medium"/>
                <a:sym typeface="Avenir Next Medium"/>
              </a:defRPr>
            </a:pPr>
            <a:r>
              <a:rPr dirty="0">
                <a:solidFill>
                  <a:schemeClr val="bg1"/>
                </a:solidFill>
              </a:rPr>
              <a:t>You may drive to a nearby well-lighted, populated place to stop.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1" animBg="1" advAuto="0"/>
      <p:bldP spid="432" grpId="2" animBg="1" advAuto="0"/>
      <p:bldP spid="433" grpId="3"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38" name="Shape 438"/>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evading arrest or detention</a:t>
            </a:r>
          </a:p>
        </p:txBody>
      </p:sp>
      <p:pic>
        <p:nvPicPr>
          <p:cNvPr id="439" name="image27.png"/>
          <p:cNvPicPr>
            <a:picLocks noChangeAspect="1"/>
          </p:cNvPicPr>
          <p:nvPr/>
        </p:nvPicPr>
        <p:blipFill>
          <a:blip r:embed="rId3">
            <a:extLst/>
          </a:blip>
          <a:stretch>
            <a:fillRect/>
          </a:stretch>
        </p:blipFill>
        <p:spPr>
          <a:xfrm>
            <a:off x="1143267" y="2666881"/>
            <a:ext cx="3833787" cy="5750679"/>
          </a:xfrm>
          <a:prstGeom prst="rect">
            <a:avLst/>
          </a:prstGeom>
          <a:ln w="12700">
            <a:miter lim="400000"/>
          </a:ln>
        </p:spPr>
      </p:pic>
      <p:sp>
        <p:nvSpPr>
          <p:cNvPr id="440" name="Shape 440"/>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441" name="Shape 441"/>
          <p:cNvSpPr/>
          <p:nvPr/>
        </p:nvSpPr>
        <p:spPr>
          <a:xfrm>
            <a:off x="5793802" y="6237274"/>
            <a:ext cx="6811225" cy="1143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1208" lvl="1" indent="-395603" defTabSz="519937">
              <a:buClr>
                <a:srgbClr val="FF2600"/>
              </a:buClr>
              <a:buSzPct val="104999"/>
              <a:buFont typeface="Arial"/>
              <a:buChar char="•"/>
              <a:defRPr sz="3000">
                <a:solidFill>
                  <a:srgbClr val="838787"/>
                </a:solidFill>
                <a:latin typeface="Avenir Next Medium"/>
                <a:ea typeface="Avenir Next Medium"/>
                <a:cs typeface="Avenir Next Medium"/>
                <a:sym typeface="Avenir Next Medium"/>
              </a:defRPr>
            </a:pPr>
            <a:r>
              <a:rPr dirty="0">
                <a:solidFill>
                  <a:schemeClr val="bg1"/>
                </a:solidFill>
              </a:rPr>
              <a:t>Subject to higher penalties if you cause injury to another person.</a:t>
            </a:r>
          </a:p>
        </p:txBody>
      </p:sp>
      <p:sp>
        <p:nvSpPr>
          <p:cNvPr id="442" name="Shape 442"/>
          <p:cNvSpPr/>
          <p:nvPr/>
        </p:nvSpPr>
        <p:spPr>
          <a:xfrm>
            <a:off x="5793802" y="4234382"/>
            <a:ext cx="6811225"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64540" lvl="1" indent="-382270" defTabSz="502412">
              <a:buClr>
                <a:srgbClr val="FF2600"/>
              </a:buClr>
              <a:buSzPct val="104999"/>
              <a:buFont typeface="Arial"/>
              <a:buChar char="•"/>
              <a:defRPr sz="2900">
                <a:solidFill>
                  <a:srgbClr val="838787"/>
                </a:solidFill>
                <a:latin typeface="Avenir Next Medium"/>
                <a:ea typeface="Avenir Next Medium"/>
                <a:cs typeface="Avenir Next Medium"/>
                <a:sym typeface="Avenir Next Medium"/>
              </a:defRPr>
            </a:pPr>
            <a:r>
              <a:rPr dirty="0">
                <a:solidFill>
                  <a:schemeClr val="bg1"/>
                </a:solidFill>
              </a:rPr>
              <a:t>Subject to higher penalties if using vehicle or watercraft to flee or evade arrest; and</a:t>
            </a:r>
          </a:p>
        </p:txBody>
      </p:sp>
      <p:sp>
        <p:nvSpPr>
          <p:cNvPr id="443" name="Shape 443"/>
          <p:cNvSpPr/>
          <p:nvPr/>
        </p:nvSpPr>
        <p:spPr>
          <a:xfrm>
            <a:off x="5738488" y="2637891"/>
            <a:ext cx="6449170" cy="121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22275" indent="-422275"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solidFill>
                  <a:schemeClr val="bg1"/>
                </a:solidFill>
              </a:rPr>
              <a:t>Offense - intentionally fleeing from a law enforcement officer;</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3" animBg="1" advAuto="0"/>
      <p:bldP spid="442" grpId="2" animBg="1" advAuto="0"/>
      <p:bldP spid="443"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image28.png"/>
          <p:cNvPicPr>
            <a:picLocks noChangeAspect="1"/>
          </p:cNvPicPr>
          <p:nvPr/>
        </p:nvPicPr>
        <p:blipFill>
          <a:blip r:embed="rId3">
            <a:extLst/>
          </a:blip>
          <a:stretch>
            <a:fillRect/>
          </a:stretch>
        </p:blipFill>
        <p:spPr>
          <a:xfrm>
            <a:off x="7613456" y="1854474"/>
            <a:ext cx="4772010" cy="6382640"/>
          </a:xfrm>
          <a:prstGeom prst="rect">
            <a:avLst/>
          </a:prstGeom>
          <a:ln w="12700">
            <a:miter lim="400000"/>
          </a:ln>
        </p:spPr>
      </p:pic>
      <p:sp>
        <p:nvSpPr>
          <p:cNvPr id="448" name="Shape 448"/>
          <p:cNvSpPr>
            <a:spLocks noGrp="1"/>
          </p:cNvSpPr>
          <p:nvPr>
            <p:ph type="body" sz="quarter" idx="1"/>
          </p:nvPr>
        </p:nvSpPr>
        <p:spPr>
          <a:xfrm>
            <a:off x="374389" y="431800"/>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49" name="Shape 449"/>
          <p:cNvSpPr>
            <a:spLocks noGrp="1"/>
          </p:cNvSpPr>
          <p:nvPr>
            <p:ph type="title"/>
          </p:nvPr>
        </p:nvSpPr>
        <p:spPr>
          <a:xfrm>
            <a:off x="406400" y="1097584"/>
            <a:ext cx="12192000" cy="723901"/>
          </a:xfrm>
          <a:prstGeom prst="rect">
            <a:avLst/>
          </a:prstGeom>
        </p:spPr>
        <p:txBody>
          <a:bodyPr/>
          <a:lstStyle>
            <a:lvl1pPr algn="ctr" defTabSz="467359">
              <a:spcBef>
                <a:spcPts val="2200"/>
              </a:spcBef>
              <a:defRPr sz="4800">
                <a:solidFill>
                  <a:srgbClr val="1403EF"/>
                </a:solidFill>
              </a:defRPr>
            </a:lvl1pPr>
          </a:lstStyle>
          <a:p>
            <a:r>
              <a:t>to file Complaint or compliment</a:t>
            </a:r>
          </a:p>
        </p:txBody>
      </p:sp>
      <p:sp>
        <p:nvSpPr>
          <p:cNvPr id="450" name="Shape 450"/>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
        <p:nvSpPr>
          <p:cNvPr id="451" name="Shape 451"/>
          <p:cNvSpPr/>
          <p:nvPr/>
        </p:nvSpPr>
        <p:spPr>
          <a:xfrm>
            <a:off x="619334" y="4882262"/>
            <a:ext cx="6849028"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342262" indent="-342262" defTabSz="449833">
              <a:spcBef>
                <a:spcPts val="2100"/>
              </a:spcBef>
              <a:buClr>
                <a:srgbClr val="FF2600"/>
              </a:buClr>
              <a:buSzPct val="104999"/>
              <a:buFont typeface="Arial"/>
              <a:buChar char="•"/>
              <a:defRPr sz="2600">
                <a:solidFill>
                  <a:srgbClr val="838787"/>
                </a:solidFill>
                <a:latin typeface="Avenir Next Medium"/>
                <a:ea typeface="Avenir Next Medium"/>
                <a:cs typeface="Avenir Next Medium"/>
                <a:sym typeface="Avenir Next Medium"/>
              </a:defRPr>
            </a:lvl1pPr>
          </a:lstStyle>
          <a:p>
            <a:r>
              <a:rPr dirty="0">
                <a:solidFill>
                  <a:schemeClr val="bg1"/>
                </a:solidFill>
              </a:rPr>
              <a:t>Information you need to file is on the citation (ticket).</a:t>
            </a:r>
          </a:p>
        </p:txBody>
      </p:sp>
      <p:sp>
        <p:nvSpPr>
          <p:cNvPr id="452" name="Shape 452"/>
          <p:cNvSpPr/>
          <p:nvPr/>
        </p:nvSpPr>
        <p:spPr>
          <a:xfrm>
            <a:off x="619334" y="2894532"/>
            <a:ext cx="6849028" cy="1473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342262" indent="-342262" defTabSz="449833">
              <a:spcBef>
                <a:spcPts val="2100"/>
              </a:spcBef>
              <a:buClr>
                <a:srgbClr val="FF2600"/>
              </a:buClr>
              <a:buSzPct val="104999"/>
              <a:buFont typeface="Arial"/>
              <a:buChar char="•"/>
              <a:defRPr sz="2600">
                <a:solidFill>
                  <a:srgbClr val="838787"/>
                </a:solidFill>
                <a:latin typeface="Avenir Next Medium"/>
                <a:ea typeface="Avenir Next Medium"/>
                <a:cs typeface="Avenir Next Medium"/>
                <a:sym typeface="Avenir Next Medium"/>
              </a:defRPr>
            </a:lvl1pPr>
          </a:lstStyle>
          <a:p>
            <a:r>
              <a:rPr dirty="0">
                <a:solidFill>
                  <a:schemeClr val="bg1"/>
                </a:solidFill>
              </a:rPr>
              <a:t>To file a complaint or compliment, you may follow agency guidelines for submitting complaints or compliments.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2" animBg="1" advAuto="0"/>
      <p:bldP spid="45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57" name="Shape 457"/>
          <p:cNvSpPr>
            <a:spLocks noGrp="1"/>
          </p:cNvSpPr>
          <p:nvPr>
            <p:ph type="title"/>
          </p:nvPr>
        </p:nvSpPr>
        <p:spPr>
          <a:xfrm>
            <a:off x="406400" y="1432576"/>
            <a:ext cx="12192000" cy="723902"/>
          </a:xfrm>
          <a:prstGeom prst="rect">
            <a:avLst/>
          </a:prstGeom>
        </p:spPr>
        <p:txBody>
          <a:bodyPr/>
          <a:lstStyle>
            <a:lvl1pPr defTabSz="467359">
              <a:spcBef>
                <a:spcPts val="2200"/>
              </a:spcBef>
              <a:defRPr sz="4800">
                <a:solidFill>
                  <a:srgbClr val="1403EF"/>
                </a:solidFill>
              </a:defRPr>
            </a:lvl1pPr>
          </a:lstStyle>
          <a:p>
            <a:r>
              <a:t>curriculum committee</a:t>
            </a:r>
          </a:p>
        </p:txBody>
      </p:sp>
      <p:sp>
        <p:nvSpPr>
          <p:cNvPr id="458" name="Shape 458"/>
          <p:cNvSpPr>
            <a:spLocks noGrp="1"/>
          </p:cNvSpPr>
          <p:nvPr>
            <p:ph type="body" idx="13"/>
          </p:nvPr>
        </p:nvSpPr>
        <p:spPr>
          <a:xfrm>
            <a:off x="317054" y="2281310"/>
            <a:ext cx="6261993" cy="6963321"/>
          </a:xfrm>
          <a:prstGeom prst="rect">
            <a:avLst/>
          </a:prstGeom>
          <a:extLst>
            <a:ext uri="{C572A759-6A51-4108-AA02-DFA0A04FC94B}">
              <ma14:wrappingTextBoxFlag xmlns:ma14="http://schemas.microsoft.com/office/mac/drawingml/2011/main" xmlns="" val="1"/>
            </a:ext>
          </a:extLst>
        </p:spPr>
        <p:txBody>
          <a:bodyPr/>
          <a:lstStyle/>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Commission on Law Enforcement (TCOLE)</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Department of Licensing and Regulation (TDLR)</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Education Agency (TEA) </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Austin Police Department</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Dallas Police Department</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Houston Police Department</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Texas Department of Public Safety (TXDPS)</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Travis County Constable Precinct 1</a:t>
            </a:r>
          </a:p>
          <a:p>
            <a:pPr marL="543305" lvl="1" indent="-425195" defTabSz="402046">
              <a:lnSpc>
                <a:spcPct val="100000"/>
              </a:lnSpc>
              <a:spcBef>
                <a:spcPts val="1800"/>
              </a:spcBef>
              <a:buClr>
                <a:srgbClr val="FF2600"/>
              </a:buClr>
              <a:buSzPct val="104999"/>
              <a:buFont typeface="Arial"/>
              <a:buChar char="•"/>
              <a:defRPr sz="2325" cap="none">
                <a:solidFill>
                  <a:srgbClr val="838787"/>
                </a:solidFill>
                <a:latin typeface="Avenir Next Medium"/>
                <a:ea typeface="Avenir Next Medium"/>
                <a:cs typeface="Avenir Next Medium"/>
                <a:sym typeface="Avenir Next Medium"/>
              </a:defRPr>
            </a:pPr>
            <a:r>
              <a:rPr dirty="0">
                <a:solidFill>
                  <a:schemeClr val="bg1"/>
                </a:solidFill>
              </a:rPr>
              <a:t>Williamson County Sheriff’s Office</a:t>
            </a:r>
          </a:p>
        </p:txBody>
      </p:sp>
      <p:sp>
        <p:nvSpPr>
          <p:cNvPr id="459" name="Shape 459"/>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
        <p:nvSpPr>
          <p:cNvPr id="460" name="Shape 460"/>
          <p:cNvSpPr/>
          <p:nvPr/>
        </p:nvSpPr>
        <p:spPr>
          <a:xfrm>
            <a:off x="6579047" y="2281311"/>
            <a:ext cx="6146603" cy="6375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Texas Police Chiefs Association (TPCA) </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Austin Community College, Criminal Justice Department and C.J. Club</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Teen and Police Services Academy (TAPS), Everette B. Penn, Ph.D., Director</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Project Unity</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err="1">
                <a:solidFill>
                  <a:schemeClr val="bg1"/>
                </a:solidFill>
              </a:rPr>
              <a:t>SafeWay</a:t>
            </a:r>
            <a:r>
              <a:rPr dirty="0">
                <a:solidFill>
                  <a:schemeClr val="bg1"/>
                </a:solidFill>
              </a:rPr>
              <a:t> Driving</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Sheriff’s Association of Texas (SAT)</a:t>
            </a:r>
          </a:p>
          <a:p>
            <a:pPr marL="584200" lvl="1" indent="-457200" defTabSz="432308">
              <a:spcBef>
                <a:spcPts val="2000"/>
              </a:spcBef>
              <a:buClr>
                <a:srgbClr val="FF2600"/>
              </a:buClr>
              <a:buSzPct val="104999"/>
              <a:buFont typeface="Arial"/>
              <a:buChar char="•"/>
              <a:defRPr sz="2500">
                <a:solidFill>
                  <a:srgbClr val="838787"/>
                </a:solidFill>
                <a:latin typeface="Avenir Next Medium"/>
                <a:ea typeface="Avenir Next Medium"/>
                <a:cs typeface="Avenir Next Medium"/>
                <a:sym typeface="Avenir Next Medium"/>
              </a:defRPr>
            </a:pPr>
            <a:r>
              <a:rPr dirty="0">
                <a:solidFill>
                  <a:schemeClr val="bg1"/>
                </a:solidFill>
              </a:rPr>
              <a:t>Foundation for Safe Driving, Inc.</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p:nvPr/>
        </p:nvSpPr>
        <p:spPr>
          <a:xfrm>
            <a:off x="11100351" y="8229248"/>
            <a:ext cx="1584860" cy="1488142"/>
          </a:xfrm>
          <a:prstGeom prst="rect">
            <a:avLst/>
          </a:prstGeom>
          <a:solidFill>
            <a:srgbClr val="FFFFFF"/>
          </a:solidFill>
          <a:ln w="12700">
            <a:miter lim="400000"/>
          </a:ln>
        </p:spPr>
        <p:txBody>
          <a:bodyPr lIns="50800" tIns="50800" rIns="50800" bIns="50800" anchor="ctr"/>
          <a:lstStyle/>
          <a:p>
            <a:pPr>
              <a:defRPr>
                <a:latin typeface="DIN Condensed"/>
                <a:ea typeface="DIN Condensed"/>
                <a:cs typeface="DIN Condensed"/>
                <a:sym typeface="DIN Condensed"/>
              </a:defRPr>
            </a:pPr>
            <a:endParaRPr/>
          </a:p>
        </p:txBody>
      </p:sp>
      <p:sp>
        <p:nvSpPr>
          <p:cNvPr id="465" name="Shape 46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466" name="Shape 466"/>
          <p:cNvSpPr>
            <a:spLocks noGrp="1"/>
          </p:cNvSpPr>
          <p:nvPr>
            <p:ph type="title"/>
          </p:nvPr>
        </p:nvSpPr>
        <p:spPr>
          <a:prstGeom prst="rect">
            <a:avLst/>
          </a:prstGeom>
        </p:spPr>
        <p:txBody>
          <a:bodyPr/>
          <a:lstStyle>
            <a:lvl1pPr defTabSz="467359">
              <a:spcBef>
                <a:spcPts val="2200"/>
              </a:spcBef>
              <a:defRPr sz="4800">
                <a:solidFill>
                  <a:srgbClr val="1403EF"/>
                </a:solidFill>
              </a:defRPr>
            </a:lvl1pPr>
          </a:lstStyle>
          <a:p>
            <a:r>
              <a:t>Resources</a:t>
            </a:r>
          </a:p>
        </p:txBody>
      </p:sp>
      <p:sp>
        <p:nvSpPr>
          <p:cNvPr id="467" name="Shape 467"/>
          <p:cNvSpPr>
            <a:spLocks noGrp="1"/>
          </p:cNvSpPr>
          <p:nvPr>
            <p:ph type="body" idx="13"/>
          </p:nvPr>
        </p:nvSpPr>
        <p:spPr>
          <a:xfrm>
            <a:off x="406400" y="2273300"/>
            <a:ext cx="12192000" cy="7240593"/>
          </a:xfrm>
          <a:prstGeom prst="rect">
            <a:avLst/>
          </a:prstGeom>
          <a:extLst>
            <a:ext uri="{C572A759-6A51-4108-AA02-DFA0A04FC94B}">
              <ma14:wrappingTextBoxFlag xmlns:ma14="http://schemas.microsoft.com/office/mac/drawingml/2011/main" xmlns="" val="1"/>
            </a:ext>
          </a:extLst>
        </p:spPr>
        <p:txBody>
          <a:bodyPr/>
          <a:lstStyle/>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National Highway Traffic Safety Administration (NHTSA) Image Library  </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err="1">
                <a:solidFill>
                  <a:schemeClr val="bg1"/>
                </a:solidFill>
              </a:rPr>
              <a:t>SafeWay</a:t>
            </a:r>
            <a:r>
              <a:rPr dirty="0">
                <a:solidFill>
                  <a:schemeClr val="bg1"/>
                </a:solidFill>
              </a:rPr>
              <a:t> Driving Systems, Inc.  </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Austin Community College, Criminal Justice Department and C.J. Club</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Teen and Police Services Academy (TAPS), Everette B. Penn, Ph.D., Director</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The Foundation for Safe Driving, Inc.</a:t>
            </a:r>
          </a:p>
          <a:p>
            <a:pPr marL="408940" indent="-408940" defTabSz="537463">
              <a:lnSpc>
                <a:spcPct val="100000"/>
              </a:lnSpc>
              <a:spcBef>
                <a:spcPts val="3400"/>
              </a:spcBef>
              <a:buClr>
                <a:srgbClr val="FF2600"/>
              </a:buClr>
              <a:buSzPct val="104999"/>
              <a:buFont typeface="Arial"/>
              <a:buChar char="•"/>
              <a:defRPr sz="3128" cap="none">
                <a:solidFill>
                  <a:srgbClr val="838787"/>
                </a:solidFill>
                <a:latin typeface="Avenir Next Medium"/>
                <a:ea typeface="Avenir Next Medium"/>
                <a:cs typeface="Avenir Next Medium"/>
                <a:sym typeface="Avenir Next Medium"/>
              </a:defRPr>
            </a:pPr>
            <a:r>
              <a:rPr dirty="0">
                <a:solidFill>
                  <a:schemeClr val="bg1"/>
                </a:solidFill>
              </a:rPr>
              <a:t>Texas Driver Handbook, Texas Department of Public Safety</a:t>
            </a:r>
          </a:p>
        </p:txBody>
      </p:sp>
      <p:sp>
        <p:nvSpPr>
          <p:cNvPr id="468" name="Shape 468"/>
          <p:cNvSpPr>
            <a:spLocks noGrp="1"/>
          </p:cNvSpPr>
          <p:nvPr>
            <p:ph type="sldNum" sz="quarter" idx="4294967295"/>
          </p:nvPr>
        </p:nvSpPr>
        <p:spPr>
          <a:xfrm>
            <a:off x="12186621" y="431800"/>
            <a:ext cx="406897"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pic>
        <p:nvPicPr>
          <p:cNvPr id="469" name="image29.png"/>
          <p:cNvPicPr>
            <a:picLocks noChangeAspect="1"/>
          </p:cNvPicPr>
          <p:nvPr/>
        </p:nvPicPr>
        <p:blipFill>
          <a:blip r:embed="rId2">
            <a:extLst/>
          </a:blip>
          <a:stretch>
            <a:fillRect/>
          </a:stretch>
        </p:blipFill>
        <p:spPr>
          <a:xfrm>
            <a:off x="9589049" y="2761439"/>
            <a:ext cx="1511302" cy="1511302"/>
          </a:xfrm>
          <a:prstGeom prst="rect">
            <a:avLst/>
          </a:prstGeom>
          <a:ln w="12700">
            <a:miter lim="400000"/>
          </a:ln>
        </p:spPr>
      </p:pic>
      <p:pic>
        <p:nvPicPr>
          <p:cNvPr id="470" name="image1.png"/>
          <p:cNvPicPr>
            <a:picLocks noChangeAspect="1"/>
          </p:cNvPicPr>
          <p:nvPr/>
        </p:nvPicPr>
        <p:blipFill>
          <a:blip r:embed="rId3">
            <a:extLst/>
          </a:blip>
          <a:stretch>
            <a:fillRect/>
          </a:stretch>
        </p:blipFill>
        <p:spPr>
          <a:xfrm>
            <a:off x="10896443" y="8047557"/>
            <a:ext cx="1281163" cy="1281164"/>
          </a:xfrm>
          <a:prstGeom prst="rect">
            <a:avLst/>
          </a:prstGeom>
          <a:ln w="12700">
            <a:miter lim="400000"/>
          </a:ln>
        </p:spPr>
      </p:pic>
      <p:pic>
        <p:nvPicPr>
          <p:cNvPr id="471" name="image30.png"/>
          <p:cNvPicPr>
            <a:picLocks noChangeAspect="1"/>
          </p:cNvPicPr>
          <p:nvPr/>
        </p:nvPicPr>
        <p:blipFill>
          <a:blip r:embed="rId4">
            <a:extLst/>
          </a:blip>
          <a:stretch>
            <a:fillRect/>
          </a:stretch>
        </p:blipFill>
        <p:spPr>
          <a:xfrm>
            <a:off x="6071860" y="3154346"/>
            <a:ext cx="3127520" cy="725488"/>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ctrTitle"/>
          </p:nvPr>
        </p:nvSpPr>
        <p:spPr>
          <a:xfrm>
            <a:off x="406400" y="5160219"/>
            <a:ext cx="12192000" cy="1803401"/>
          </a:xfrm>
          <a:prstGeom prst="rect">
            <a:avLst/>
          </a:prstGeom>
        </p:spPr>
        <p:txBody>
          <a:bodyPr>
            <a:normAutofit fontScale="90000"/>
          </a:bodyPr>
          <a:lstStyle>
            <a:lvl1pPr algn="ctr" defTabSz="269899">
              <a:defRPr sz="5400">
                <a:solidFill>
                  <a:srgbClr val="1403EF"/>
                </a:solidFill>
              </a:defRPr>
            </a:lvl1pPr>
          </a:lstStyle>
          <a:p>
            <a:r>
              <a:t>Creating Safe Interaction between citizens and law enforcement</a:t>
            </a:r>
          </a:p>
        </p:txBody>
      </p:sp>
      <p:sp>
        <p:nvSpPr>
          <p:cNvPr id="186" name="Shape 186"/>
          <p:cNvSpPr>
            <a:spLocks noGrp="1"/>
          </p:cNvSpPr>
          <p:nvPr>
            <p:ph type="subTitle" sz="quarter" idx="1"/>
          </p:nvPr>
        </p:nvSpPr>
        <p:spPr>
          <a:xfrm>
            <a:off x="406400" y="6997700"/>
            <a:ext cx="12192000" cy="1803400"/>
          </a:xfrm>
          <a:prstGeom prst="rect">
            <a:avLst/>
          </a:prstGeom>
        </p:spPr>
        <p:txBody>
          <a:bodyPr anchor="ctr"/>
          <a:lstStyle>
            <a:lvl1pPr algn="ctr">
              <a:defRPr sz="5000">
                <a:solidFill>
                  <a:srgbClr val="000000"/>
                </a:solidFill>
              </a:defRPr>
            </a:lvl1pPr>
          </a:lstStyle>
          <a:p>
            <a:r>
              <a:t>Texas Community Safety Education Act </a:t>
            </a:r>
          </a:p>
        </p:txBody>
      </p:sp>
      <p:pic>
        <p:nvPicPr>
          <p:cNvPr id="187" name="image4.png"/>
          <p:cNvPicPr>
            <a:picLocks noChangeAspect="1"/>
          </p:cNvPicPr>
          <p:nvPr/>
        </p:nvPicPr>
        <p:blipFill>
          <a:blip r:embed="rId3">
            <a:extLst/>
          </a:blip>
          <a:stretch>
            <a:fillRect/>
          </a:stretch>
        </p:blipFill>
        <p:spPr>
          <a:xfrm>
            <a:off x="3885095" y="853906"/>
            <a:ext cx="5234610" cy="373947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6"/>
                                        </p:tgtEl>
                                        <p:attrNameLst>
                                          <p:attrName>style.visibility</p:attrName>
                                        </p:attrNameLst>
                                      </p:cBhvr>
                                      <p:to>
                                        <p:strVal val="visible"/>
                                      </p:to>
                                    </p:set>
                                    <p:anim calcmode="lin" valueType="num">
                                      <p:cBhvr>
                                        <p:cTn id="7" dur="2500" fill="hold"/>
                                        <p:tgtEl>
                                          <p:spTgt spid="186"/>
                                        </p:tgtEl>
                                        <p:attrNameLst>
                                          <p:attrName>ppt_w</p:attrName>
                                        </p:attrNameLst>
                                      </p:cBhvr>
                                      <p:tavLst>
                                        <p:tav tm="0">
                                          <p:val>
                                            <p:fltVal val="0"/>
                                          </p:val>
                                        </p:tav>
                                        <p:tav tm="100000">
                                          <p:val>
                                            <p:strVal val="#ppt_w"/>
                                          </p:val>
                                        </p:tav>
                                      </p:tavLst>
                                    </p:anim>
                                    <p:anim calcmode="lin" valueType="num">
                                      <p:cBhvr>
                                        <p:cTn id="8" dur="2500" fill="hold"/>
                                        <p:tgtEl>
                                          <p:spTgt spid="1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chemeClr val="bg1"/>
                </a:solidFill>
              </a:rPr>
              <a:t>community safety education ACT</a:t>
            </a:r>
          </a:p>
        </p:txBody>
      </p:sp>
      <p:sp>
        <p:nvSpPr>
          <p:cNvPr id="192" name="Shape 192"/>
          <p:cNvSpPr>
            <a:spLocks noGrp="1"/>
          </p:cNvSpPr>
          <p:nvPr>
            <p:ph type="title"/>
          </p:nvPr>
        </p:nvSpPr>
        <p:spPr>
          <a:prstGeom prst="rect">
            <a:avLst/>
          </a:prstGeom>
        </p:spPr>
        <p:txBody>
          <a:bodyPr/>
          <a:lstStyle>
            <a:lvl1pPr defTabSz="467359">
              <a:spcBef>
                <a:spcPts val="2200"/>
              </a:spcBef>
              <a:defRPr sz="4800">
                <a:solidFill>
                  <a:srgbClr val="1403EF"/>
                </a:solidFill>
              </a:defRPr>
            </a:lvl1pPr>
          </a:lstStyle>
          <a:p>
            <a:r>
              <a:rPr dirty="0"/>
              <a:t>purpose and goal</a:t>
            </a:r>
          </a:p>
        </p:txBody>
      </p:sp>
      <p:sp>
        <p:nvSpPr>
          <p:cNvPr id="193" name="Shape 193"/>
          <p:cNvSpPr>
            <a:spLocks noGrp="1"/>
          </p:cNvSpPr>
          <p:nvPr>
            <p:ph type="body" idx="13"/>
          </p:nvPr>
        </p:nvSpPr>
        <p:spPr>
          <a:xfrm>
            <a:off x="406398" y="2743199"/>
            <a:ext cx="10387693" cy="879180"/>
          </a:xfrm>
          <a:prstGeom prst="rect">
            <a:avLst/>
          </a:prstGeom>
          <a:extLst>
            <a:ext uri="{C572A759-6A51-4108-AA02-DFA0A04FC94B}">
              <ma14:wrappingTextBoxFlag xmlns:ma14="http://schemas.microsoft.com/office/mac/drawingml/2011/main" xmlns="" val="1"/>
            </a:ext>
          </a:extLst>
        </p:spPr>
        <p:txBody>
          <a:bodyPr/>
          <a:lstStyle>
            <a:lvl1pPr marL="444500" indent="-444500" defTabSz="543305">
              <a:lnSpc>
                <a:spcPct val="100000"/>
              </a:lnSpc>
              <a:spcBef>
                <a:spcPts val="2600"/>
              </a:spcBef>
              <a:buClr>
                <a:srgbClr val="FF2600"/>
              </a:buClr>
              <a:buSzPct val="104999"/>
              <a:buFont typeface="Arial"/>
              <a:buChar char="•"/>
              <a:defRPr sz="3100" cap="none">
                <a:solidFill>
                  <a:srgbClr val="838787"/>
                </a:solidFill>
                <a:latin typeface="Avenir Next Medium"/>
                <a:ea typeface="Avenir Next Medium"/>
                <a:cs typeface="Avenir Next Medium"/>
                <a:sym typeface="Avenir Next Medium"/>
              </a:defRPr>
            </a:lvl1pPr>
          </a:lstStyle>
          <a:p>
            <a:r>
              <a:rPr dirty="0">
                <a:solidFill>
                  <a:schemeClr val="bg1"/>
                </a:solidFill>
              </a:rPr>
              <a:t>The Community Safety Education Act,  2017.</a:t>
            </a:r>
          </a:p>
        </p:txBody>
      </p:sp>
      <p:sp>
        <p:nvSpPr>
          <p:cNvPr id="194" name="Shape 194"/>
          <p:cNvSpPr>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pic>
        <p:nvPicPr>
          <p:cNvPr id="195" name="image5.png"/>
          <p:cNvPicPr>
            <a:picLocks noChangeAspect="1"/>
          </p:cNvPicPr>
          <p:nvPr/>
        </p:nvPicPr>
        <p:blipFill>
          <a:blip r:embed="rId3">
            <a:extLst/>
          </a:blip>
          <a:srcRect l="34296" r="32967"/>
          <a:stretch>
            <a:fillRect/>
          </a:stretch>
        </p:blipFill>
        <p:spPr>
          <a:xfrm>
            <a:off x="9981227" y="1097583"/>
            <a:ext cx="2524109" cy="2636286"/>
          </a:xfrm>
          <a:prstGeom prst="rect">
            <a:avLst/>
          </a:prstGeom>
          <a:ln w="12700">
            <a:miter lim="400000"/>
          </a:ln>
        </p:spPr>
      </p:pic>
      <p:sp>
        <p:nvSpPr>
          <p:cNvPr id="196" name="Shape 196"/>
          <p:cNvSpPr/>
          <p:nvPr/>
        </p:nvSpPr>
        <p:spPr>
          <a:xfrm>
            <a:off x="800555" y="5123705"/>
            <a:ext cx="10387690" cy="1168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43305">
              <a:spcBef>
                <a:spcPts val="26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Expectations that each should have during a contact between officers and motorists.</a:t>
            </a:r>
          </a:p>
        </p:txBody>
      </p:sp>
      <p:sp>
        <p:nvSpPr>
          <p:cNvPr id="197" name="Shape 197"/>
          <p:cNvSpPr/>
          <p:nvPr/>
        </p:nvSpPr>
        <p:spPr>
          <a:xfrm>
            <a:off x="838075" y="3700638"/>
            <a:ext cx="9524339" cy="1168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43305">
              <a:spcBef>
                <a:spcPts val="26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lvl1pPr>
          </a:lstStyle>
          <a:p>
            <a:r>
              <a:rPr dirty="0">
                <a:solidFill>
                  <a:schemeClr val="bg1"/>
                </a:solidFill>
              </a:rPr>
              <a:t>Information for drivers, the public, students, and also training for members of law enforcement</a:t>
            </a:r>
          </a:p>
        </p:txBody>
      </p:sp>
      <p:sp>
        <p:nvSpPr>
          <p:cNvPr id="198" name="Shape 198"/>
          <p:cNvSpPr/>
          <p:nvPr/>
        </p:nvSpPr>
        <p:spPr>
          <a:xfrm>
            <a:off x="330654" y="6514855"/>
            <a:ext cx="11066448" cy="2235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89000" lvl="1" indent="-444500" defTabSz="543305">
              <a:spcBef>
                <a:spcPts val="2600"/>
              </a:spcBef>
              <a:buClr>
                <a:srgbClr val="FF2600"/>
              </a:buClr>
              <a:buSzPct val="104999"/>
              <a:buFont typeface="Arial"/>
              <a:buChar char="•"/>
              <a:defRPr sz="3100">
                <a:solidFill>
                  <a:srgbClr val="838787"/>
                </a:solidFill>
                <a:latin typeface="Avenir Next Medium"/>
                <a:ea typeface="Avenir Next Medium"/>
                <a:cs typeface="Avenir Next Medium"/>
                <a:sym typeface="Avenir Next Medium"/>
              </a:defRPr>
            </a:pPr>
            <a:r>
              <a:rPr dirty="0">
                <a:solidFill>
                  <a:schemeClr val="bg1"/>
                </a:solidFill>
              </a:rPr>
              <a:t>Goal is to lessen tensions and anxieties that may arise during interactions between officers and citizens during traffic stops and other encounters that could lead to undesired outcomes.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2" animBg="1" advAuto="0"/>
      <p:bldP spid="197" grpId="1" animBg="1" advAuto="0"/>
      <p:bldP spid="198"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03" name="Shape 203"/>
          <p:cNvSpPr>
            <a:spLocks noGrp="1"/>
          </p:cNvSpPr>
          <p:nvPr>
            <p:ph type="title"/>
          </p:nvPr>
        </p:nvSpPr>
        <p:spPr>
          <a:prstGeom prst="rect">
            <a:avLst/>
          </a:prstGeom>
        </p:spPr>
        <p:txBody>
          <a:bodyPr/>
          <a:lstStyle>
            <a:lvl1pPr defTabSz="467359">
              <a:spcBef>
                <a:spcPts val="2200"/>
              </a:spcBef>
              <a:defRPr sz="4800">
                <a:solidFill>
                  <a:srgbClr val="1403EF"/>
                </a:solidFill>
              </a:defRPr>
            </a:lvl1pPr>
          </a:lstStyle>
          <a:p>
            <a:r>
              <a:t>Educational goals</a:t>
            </a:r>
          </a:p>
        </p:txBody>
      </p:sp>
      <p:sp>
        <p:nvSpPr>
          <p:cNvPr id="204" name="Shape 204"/>
          <p:cNvSpPr>
            <a:spLocks noGrp="1"/>
          </p:cNvSpPr>
          <p:nvPr>
            <p:ph type="body" idx="13"/>
          </p:nvPr>
        </p:nvSpPr>
        <p:spPr>
          <a:xfrm>
            <a:off x="432697" y="2423071"/>
            <a:ext cx="5867048" cy="1281164"/>
          </a:xfrm>
          <a:prstGeom prst="rect">
            <a:avLst/>
          </a:prstGeom>
          <a:extLst>
            <a:ext uri="{C572A759-6A51-4108-AA02-DFA0A04FC94B}">
              <ma14:wrappingTextBoxFlag xmlns:ma14="http://schemas.microsoft.com/office/mac/drawingml/2011/main" xmlns="" val="1"/>
            </a:ext>
          </a:extLst>
        </p:spPr>
        <p:txBody>
          <a:bodyPr/>
          <a:lstStyle>
            <a:lvl1pPr marL="444500" indent="-444500">
              <a:lnSpc>
                <a:spcPct val="100000"/>
              </a:lnSpc>
              <a:spcBef>
                <a:spcPts val="2800"/>
              </a:spcBef>
              <a:buClr>
                <a:srgbClr val="FF2600"/>
              </a:buClr>
              <a:buSzPct val="104999"/>
              <a:buFont typeface="Arial"/>
              <a:buChar char="•"/>
              <a:defRPr sz="3400" cap="none">
                <a:solidFill>
                  <a:srgbClr val="000000"/>
                </a:solidFill>
                <a:latin typeface="Avenir Next Medium"/>
                <a:ea typeface="Avenir Next Medium"/>
                <a:cs typeface="Avenir Next Medium"/>
                <a:sym typeface="Avenir Next Medium"/>
              </a:defRPr>
            </a:lvl1pPr>
          </a:lstStyle>
          <a:p>
            <a:r>
              <a:rPr dirty="0"/>
              <a:t>Instructional Objective:</a:t>
            </a:r>
          </a:p>
        </p:txBody>
      </p:sp>
      <p:sp>
        <p:nvSpPr>
          <p:cNvPr id="205" name="Shape 205"/>
          <p:cNvSpPr>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pic>
        <p:nvPicPr>
          <p:cNvPr id="206" name="image6.png"/>
          <p:cNvPicPr>
            <a:picLocks noChangeAspect="1"/>
          </p:cNvPicPr>
          <p:nvPr/>
        </p:nvPicPr>
        <p:blipFill>
          <a:blip r:embed="rId3">
            <a:extLst/>
          </a:blip>
          <a:srcRect l="32582"/>
          <a:stretch>
            <a:fillRect/>
          </a:stretch>
        </p:blipFill>
        <p:spPr>
          <a:xfrm>
            <a:off x="6676718" y="2083791"/>
            <a:ext cx="5648901" cy="5585958"/>
          </a:xfrm>
          <a:prstGeom prst="rect">
            <a:avLst/>
          </a:prstGeom>
          <a:ln w="12700">
            <a:miter lim="400000"/>
          </a:ln>
        </p:spPr>
      </p:pic>
      <p:sp>
        <p:nvSpPr>
          <p:cNvPr id="207" name="Shape 207"/>
          <p:cNvSpPr/>
          <p:nvPr/>
        </p:nvSpPr>
        <p:spPr>
          <a:xfrm>
            <a:off x="922542" y="3412169"/>
            <a:ext cx="5739819" cy="166481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117999"/>
              </a:lnSpc>
              <a:spcBef>
                <a:spcPts val="0"/>
              </a:spcBef>
              <a:defRPr sz="2200">
                <a:solidFill>
                  <a:srgbClr val="000000">
                    <a:alpha val="48000"/>
                  </a:srgbClr>
                </a:solidFill>
              </a:defRPr>
            </a:lvl1pPr>
          </a:lstStyle>
          <a:p>
            <a:r>
              <a:rPr dirty="0">
                <a:solidFill>
                  <a:schemeClr val="bg1"/>
                </a:solidFill>
              </a:rPr>
              <a:t>Interact responsibly with law enforcement officers to provide a safe environment </a:t>
            </a:r>
            <a:r>
              <a:rPr lang="en-US" dirty="0">
                <a:solidFill>
                  <a:schemeClr val="bg1"/>
                </a:solidFill>
              </a:rPr>
              <a:t>for</a:t>
            </a:r>
            <a:r>
              <a:rPr dirty="0">
                <a:solidFill>
                  <a:schemeClr val="bg1"/>
                </a:solidFill>
              </a:rPr>
              <a:t> both the public and law enforcement during a traffic stop and other in-person encounters.  </a:t>
            </a:r>
          </a:p>
        </p:txBody>
      </p:sp>
      <p:sp>
        <p:nvSpPr>
          <p:cNvPr id="208" name="Shape 208"/>
          <p:cNvSpPr/>
          <p:nvPr/>
        </p:nvSpPr>
        <p:spPr>
          <a:xfrm>
            <a:off x="432697" y="5642816"/>
            <a:ext cx="5867048"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a:spcBef>
                <a:spcPts val="2800"/>
              </a:spcBef>
              <a:buClr>
                <a:srgbClr val="FF2600"/>
              </a:buClr>
              <a:buSzPct val="104999"/>
              <a:buFont typeface="Arial"/>
              <a:buChar char="•"/>
              <a:defRPr sz="3400">
                <a:solidFill>
                  <a:srgbClr val="000000"/>
                </a:solidFill>
                <a:latin typeface="Avenir Next Medium"/>
                <a:ea typeface="Avenir Next Medium"/>
                <a:cs typeface="Avenir Next Medium"/>
                <a:sym typeface="Avenir Next Medium"/>
              </a:defRPr>
            </a:lvl1pPr>
          </a:lstStyle>
          <a:p>
            <a:r>
              <a:t>Knowledge and Skills: </a:t>
            </a:r>
          </a:p>
        </p:txBody>
      </p:sp>
      <p:sp>
        <p:nvSpPr>
          <p:cNvPr id="209" name="Shape 209"/>
          <p:cNvSpPr/>
          <p:nvPr/>
        </p:nvSpPr>
        <p:spPr>
          <a:xfrm>
            <a:off x="968090" y="6553343"/>
            <a:ext cx="5648724" cy="166481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117999"/>
              </a:lnSpc>
              <a:spcBef>
                <a:spcPts val="0"/>
              </a:spcBef>
              <a:defRPr sz="2200">
                <a:solidFill>
                  <a:srgbClr val="000000">
                    <a:alpha val="57000"/>
                  </a:srgbClr>
                </a:solidFill>
              </a:defRPr>
            </a:lvl1pPr>
          </a:lstStyle>
          <a:p>
            <a:r>
              <a:rPr dirty="0">
                <a:solidFill>
                  <a:srgbClr val="000000"/>
                </a:solidFill>
              </a:rPr>
              <a:t>To safely and responsibly show proper behavior and actions for civilians during interactions with law enforcement during traffic stops and other in-person encounters.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animBg="1" advAuto="0"/>
      <p:bldP spid="207" grpId="2" animBg="1" advAuto="0"/>
      <p:bldP spid="208" grpId="3" animBg="1" advAuto="0"/>
      <p:bldP spid="209"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sz="quarter" idx="1"/>
          </p:nvPr>
        </p:nvSpPr>
        <p:spPr>
          <a:prstGeom prst="rect">
            <a:avLst/>
          </a:prstGeom>
        </p:spPr>
        <p:txBody>
          <a:bodyPr/>
          <a:lstStyle>
            <a:lvl1pPr defTabSz="393191">
              <a:defRPr sz="2000" spc="0"/>
            </a:lvl1pPr>
          </a:lstStyle>
          <a:p>
            <a:r>
              <a:rPr dirty="0">
                <a:solidFill>
                  <a:srgbClr val="000000"/>
                </a:solidFill>
              </a:rPr>
              <a:t>community safety education ACT</a:t>
            </a:r>
          </a:p>
        </p:txBody>
      </p:sp>
      <p:sp>
        <p:nvSpPr>
          <p:cNvPr id="214" name="Shape 214"/>
          <p:cNvSpPr>
            <a:spLocks noGrp="1"/>
          </p:cNvSpPr>
          <p:nvPr>
            <p:ph type="title"/>
          </p:nvPr>
        </p:nvSpPr>
        <p:spPr>
          <a:prstGeom prst="rect">
            <a:avLst/>
          </a:prstGeom>
        </p:spPr>
        <p:txBody>
          <a:bodyPr/>
          <a:lstStyle>
            <a:lvl1pPr algn="ctr" defTabSz="467359">
              <a:spcBef>
                <a:spcPts val="2200"/>
              </a:spcBef>
              <a:defRPr sz="4800">
                <a:solidFill>
                  <a:srgbClr val="0433FF"/>
                </a:solidFill>
              </a:defRPr>
            </a:lvl1pPr>
          </a:lstStyle>
          <a:p>
            <a:r>
              <a:t>WHY?</a:t>
            </a:r>
          </a:p>
        </p:txBody>
      </p:sp>
      <p:sp>
        <p:nvSpPr>
          <p:cNvPr id="215" name="Shape 215"/>
          <p:cNvSpPr>
            <a:spLocks noGrp="1"/>
          </p:cNvSpPr>
          <p:nvPr>
            <p:ph type="body" idx="13"/>
          </p:nvPr>
        </p:nvSpPr>
        <p:spPr>
          <a:xfrm>
            <a:off x="5488680" y="3551950"/>
            <a:ext cx="6777840" cy="2234961"/>
          </a:xfrm>
          <a:prstGeom prst="rect">
            <a:avLst/>
          </a:prstGeom>
          <a:extLst>
            <a:ext uri="{C572A759-6A51-4108-AA02-DFA0A04FC94B}">
              <ma14:wrappingTextBoxFlag xmlns:ma14="http://schemas.microsoft.com/office/mac/drawingml/2011/main" xmlns="" val="1"/>
            </a:ext>
          </a:extLst>
        </p:spPr>
        <p:txBody>
          <a:bodyPr>
            <a:normAutofit lnSpcReduction="10000"/>
          </a:bodyPr>
          <a:lstStyle/>
          <a:p>
            <a:pPr algn="ctr" defTabSz="283463">
              <a:lnSpc>
                <a:spcPct val="117999"/>
              </a:lnSpc>
              <a:spcBef>
                <a:spcPts val="0"/>
              </a:spcBef>
              <a:defRPr sz="4092" b="1" i="1" cap="none">
                <a:solidFill>
                  <a:srgbClr val="000000">
                    <a:alpha val="48000"/>
                  </a:srgbClr>
                </a:solidFill>
                <a:latin typeface="+mn-lt"/>
                <a:ea typeface="+mn-ea"/>
                <a:cs typeface="+mn-cs"/>
                <a:sym typeface="Helvetica Neue"/>
              </a:defRPr>
            </a:pPr>
            <a:r>
              <a:rPr dirty="0">
                <a:solidFill>
                  <a:srgbClr val="000000"/>
                </a:solidFill>
              </a:rPr>
              <a:t>Keep You Safe.</a:t>
            </a:r>
          </a:p>
          <a:p>
            <a:pPr algn="ctr" defTabSz="283463">
              <a:lnSpc>
                <a:spcPct val="117999"/>
              </a:lnSpc>
              <a:spcBef>
                <a:spcPts val="0"/>
              </a:spcBef>
              <a:defRPr sz="4092" b="1" i="1" cap="none">
                <a:solidFill>
                  <a:srgbClr val="000000">
                    <a:alpha val="48000"/>
                  </a:srgbClr>
                </a:solidFill>
                <a:latin typeface="+mn-lt"/>
                <a:ea typeface="+mn-ea"/>
                <a:cs typeface="+mn-cs"/>
                <a:sym typeface="Helvetica Neue"/>
              </a:defRPr>
            </a:pPr>
            <a:endParaRPr dirty="0">
              <a:solidFill>
                <a:srgbClr val="000000"/>
              </a:solidFill>
            </a:endParaRPr>
          </a:p>
          <a:p>
            <a:pPr algn="ctr" defTabSz="283463">
              <a:lnSpc>
                <a:spcPct val="117999"/>
              </a:lnSpc>
              <a:spcBef>
                <a:spcPts val="0"/>
              </a:spcBef>
              <a:defRPr sz="4092" b="1" i="1" cap="none">
                <a:solidFill>
                  <a:srgbClr val="000000">
                    <a:alpha val="48000"/>
                  </a:srgbClr>
                </a:solidFill>
                <a:latin typeface="+mn-lt"/>
                <a:ea typeface="+mn-ea"/>
                <a:cs typeface="+mn-cs"/>
                <a:sym typeface="Helvetica Neue"/>
              </a:defRPr>
            </a:pPr>
            <a:r>
              <a:rPr dirty="0">
                <a:solidFill>
                  <a:srgbClr val="000000"/>
                </a:solidFill>
              </a:rPr>
              <a:t>To get you home safely.</a:t>
            </a:r>
          </a:p>
        </p:txBody>
      </p:sp>
      <p:pic>
        <p:nvPicPr>
          <p:cNvPr id="216" name="image25.png"/>
          <p:cNvPicPr>
            <a:picLocks noChangeAspect="1"/>
          </p:cNvPicPr>
          <p:nvPr/>
        </p:nvPicPr>
        <p:blipFill>
          <a:blip r:embed="rId3">
            <a:extLst/>
          </a:blip>
          <a:stretch>
            <a:fillRect/>
          </a:stretch>
        </p:blipFill>
        <p:spPr>
          <a:xfrm>
            <a:off x="442314" y="2383085"/>
            <a:ext cx="4572003" cy="6858002"/>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21" name="Shape 221"/>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reasons for traffic stop?</a:t>
            </a:r>
          </a:p>
        </p:txBody>
      </p:sp>
      <p:sp>
        <p:nvSpPr>
          <p:cNvPr id="222" name="Shape 222"/>
          <p:cNvSpPr>
            <a:spLocks noGrp="1"/>
          </p:cNvSpPr>
          <p:nvPr>
            <p:ph type="body" idx="13"/>
          </p:nvPr>
        </p:nvSpPr>
        <p:spPr>
          <a:xfrm>
            <a:off x="286393" y="2216149"/>
            <a:ext cx="12432015" cy="852750"/>
          </a:xfrm>
          <a:prstGeom prst="rect">
            <a:avLst/>
          </a:prstGeom>
          <a:extLst>
            <a:ext uri="{C572A759-6A51-4108-AA02-DFA0A04FC94B}">
              <ma14:wrappingTextBoxFlag xmlns:ma14="http://schemas.microsoft.com/office/mac/drawingml/2011/main" xmlns="" val="1"/>
            </a:ext>
          </a:extLst>
        </p:spPr>
        <p:txBody>
          <a:bodyPr/>
          <a:lstStyle>
            <a:lvl1pPr algn="ctr">
              <a:lnSpc>
                <a:spcPct val="100000"/>
              </a:lnSpc>
              <a:spcBef>
                <a:spcPts val="2800"/>
              </a:spcBef>
              <a:defRPr sz="3400" cap="none">
                <a:solidFill>
                  <a:srgbClr val="FF2600"/>
                </a:solidFill>
                <a:latin typeface="Avenir Next Demi Bold"/>
                <a:ea typeface="Avenir Next Demi Bold"/>
                <a:cs typeface="Avenir Next Demi Bold"/>
                <a:sym typeface="Avenir Next Demi Bold"/>
              </a:defRPr>
            </a:lvl1pPr>
          </a:lstStyle>
          <a:p>
            <a:r>
              <a:rPr dirty="0"/>
              <a:t>Traffic Violation</a:t>
            </a:r>
          </a:p>
        </p:txBody>
      </p:sp>
      <p:sp>
        <p:nvSpPr>
          <p:cNvPr id="223" name="Shape 223"/>
          <p:cNvSpPr>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pic>
        <p:nvPicPr>
          <p:cNvPr id="224" name="image7.png"/>
          <p:cNvPicPr>
            <a:picLocks noChangeAspect="1"/>
          </p:cNvPicPr>
          <p:nvPr/>
        </p:nvPicPr>
        <p:blipFill>
          <a:blip r:embed="rId3">
            <a:extLst/>
          </a:blip>
          <a:stretch>
            <a:fillRect/>
          </a:stretch>
        </p:blipFill>
        <p:spPr>
          <a:xfrm>
            <a:off x="1115254" y="3678754"/>
            <a:ext cx="4302200" cy="2868133"/>
          </a:xfrm>
          <a:prstGeom prst="rect">
            <a:avLst/>
          </a:prstGeom>
          <a:ln w="12700">
            <a:miter lim="400000"/>
          </a:ln>
        </p:spPr>
      </p:pic>
      <p:sp>
        <p:nvSpPr>
          <p:cNvPr id="225" name="Shape 225"/>
          <p:cNvSpPr/>
          <p:nvPr/>
        </p:nvSpPr>
        <p:spPr>
          <a:xfrm>
            <a:off x="6108700" y="6660632"/>
            <a:ext cx="5915072"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a:spcBef>
                <a:spcPts val="2800"/>
              </a:spcBef>
              <a:defRPr sz="3400">
                <a:solidFill>
                  <a:srgbClr val="838787"/>
                </a:solidFill>
                <a:latin typeface="Avenir Next Medium"/>
                <a:ea typeface="Avenir Next Medium"/>
                <a:cs typeface="Avenir Next Medium"/>
                <a:sym typeface="Avenir Next Medium"/>
              </a:defRPr>
            </a:pPr>
            <a:endParaRPr dirty="0"/>
          </a:p>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Cell Phone Use/Texting</a:t>
            </a:r>
          </a:p>
        </p:txBody>
      </p:sp>
      <p:sp>
        <p:nvSpPr>
          <p:cNvPr id="226" name="Shape 226"/>
          <p:cNvSpPr/>
          <p:nvPr/>
        </p:nvSpPr>
        <p:spPr>
          <a:xfrm>
            <a:off x="6108700" y="5767337"/>
            <a:ext cx="5915072"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a:spcBef>
                <a:spcPts val="2800"/>
              </a:spcBef>
              <a:defRPr sz="3400">
                <a:solidFill>
                  <a:srgbClr val="838787"/>
                </a:solidFill>
                <a:latin typeface="Avenir Next Medium"/>
                <a:ea typeface="Avenir Next Medium"/>
                <a:cs typeface="Avenir Next Medium"/>
                <a:sym typeface="Avenir Next Medium"/>
              </a:defRPr>
            </a:pPr>
            <a:endParaRPr dirty="0"/>
          </a:p>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Unbuckled</a:t>
            </a:r>
          </a:p>
        </p:txBody>
      </p:sp>
      <p:sp>
        <p:nvSpPr>
          <p:cNvPr id="227" name="Shape 227"/>
          <p:cNvSpPr/>
          <p:nvPr/>
        </p:nvSpPr>
        <p:spPr>
          <a:xfrm>
            <a:off x="6108700" y="4923234"/>
            <a:ext cx="5915072"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vl2pPr marL="8890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2pPr>
          </a:lstStyle>
          <a:p>
            <a:r>
              <a:rPr dirty="0"/>
              <a:t> </a:t>
            </a:r>
          </a:p>
          <a:p>
            <a:pPr lvl="1"/>
            <a:r>
              <a:rPr dirty="0">
                <a:solidFill>
                  <a:srgbClr val="000000"/>
                </a:solidFill>
              </a:rPr>
              <a:t>Unsafe Passing</a:t>
            </a:r>
          </a:p>
        </p:txBody>
      </p:sp>
      <p:sp>
        <p:nvSpPr>
          <p:cNvPr id="228" name="Shape 228"/>
          <p:cNvSpPr/>
          <p:nvPr/>
        </p:nvSpPr>
        <p:spPr>
          <a:xfrm>
            <a:off x="6108700" y="4076700"/>
            <a:ext cx="5915072"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2800"/>
              </a:spcBef>
              <a:defRPr sz="3400">
                <a:solidFill>
                  <a:srgbClr val="838787"/>
                </a:solidFill>
                <a:latin typeface="Avenir Next Medium"/>
                <a:ea typeface="Avenir Next Medium"/>
                <a:cs typeface="Avenir Next Medium"/>
                <a:sym typeface="Avenir Next Medium"/>
              </a:defRPr>
            </a:lvl1pPr>
            <a:lvl2pPr marL="889000"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lvl2pPr>
          </a:lstStyle>
          <a:p>
            <a:r>
              <a:rPr dirty="0"/>
              <a:t> </a:t>
            </a:r>
          </a:p>
          <a:p>
            <a:pPr lvl="1"/>
            <a:r>
              <a:rPr dirty="0">
                <a:solidFill>
                  <a:srgbClr val="000000"/>
                </a:solidFill>
              </a:rPr>
              <a:t>Improper Turn</a:t>
            </a:r>
          </a:p>
        </p:txBody>
      </p:sp>
      <p:sp>
        <p:nvSpPr>
          <p:cNvPr id="229" name="Shape 229"/>
          <p:cNvSpPr/>
          <p:nvPr/>
        </p:nvSpPr>
        <p:spPr>
          <a:xfrm>
            <a:off x="6108700" y="4278924"/>
            <a:ext cx="5915072"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Weaving in Your Lane</a:t>
            </a:r>
          </a:p>
        </p:txBody>
      </p:sp>
      <p:sp>
        <p:nvSpPr>
          <p:cNvPr id="230" name="Shape 230"/>
          <p:cNvSpPr/>
          <p:nvPr/>
        </p:nvSpPr>
        <p:spPr>
          <a:xfrm>
            <a:off x="6108700" y="2882899"/>
            <a:ext cx="5915072"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dirty="0">
                <a:solidFill>
                  <a:srgbClr val="000000"/>
                </a:solidFill>
              </a:rPr>
              <a:t>Speeding</a:t>
            </a:r>
            <a:r>
              <a:rPr dirty="0"/>
              <a:t> </a:t>
            </a:r>
          </a:p>
        </p:txBody>
      </p:sp>
      <p:sp>
        <p:nvSpPr>
          <p:cNvPr id="231" name="Shape 231"/>
          <p:cNvSpPr/>
          <p:nvPr/>
        </p:nvSpPr>
        <p:spPr>
          <a:xfrm>
            <a:off x="6108700" y="3514499"/>
            <a:ext cx="5915072"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89000" lvl="1" indent="-444500">
              <a:spcBef>
                <a:spcPts val="2800"/>
              </a:spcBef>
              <a:buClr>
                <a:srgbClr val="FF2600"/>
              </a:buClr>
              <a:buSzPct val="104999"/>
              <a:buFont typeface="Arial"/>
              <a:buChar char="•"/>
              <a:defRPr sz="3400">
                <a:solidFill>
                  <a:srgbClr val="838787"/>
                </a:solidFill>
                <a:latin typeface="Avenir Next Medium"/>
                <a:ea typeface="Avenir Next Medium"/>
                <a:cs typeface="Avenir Next Medium"/>
                <a:sym typeface="Avenir Next Medium"/>
              </a:defRPr>
            </a:pPr>
            <a:r>
              <a:rPr sz="3400" dirty="0">
                <a:solidFill>
                  <a:srgbClr val="000000"/>
                </a:solidFill>
              </a:rPr>
              <a:t>Tailgating</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7" animBg="1" advAuto="0"/>
      <p:bldP spid="226" grpId="6" animBg="1" advAuto="0"/>
      <p:bldP spid="227" grpId="5" animBg="1" advAuto="0"/>
      <p:bldP spid="228" grpId="4" animBg="1" advAuto="0"/>
      <p:bldP spid="229" grpId="3" animBg="1" advAuto="0"/>
      <p:bldP spid="230" grpId="1" animBg="1" advAuto="0"/>
      <p:bldP spid="231"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36" name="Shape 236"/>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reasons for traffic stop?</a:t>
            </a:r>
          </a:p>
        </p:txBody>
      </p:sp>
      <p:sp>
        <p:nvSpPr>
          <p:cNvPr id="237" name="Shape 237"/>
          <p:cNvSpPr>
            <a:spLocks noGrp="1"/>
          </p:cNvSpPr>
          <p:nvPr>
            <p:ph type="body" idx="13"/>
          </p:nvPr>
        </p:nvSpPr>
        <p:spPr>
          <a:xfrm>
            <a:off x="1362503" y="2715877"/>
            <a:ext cx="5577108" cy="847728"/>
          </a:xfrm>
          <a:prstGeom prst="rect">
            <a:avLst/>
          </a:prstGeom>
          <a:extLst>
            <a:ext uri="{C572A759-6A51-4108-AA02-DFA0A04FC94B}">
              <ma14:wrappingTextBoxFlag xmlns:ma14="http://schemas.microsoft.com/office/mac/drawingml/2011/main" xmlns="" val="1"/>
            </a:ext>
          </a:extLst>
        </p:spPr>
        <p:txBody>
          <a:bodyPr/>
          <a:lstStyle>
            <a:lvl1pPr defTabSz="554990">
              <a:lnSpc>
                <a:spcPct val="100000"/>
              </a:lnSpc>
              <a:spcBef>
                <a:spcPts val="2600"/>
              </a:spcBef>
              <a:defRPr sz="3200" cap="none">
                <a:solidFill>
                  <a:srgbClr val="FF2600"/>
                </a:solidFill>
                <a:latin typeface="Avenir Next Medium"/>
                <a:ea typeface="Avenir Next Medium"/>
                <a:cs typeface="Avenir Next Medium"/>
                <a:sym typeface="Avenir Next Medium"/>
              </a:defRPr>
            </a:lvl1pPr>
          </a:lstStyle>
          <a:p>
            <a:r>
              <a:t> Vehicle Malfunction(s) </a:t>
            </a:r>
          </a:p>
        </p:txBody>
      </p:sp>
      <p:sp>
        <p:nvSpPr>
          <p:cNvPr id="238" name="Shape 238"/>
          <p:cNvSpPr>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pic>
        <p:nvPicPr>
          <p:cNvPr id="239" name="image8.png"/>
          <p:cNvPicPr>
            <a:picLocks noChangeAspect="1"/>
          </p:cNvPicPr>
          <p:nvPr/>
        </p:nvPicPr>
        <p:blipFill>
          <a:blip r:embed="rId3">
            <a:extLst/>
          </a:blip>
          <a:stretch>
            <a:fillRect/>
          </a:stretch>
        </p:blipFill>
        <p:spPr>
          <a:xfrm>
            <a:off x="7592617" y="3769938"/>
            <a:ext cx="4804486" cy="3202991"/>
          </a:xfrm>
          <a:prstGeom prst="rect">
            <a:avLst/>
          </a:prstGeom>
          <a:ln w="12700">
            <a:miter lim="400000"/>
          </a:ln>
        </p:spPr>
      </p:pic>
      <p:sp>
        <p:nvSpPr>
          <p:cNvPr id="240" name="Shape 240"/>
          <p:cNvSpPr/>
          <p:nvPr/>
        </p:nvSpPr>
        <p:spPr>
          <a:xfrm>
            <a:off x="1857804" y="4883442"/>
            <a:ext cx="5577106"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Low Tire</a:t>
            </a:r>
          </a:p>
        </p:txBody>
      </p:sp>
      <p:sp>
        <p:nvSpPr>
          <p:cNvPr id="241" name="Shape 241"/>
          <p:cNvSpPr/>
          <p:nvPr/>
        </p:nvSpPr>
        <p:spPr>
          <a:xfrm>
            <a:off x="1464103" y="3460239"/>
            <a:ext cx="5577108"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79475" lvl="1" indent="-4572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rgbClr val="000000"/>
                </a:solidFill>
              </a:rPr>
              <a:t>Taillight Out</a:t>
            </a:r>
          </a:p>
        </p:txBody>
      </p:sp>
      <p:sp>
        <p:nvSpPr>
          <p:cNvPr id="242" name="Shape 242"/>
          <p:cNvSpPr/>
          <p:nvPr/>
        </p:nvSpPr>
        <p:spPr>
          <a:xfrm>
            <a:off x="1857804" y="7026018"/>
            <a:ext cx="5577106"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Registration Expired</a:t>
            </a:r>
          </a:p>
        </p:txBody>
      </p:sp>
      <p:sp>
        <p:nvSpPr>
          <p:cNvPr id="243" name="Shape 243"/>
          <p:cNvSpPr/>
          <p:nvPr/>
        </p:nvSpPr>
        <p:spPr>
          <a:xfrm>
            <a:off x="1464103" y="4200190"/>
            <a:ext cx="5577108"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879475" lvl="1" indent="-4572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pPr>
            <a:r>
              <a:rPr dirty="0">
                <a:solidFill>
                  <a:srgbClr val="000000"/>
                </a:solidFill>
              </a:rPr>
              <a:t>Headlight Out</a:t>
            </a:r>
          </a:p>
        </p:txBody>
      </p:sp>
      <p:sp>
        <p:nvSpPr>
          <p:cNvPr id="244" name="Shape 244"/>
          <p:cNvSpPr/>
          <p:nvPr/>
        </p:nvSpPr>
        <p:spPr>
          <a:xfrm>
            <a:off x="1857804" y="7871608"/>
            <a:ext cx="5577106"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License Plates Missing</a:t>
            </a:r>
          </a:p>
        </p:txBody>
      </p:sp>
      <p:sp>
        <p:nvSpPr>
          <p:cNvPr id="245" name="Shape 245"/>
          <p:cNvSpPr/>
          <p:nvPr/>
        </p:nvSpPr>
        <p:spPr>
          <a:xfrm>
            <a:off x="1362503" y="6249947"/>
            <a:ext cx="5780308"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defTabSz="554990">
              <a:spcBef>
                <a:spcPts val="2600"/>
              </a:spcBef>
              <a:defRPr sz="3200">
                <a:solidFill>
                  <a:srgbClr val="838787"/>
                </a:solidFill>
                <a:latin typeface="Avenir Next Medium"/>
                <a:ea typeface="Avenir Next Medium"/>
                <a:cs typeface="Avenir Next Medium"/>
                <a:sym typeface="Avenir Next Medium"/>
              </a:defRPr>
            </a:pPr>
            <a:r>
              <a:t> </a:t>
            </a:r>
            <a:r>
              <a:rPr>
                <a:solidFill>
                  <a:srgbClr val="FF2600"/>
                </a:solidFill>
              </a:rPr>
              <a:t>State Requirements </a:t>
            </a:r>
          </a:p>
        </p:txBody>
      </p:sp>
      <p:sp>
        <p:nvSpPr>
          <p:cNvPr id="246" name="Shape 246"/>
          <p:cNvSpPr/>
          <p:nvPr/>
        </p:nvSpPr>
        <p:spPr>
          <a:xfrm>
            <a:off x="1857804" y="5566694"/>
            <a:ext cx="5577106" cy="66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54990">
              <a:spcBef>
                <a:spcPts val="2600"/>
              </a:spcBef>
              <a:buClr>
                <a:srgbClr val="FF2600"/>
              </a:buClr>
              <a:buSzPct val="104999"/>
              <a:buFont typeface="Arial"/>
              <a:buChar char="•"/>
              <a:defRPr sz="3200">
                <a:solidFill>
                  <a:srgbClr val="838787"/>
                </a:solidFill>
                <a:latin typeface="Avenir Next Medium"/>
                <a:ea typeface="Avenir Next Medium"/>
                <a:cs typeface="Avenir Next Medium"/>
                <a:sym typeface="Avenir Next Medium"/>
              </a:defRPr>
            </a:lvl1pPr>
          </a:lstStyle>
          <a:p>
            <a:r>
              <a:rPr dirty="0"/>
              <a:t> </a:t>
            </a:r>
            <a:r>
              <a:rPr dirty="0">
                <a:solidFill>
                  <a:srgbClr val="000000"/>
                </a:solidFill>
              </a:rPr>
              <a:t>Brake Light Out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3" animBg="1" advAuto="0"/>
      <p:bldP spid="241" grpId="1" animBg="1" advAuto="0"/>
      <p:bldP spid="242" grpId="5" animBg="1" advAuto="0"/>
      <p:bldP spid="243" grpId="2" animBg="1" advAuto="0"/>
      <p:bldP spid="244" grpId="6" animBg="1" advAuto="0"/>
      <p:bldP spid="246"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406400" y="508968"/>
            <a:ext cx="11176000" cy="405434"/>
          </a:xfrm>
          <a:prstGeom prst="rect">
            <a:avLst/>
          </a:prstGeom>
        </p:spPr>
        <p:txBody>
          <a:bodyPr/>
          <a:lstStyle>
            <a:lvl1pPr defTabSz="393191">
              <a:defRPr sz="2000" spc="0"/>
            </a:lvl1pPr>
          </a:lstStyle>
          <a:p>
            <a:r>
              <a:rPr dirty="0">
                <a:solidFill>
                  <a:srgbClr val="000000"/>
                </a:solidFill>
              </a:rPr>
              <a:t>community safety education ACT</a:t>
            </a:r>
          </a:p>
        </p:txBody>
      </p:sp>
      <p:sp>
        <p:nvSpPr>
          <p:cNvPr id="251" name="Shape 251"/>
          <p:cNvSpPr>
            <a:spLocks noGrp="1"/>
          </p:cNvSpPr>
          <p:nvPr>
            <p:ph type="title"/>
          </p:nvPr>
        </p:nvSpPr>
        <p:spPr>
          <a:prstGeom prst="rect">
            <a:avLst/>
          </a:prstGeom>
        </p:spPr>
        <p:txBody>
          <a:bodyPr/>
          <a:lstStyle>
            <a:lvl1pPr algn="ctr" defTabSz="467359">
              <a:spcBef>
                <a:spcPts val="2200"/>
              </a:spcBef>
              <a:defRPr sz="4800">
                <a:solidFill>
                  <a:srgbClr val="1403EF"/>
                </a:solidFill>
              </a:defRPr>
            </a:lvl1pPr>
          </a:lstStyle>
          <a:p>
            <a:r>
              <a:t>reasons for traffic stop?</a:t>
            </a:r>
          </a:p>
        </p:txBody>
      </p:sp>
      <p:sp>
        <p:nvSpPr>
          <p:cNvPr id="252" name="Shape 252"/>
          <p:cNvSpPr>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pic>
        <p:nvPicPr>
          <p:cNvPr id="253" name="image9.png"/>
          <p:cNvPicPr>
            <a:picLocks noChangeAspect="1"/>
          </p:cNvPicPr>
          <p:nvPr/>
        </p:nvPicPr>
        <p:blipFill>
          <a:blip r:embed="rId3">
            <a:extLst/>
          </a:blip>
          <a:stretch>
            <a:fillRect/>
          </a:stretch>
        </p:blipFill>
        <p:spPr>
          <a:xfrm>
            <a:off x="733877" y="3750062"/>
            <a:ext cx="5113669" cy="3409114"/>
          </a:xfrm>
          <a:prstGeom prst="rect">
            <a:avLst/>
          </a:prstGeom>
          <a:ln w="12700">
            <a:miter lim="400000"/>
          </a:ln>
        </p:spPr>
      </p:pic>
      <p:sp>
        <p:nvSpPr>
          <p:cNvPr id="254" name="Shape 254"/>
          <p:cNvSpPr/>
          <p:nvPr/>
        </p:nvSpPr>
        <p:spPr>
          <a:xfrm>
            <a:off x="6394129" y="7009189"/>
            <a:ext cx="6202657"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Your vehicle used in and/or you committed a crime.</a:t>
            </a:r>
          </a:p>
        </p:txBody>
      </p:sp>
      <p:sp>
        <p:nvSpPr>
          <p:cNvPr id="255" name="Shape 255"/>
          <p:cNvSpPr/>
          <p:nvPr/>
        </p:nvSpPr>
        <p:spPr>
          <a:xfrm>
            <a:off x="6394129" y="6044437"/>
            <a:ext cx="6202657" cy="673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Safe Driving.</a:t>
            </a:r>
          </a:p>
        </p:txBody>
      </p:sp>
      <p:sp>
        <p:nvSpPr>
          <p:cNvPr id="256" name="Shape 256"/>
          <p:cNvSpPr/>
          <p:nvPr/>
        </p:nvSpPr>
        <p:spPr>
          <a:xfrm>
            <a:off x="6271690" y="2732614"/>
            <a:ext cx="6325096" cy="1816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You fit the description of a person who committed a crime.</a:t>
            </a:r>
          </a:p>
        </p:txBody>
      </p:sp>
      <p:sp>
        <p:nvSpPr>
          <p:cNvPr id="257" name="Shape 257"/>
          <p:cNvSpPr/>
          <p:nvPr/>
        </p:nvSpPr>
        <p:spPr>
          <a:xfrm>
            <a:off x="6394129" y="4508184"/>
            <a:ext cx="6202657"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444500" indent="-444500" defTabSz="578358">
              <a:spcBef>
                <a:spcPts val="2700"/>
              </a:spcBef>
              <a:buClr>
                <a:srgbClr val="FF2600"/>
              </a:buClr>
              <a:buSzPct val="104999"/>
              <a:buFont typeface="Arial"/>
              <a:buChar char="•"/>
              <a:defRPr sz="3300">
                <a:solidFill>
                  <a:srgbClr val="838787"/>
                </a:solidFill>
                <a:latin typeface="Avenir Next Medium"/>
                <a:ea typeface="Avenir Next Medium"/>
                <a:cs typeface="Avenir Next Medium"/>
                <a:sym typeface="Avenir Next Medium"/>
              </a:defRPr>
            </a:lvl1pPr>
          </a:lstStyle>
          <a:p>
            <a:r>
              <a:rPr dirty="0">
                <a:solidFill>
                  <a:srgbClr val="000000"/>
                </a:solidFill>
              </a:rPr>
              <a:t>Vehicle fits the description of a vehicle used in a crime.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4" animBg="1" advAuto="0"/>
      <p:bldP spid="255" grpId="3" animBg="1" advAuto="0"/>
      <p:bldP spid="256" grpId="1" animBg="1" advAuto="0"/>
      <p:bldP spid="257" grpId="2" animBg="1" advAuto="0"/>
    </p:bldLst>
  </p:timing>
</p:sld>
</file>

<file path=ppt/theme/theme1.xml><?xml version="1.0" encoding="utf-8"?>
<a:theme xmlns:a="http://schemas.openxmlformats.org/drawingml/2006/main" name="New_Template7">
  <a:themeElements>
    <a:clrScheme name="New_Template7">
      <a:dk1>
        <a:srgbClr val="222222"/>
      </a:dk1>
      <a:lt1>
        <a:srgbClr val="222222"/>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2222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2222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TotalTime>
  <Words>3895</Words>
  <Application>Microsoft Office PowerPoint</Application>
  <PresentationFormat>Custom</PresentationFormat>
  <Paragraphs>389</Paragraphs>
  <Slides>28</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Avenir Next</vt:lpstr>
      <vt:lpstr>Avenir Next Demi Bold</vt:lpstr>
      <vt:lpstr>Avenir Next Medium</vt:lpstr>
      <vt:lpstr>DIN Alternate</vt:lpstr>
      <vt:lpstr>DIN Condensed</vt:lpstr>
      <vt:lpstr>Helvetica Neue</vt:lpstr>
      <vt:lpstr>New_Template7</vt:lpstr>
      <vt:lpstr>“FLASHING LIGHTS”</vt:lpstr>
      <vt:lpstr>Copyright (C) Notice</vt:lpstr>
      <vt:lpstr>Creating Safe Interaction between citizens and law enforcement</vt:lpstr>
      <vt:lpstr>purpose and goal</vt:lpstr>
      <vt:lpstr>Educational goals</vt:lpstr>
      <vt:lpstr>WHY?</vt:lpstr>
      <vt:lpstr>reasons for traffic stop?</vt:lpstr>
      <vt:lpstr>reasons for traffic stop?</vt:lpstr>
      <vt:lpstr>reasons for traffic stop?</vt:lpstr>
      <vt:lpstr>reactions to being stopped? </vt:lpstr>
      <vt:lpstr>The law</vt:lpstr>
      <vt:lpstr>Proper actions &amp; responsibilities</vt:lpstr>
      <vt:lpstr>Proper actions &amp; responsibilities</vt:lpstr>
      <vt:lpstr>proper actions &amp; responsibilities</vt:lpstr>
      <vt:lpstr>hands empty</vt:lpstr>
      <vt:lpstr>Proper behaviors</vt:lpstr>
      <vt:lpstr>Proper actions &amp; responsibilities</vt:lpstr>
      <vt:lpstr>Proper behavior</vt:lpstr>
      <vt:lpstr>proper actions &amp; responsibilities</vt:lpstr>
      <vt:lpstr>proper behaviors</vt:lpstr>
      <vt:lpstr>role of law enforcement</vt:lpstr>
      <vt:lpstr>your rights</vt:lpstr>
      <vt:lpstr>Show Driver’s License</vt:lpstr>
      <vt:lpstr>Feel unsafe</vt:lpstr>
      <vt:lpstr>evading arrest or detention</vt:lpstr>
      <vt:lpstr>to file Complaint or compliment</vt:lpstr>
      <vt:lpstr>curriculum committee</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“FLASHING LIGHTS”</dc:title>
  <dc:creator>Angela Schmidt</dc:creator>
  <cp:lastModifiedBy>Terry Westrum</cp:lastModifiedBy>
  <cp:revision>9</cp:revision>
  <dcterms:modified xsi:type="dcterms:W3CDTF">2019-02-01T22:08:07Z</dcterms:modified>
</cp:coreProperties>
</file>